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59" r:id="rId10"/>
    <p:sldId id="268" r:id="rId11"/>
    <p:sldId id="269" r:id="rId12"/>
    <p:sldId id="261" r:id="rId13"/>
    <p:sldId id="260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ansommw@appstat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 Rules Apply: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and Sustaining a Cost Effective Digital Preservation System on a Limited Budget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70451" y="4686646"/>
            <a:ext cx="4475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Matt </a:t>
            </a:r>
            <a:r>
              <a:rPr lang="en-US" dirty="0" smtClean="0"/>
              <a:t>Ransom, </a:t>
            </a:r>
            <a:r>
              <a:rPr lang="en-US" smtClean="0"/>
              <a:t>Digital Assets Manager</a:t>
            </a:r>
            <a:endParaRPr lang="en-US" dirty="0" smtClean="0"/>
          </a:p>
          <a:p>
            <a:pPr algn="ctr"/>
            <a:r>
              <a:rPr lang="en-US" dirty="0" smtClean="0"/>
              <a:t>Belk Library and Information Commons</a:t>
            </a:r>
          </a:p>
          <a:p>
            <a:pPr algn="ctr"/>
            <a:r>
              <a:rPr lang="en-US" dirty="0" smtClean="0"/>
              <a:t>Appalachian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2779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Systems </a:t>
            </a:r>
            <a:r>
              <a:rPr lang="en-US" sz="3200" dirty="0"/>
              <a:t>Administrator</a:t>
            </a:r>
          </a:p>
          <a:p>
            <a:pPr lvl="1"/>
            <a:r>
              <a:rPr lang="en-US" sz="3200" dirty="0"/>
              <a:t>Repository administration and maintenance</a:t>
            </a:r>
          </a:p>
          <a:p>
            <a:r>
              <a:rPr lang="en-US" sz="3200" dirty="0" smtClean="0"/>
              <a:t>Web Services</a:t>
            </a:r>
            <a:endParaRPr lang="en-US" sz="3200" dirty="0"/>
          </a:p>
          <a:p>
            <a:pPr lvl="1"/>
            <a:r>
              <a:rPr lang="en-US" sz="3200" dirty="0"/>
              <a:t>Online presence</a:t>
            </a:r>
          </a:p>
          <a:p>
            <a:r>
              <a:rPr lang="en-US" sz="3200" dirty="0"/>
              <a:t>Technology Team</a:t>
            </a:r>
          </a:p>
          <a:p>
            <a:pPr lvl="1"/>
            <a:r>
              <a:rPr lang="en-US" sz="3200" dirty="0"/>
              <a:t>Equipment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76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University </a:t>
            </a:r>
            <a:r>
              <a:rPr lang="en-US" sz="3200" dirty="0"/>
              <a:t>IT</a:t>
            </a:r>
          </a:p>
          <a:p>
            <a:pPr lvl="1"/>
            <a:r>
              <a:rPr lang="en-US" sz="3200" dirty="0"/>
              <a:t>Server storage</a:t>
            </a:r>
          </a:p>
          <a:p>
            <a:pPr lvl="1"/>
            <a:r>
              <a:rPr lang="en-US" sz="3200" dirty="0"/>
              <a:t>Cloud storage</a:t>
            </a:r>
          </a:p>
          <a:p>
            <a:pPr lvl="1"/>
            <a:r>
              <a:rPr lang="en-US" sz="3200" dirty="0"/>
              <a:t>Data backup</a:t>
            </a:r>
          </a:p>
          <a:p>
            <a:r>
              <a:rPr lang="en-US" sz="3200" dirty="0"/>
              <a:t>Chief Information </a:t>
            </a:r>
            <a:r>
              <a:rPr lang="en-US" sz="3200" dirty="0" smtClean="0"/>
              <a:t>Security  </a:t>
            </a:r>
            <a:r>
              <a:rPr lang="en-US" sz="3200" dirty="0"/>
              <a:t>Officer</a:t>
            </a:r>
          </a:p>
          <a:p>
            <a:pPr lvl="1"/>
            <a:r>
              <a:rPr lang="en-US" sz="3200" dirty="0"/>
              <a:t>Data security</a:t>
            </a:r>
          </a:p>
        </p:txBody>
      </p:sp>
    </p:spTree>
    <p:extLst>
      <p:ext uri="{BB962C8B-B14F-4D97-AF65-F5344CB8AC3E}">
        <p14:creationId xmlns:p14="http://schemas.microsoft.com/office/powerpoint/2010/main" val="298143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library</a:t>
            </a:r>
          </a:p>
          <a:p>
            <a:pPr lvl="1"/>
            <a:r>
              <a:rPr lang="en-US" dirty="0" smtClean="0"/>
              <a:t>Digital Watauga</a:t>
            </a:r>
          </a:p>
          <a:p>
            <a:r>
              <a:rPr lang="en-US" dirty="0" smtClean="0"/>
              <a:t>Historical societies and other local history groups</a:t>
            </a:r>
          </a:p>
          <a:p>
            <a:pPr lvl="1"/>
            <a:r>
              <a:rPr lang="en-US" dirty="0" smtClean="0"/>
              <a:t>Blowing Rock Historical Society</a:t>
            </a:r>
          </a:p>
          <a:p>
            <a:pPr lvl="1"/>
            <a:r>
              <a:rPr lang="en-US" dirty="0" smtClean="0"/>
              <a:t>Lincoln Heights Recreation Corporation</a:t>
            </a:r>
          </a:p>
          <a:p>
            <a:r>
              <a:rPr lang="en-US" dirty="0" smtClean="0"/>
              <a:t>Mountain Home Memories: Digital Library of Southern Appalachia</a:t>
            </a:r>
          </a:p>
          <a:p>
            <a:r>
              <a:rPr lang="en-US" dirty="0" smtClean="0"/>
              <a:t>How we work with them</a:t>
            </a:r>
          </a:p>
          <a:p>
            <a:pPr lvl="1"/>
            <a:r>
              <a:rPr lang="en-US" dirty="0" smtClean="0"/>
              <a:t>Education about preserving digital content</a:t>
            </a:r>
          </a:p>
          <a:p>
            <a:pPr lvl="1"/>
            <a:r>
              <a:rPr lang="en-US" dirty="0" smtClean="0"/>
              <a:t>Managing some of the content ourselves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90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Digital </a:t>
            </a:r>
            <a:r>
              <a:rPr lang="en-US" dirty="0"/>
              <a:t>Scholarship &amp; Initiatives (DSI</a:t>
            </a:r>
            <a:r>
              <a:rPr lang="en-US" dirty="0" smtClean="0"/>
              <a:t>): </a:t>
            </a:r>
            <a:r>
              <a:rPr lang="en-US" dirty="0" smtClean="0">
                <a:effectLst/>
              </a:rPr>
              <a:t>Challenges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Challenges:</a:t>
            </a:r>
          </a:p>
          <a:p>
            <a:pPr marL="692150" lvl="2" indent="-342900">
              <a:spcBef>
                <a:spcPts val="2000"/>
              </a:spcBef>
            </a:pPr>
            <a:r>
              <a:rPr lang="en-US" sz="3000" dirty="0"/>
              <a:t>Funding and </a:t>
            </a:r>
            <a:r>
              <a:rPr lang="en-US" sz="3000" dirty="0" smtClean="0"/>
              <a:t>resources</a:t>
            </a:r>
          </a:p>
          <a:p>
            <a:pPr lvl="1"/>
            <a:r>
              <a:rPr lang="en-US" sz="3200" dirty="0" smtClean="0"/>
              <a:t>Education - lack </a:t>
            </a:r>
            <a:r>
              <a:rPr lang="en-US" sz="3200" dirty="0"/>
              <a:t>of understanding of basic </a:t>
            </a:r>
            <a:r>
              <a:rPr lang="en-US" sz="3200" dirty="0" smtClean="0"/>
              <a:t>technology</a:t>
            </a:r>
          </a:p>
          <a:p>
            <a:pPr lvl="1"/>
            <a:r>
              <a:rPr lang="en-US" sz="3200" dirty="0" smtClean="0"/>
              <a:t>Trust – ownership and management of digital content</a:t>
            </a:r>
          </a:p>
          <a:p>
            <a:pPr lvl="1"/>
            <a:r>
              <a:rPr lang="en-US" sz="3200" dirty="0" smtClean="0"/>
              <a:t>Leadership changes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10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Something!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worst thing you can do is nothing.</a:t>
            </a:r>
          </a:p>
          <a:p>
            <a:r>
              <a:rPr lang="en-US" dirty="0" smtClean="0"/>
              <a:t>What are similar institutions doing?</a:t>
            </a:r>
          </a:p>
          <a:p>
            <a:r>
              <a:rPr lang="en-US" dirty="0" smtClean="0"/>
              <a:t>Connect with colleagues.</a:t>
            </a:r>
          </a:p>
          <a:p>
            <a:r>
              <a:rPr lang="en-US" dirty="0" smtClean="0"/>
              <a:t>Ask us! We are here to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67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Contact Info: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Matt Ransom</a:t>
            </a:r>
          </a:p>
          <a:p>
            <a:pPr marL="0" indent="0" algn="ctr">
              <a:buNone/>
            </a:pPr>
            <a:r>
              <a:rPr lang="en-US" dirty="0" smtClean="0"/>
              <a:t>Digital Assets Manager</a:t>
            </a:r>
          </a:p>
          <a:p>
            <a:pPr marL="0" indent="0" algn="ctr">
              <a:buNone/>
            </a:pPr>
            <a:r>
              <a:rPr lang="en-US" dirty="0" smtClean="0"/>
              <a:t>Digital Scholarship and  Initiatives</a:t>
            </a:r>
          </a:p>
          <a:p>
            <a:pPr marL="0" indent="0" algn="ctr">
              <a:buNone/>
            </a:pPr>
            <a:r>
              <a:rPr lang="en-US" dirty="0" smtClean="0"/>
              <a:t>Belk Library and Information Commons</a:t>
            </a:r>
          </a:p>
          <a:p>
            <a:pPr marL="0" indent="0" algn="ctr">
              <a:buNone/>
            </a:pPr>
            <a:r>
              <a:rPr lang="en-US" dirty="0" smtClean="0"/>
              <a:t>Appalachian State University 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ransommw@appstate.edu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(828) 262-7188</a:t>
            </a:r>
          </a:p>
        </p:txBody>
      </p:sp>
    </p:spTree>
    <p:extLst>
      <p:ext uri="{BB962C8B-B14F-4D97-AF65-F5344CB8AC3E}">
        <p14:creationId xmlns:p14="http://schemas.microsoft.com/office/powerpoint/2010/main" val="144622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/>
            <a:r>
              <a:rPr lang="en-US" sz="3200" dirty="0" smtClean="0">
                <a:effectLst/>
              </a:rPr>
              <a:t>The environment</a:t>
            </a:r>
          </a:p>
          <a:p>
            <a:pPr lvl="1" fontAlgn="base"/>
            <a:r>
              <a:rPr lang="en-US" sz="3200" dirty="0" smtClean="0">
                <a:effectLst/>
              </a:rPr>
              <a:t>Creating </a:t>
            </a:r>
            <a:r>
              <a:rPr lang="en-US" sz="3200" dirty="0">
                <a:effectLst/>
              </a:rPr>
              <a:t>digital content since </a:t>
            </a:r>
            <a:r>
              <a:rPr lang="en-US" sz="3200" dirty="0" smtClean="0">
                <a:effectLst/>
              </a:rPr>
              <a:t>2004</a:t>
            </a:r>
            <a:endParaRPr lang="en-US" sz="3200" dirty="0">
              <a:effectLst/>
            </a:endParaRPr>
          </a:p>
          <a:p>
            <a:pPr lvl="1" fontAlgn="base"/>
            <a:r>
              <a:rPr lang="en-US" sz="3200" dirty="0">
                <a:effectLst/>
              </a:rPr>
              <a:t>Storage on servers</a:t>
            </a:r>
          </a:p>
          <a:p>
            <a:pPr lvl="1" fontAlgn="base"/>
            <a:r>
              <a:rPr lang="en-US" sz="3200" dirty="0">
                <a:effectLst/>
              </a:rPr>
              <a:t>Backups on CDs and DVDs</a:t>
            </a:r>
          </a:p>
          <a:p>
            <a:pPr lvl="1" fontAlgn="base"/>
            <a:r>
              <a:rPr lang="en-US" sz="3200" dirty="0">
                <a:effectLst/>
              </a:rPr>
              <a:t>Creation of new team</a:t>
            </a:r>
          </a:p>
          <a:p>
            <a:pPr marL="349250" lvl="1" indent="0" fontAlgn="base">
              <a:buNone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77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Start the move toward becoming a “Trusted Repository” under ISO 16363</a:t>
            </a:r>
          </a:p>
          <a:p>
            <a:pPr lvl="2"/>
            <a:r>
              <a:rPr lang="en-US" sz="3200" dirty="0"/>
              <a:t>Standardize processing using the OAIS </a:t>
            </a:r>
            <a:r>
              <a:rPr lang="en-US" sz="3200" dirty="0" smtClean="0"/>
              <a:t>model</a:t>
            </a:r>
          </a:p>
          <a:p>
            <a:pPr lvl="2"/>
            <a:r>
              <a:rPr lang="en-US" sz="3200" dirty="0"/>
              <a:t>Standardize a coherent file system that is consistent with Special Collections and University Archives collection </a:t>
            </a:r>
            <a:r>
              <a:rPr lang="en-US" sz="3200" dirty="0" smtClean="0"/>
              <a:t>arrangement</a:t>
            </a:r>
          </a:p>
          <a:p>
            <a:pPr lvl="2"/>
            <a:r>
              <a:rPr lang="en-US" sz="3200" dirty="0"/>
              <a:t>Secure our content using three on and off site storage </a:t>
            </a:r>
            <a:r>
              <a:rPr lang="en-US" sz="3200" dirty="0" smtClean="0"/>
              <a:t>areas</a:t>
            </a:r>
          </a:p>
          <a:p>
            <a:pPr lvl="2"/>
            <a:r>
              <a:rPr lang="en-US" sz="3200" dirty="0"/>
              <a:t>Multiple backup resources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2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Digitized </a:t>
            </a:r>
            <a:r>
              <a:rPr lang="en-US" sz="3200" dirty="0"/>
              <a:t>content (audio, video, images, documents)</a:t>
            </a:r>
          </a:p>
          <a:p>
            <a:r>
              <a:rPr lang="en-US" sz="3200" dirty="0"/>
              <a:t>Born digital content (audio, video, images, documents and disk images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Research Data</a:t>
            </a:r>
          </a:p>
          <a:p>
            <a:r>
              <a:rPr lang="en-US" sz="3200" dirty="0" smtClean="0"/>
              <a:t>Sources of content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9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Content is spread across </a:t>
            </a:r>
            <a:r>
              <a:rPr lang="en-US" sz="3200" dirty="0" smtClean="0"/>
              <a:t>4 </a:t>
            </a:r>
            <a:r>
              <a:rPr lang="en-US" sz="3200" dirty="0"/>
              <a:t>different servers</a:t>
            </a:r>
          </a:p>
          <a:p>
            <a:r>
              <a:rPr lang="en-US" sz="3200" dirty="0"/>
              <a:t>One large file directory system for archival original </a:t>
            </a:r>
            <a:r>
              <a:rPr lang="en-US" sz="3200" dirty="0" smtClean="0"/>
              <a:t>files</a:t>
            </a:r>
            <a:endParaRPr lang="en-US" sz="3200" dirty="0"/>
          </a:p>
          <a:p>
            <a:r>
              <a:rPr lang="en-US" sz="3200" dirty="0" err="1"/>
              <a:t>Omeka</a:t>
            </a:r>
            <a:r>
              <a:rPr lang="en-US" sz="3200" dirty="0"/>
              <a:t> </a:t>
            </a:r>
            <a:r>
              <a:rPr lang="en-US" sz="3200" dirty="0" smtClean="0"/>
              <a:t>storage (access files)</a:t>
            </a:r>
            <a:endParaRPr lang="en-US" sz="3200" dirty="0"/>
          </a:p>
          <a:p>
            <a:r>
              <a:rPr lang="en-US" sz="3200" dirty="0" err="1"/>
              <a:t>Archivematica</a:t>
            </a:r>
            <a:r>
              <a:rPr lang="en-US" sz="3200" dirty="0"/>
              <a:t> </a:t>
            </a:r>
            <a:r>
              <a:rPr lang="en-US" sz="3200" dirty="0" smtClean="0"/>
              <a:t>storage (AWS-S3)</a:t>
            </a:r>
            <a:endParaRPr lang="en-US" sz="3200" dirty="0"/>
          </a:p>
          <a:p>
            <a:r>
              <a:rPr lang="en-US" sz="3200" dirty="0" smtClean="0"/>
              <a:t>Other cloud storage (Google Drive)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0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Organization across servers</a:t>
            </a:r>
          </a:p>
          <a:p>
            <a:r>
              <a:rPr lang="en-US" sz="3200" dirty="0"/>
              <a:t>Clean up of duplicate and non archival material</a:t>
            </a:r>
          </a:p>
          <a:p>
            <a:r>
              <a:rPr lang="en-US" sz="3200" dirty="0" smtClean="0"/>
              <a:t>Clean and standardize </a:t>
            </a:r>
            <a:r>
              <a:rPr lang="en-US" sz="3200" dirty="0"/>
              <a:t>metadata </a:t>
            </a:r>
          </a:p>
          <a:p>
            <a:r>
              <a:rPr lang="en-US" sz="32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70910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Archivematica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Choosing tools</a:t>
            </a:r>
          </a:p>
          <a:p>
            <a:r>
              <a:rPr lang="en-US" dirty="0" smtClean="0"/>
              <a:t>OAIS </a:t>
            </a:r>
            <a:r>
              <a:rPr lang="en-US" dirty="0"/>
              <a:t>model</a:t>
            </a:r>
          </a:p>
          <a:p>
            <a:r>
              <a:rPr lang="en-US" dirty="0"/>
              <a:t>Consolidated </a:t>
            </a:r>
            <a:r>
              <a:rPr lang="en-US" dirty="0" smtClean="0"/>
              <a:t>processing (a systematic approach)</a:t>
            </a:r>
            <a:endParaRPr lang="en-US" dirty="0"/>
          </a:p>
          <a:p>
            <a:r>
              <a:rPr lang="en-US" dirty="0"/>
              <a:t>METS file with </a:t>
            </a:r>
            <a:r>
              <a:rPr lang="en-US"/>
              <a:t>PREMIS </a:t>
            </a:r>
            <a:r>
              <a:rPr lang="en-US" smtClean="0"/>
              <a:t>and DC</a:t>
            </a:r>
            <a:endParaRPr lang="en-US" dirty="0"/>
          </a:p>
          <a:p>
            <a:r>
              <a:rPr lang="en-US" dirty="0"/>
              <a:t>Direct storage and access pipelines</a:t>
            </a:r>
          </a:p>
          <a:p>
            <a:r>
              <a:rPr lang="en-US" dirty="0"/>
              <a:t>Additional </a:t>
            </a:r>
            <a:r>
              <a:rPr lang="en-US" dirty="0" smtClean="0"/>
              <a:t>storage (10 years from now?)</a:t>
            </a:r>
            <a:endParaRPr lang="en-US" dirty="0"/>
          </a:p>
          <a:p>
            <a:r>
              <a:rPr lang="en-US" dirty="0"/>
              <a:t>Access options</a:t>
            </a:r>
          </a:p>
          <a:p>
            <a:r>
              <a:rPr lang="en-US" dirty="0"/>
              <a:t>Local installation working with Library Systems Admin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4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Preservation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Who </a:t>
            </a:r>
            <a:r>
              <a:rPr lang="en-US" sz="3200" dirty="0"/>
              <a:t>we are </a:t>
            </a:r>
          </a:p>
          <a:p>
            <a:r>
              <a:rPr lang="en-US" sz="3200" dirty="0"/>
              <a:t>What we do </a:t>
            </a:r>
          </a:p>
          <a:p>
            <a:r>
              <a:rPr lang="en-US" sz="3200" dirty="0" smtClean="0"/>
              <a:t>Why we do it</a:t>
            </a:r>
          </a:p>
          <a:p>
            <a:r>
              <a:rPr lang="en-US" sz="3200" dirty="0" smtClean="0"/>
              <a:t>How we do it (standards: LOC, NDSA, ISO)</a:t>
            </a:r>
            <a:endParaRPr lang="en-US" sz="3200" dirty="0"/>
          </a:p>
          <a:p>
            <a:r>
              <a:rPr lang="en-US" sz="3200" dirty="0"/>
              <a:t>Customer friendly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7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ts val="2000"/>
              </a:spcBef>
            </a:pPr>
            <a:r>
              <a:rPr lang="en-US" sz="3200" dirty="0">
                <a:effectLst/>
              </a:rPr>
              <a:t>Library</a:t>
            </a:r>
          </a:p>
          <a:p>
            <a:pPr marL="342900" lvl="2" indent="-342900">
              <a:spcBef>
                <a:spcPts val="2000"/>
              </a:spcBef>
            </a:pPr>
            <a:r>
              <a:rPr lang="en-US" sz="3200" dirty="0" smtClean="0">
                <a:effectLst/>
              </a:rPr>
              <a:t>University</a:t>
            </a:r>
          </a:p>
          <a:p>
            <a:pPr marL="342900" lvl="2" indent="-342900">
              <a:spcBef>
                <a:spcPts val="2000"/>
              </a:spcBef>
            </a:pPr>
            <a:r>
              <a:rPr lang="en-US" sz="3200" dirty="0" smtClean="0">
                <a:effectLst/>
              </a:rPr>
              <a:t>Community</a:t>
            </a:r>
          </a:p>
          <a:p>
            <a:pPr marL="342900" lvl="2" indent="-342900">
              <a:spcBef>
                <a:spcPts val="2000"/>
              </a:spcBef>
            </a:pPr>
            <a:r>
              <a:rPr lang="en-US" sz="3200" dirty="0" smtClean="0">
                <a:effectLst/>
              </a:rPr>
              <a:t>Region</a:t>
            </a:r>
          </a:p>
          <a:p>
            <a:pPr marL="342900" lvl="2" indent="-342900">
              <a:spcBef>
                <a:spcPts val="2000"/>
              </a:spcBef>
            </a:pPr>
            <a:r>
              <a:rPr lang="en-US" sz="3200" dirty="0" smtClean="0">
                <a:effectLst/>
              </a:rPr>
              <a:t>State (State Archives, UNC Institutional Partnerships)</a:t>
            </a:r>
            <a:endParaRPr lang="en-US" sz="3200" dirty="0">
              <a:effectLst/>
            </a:endParaRPr>
          </a:p>
          <a:p>
            <a:pPr marL="0" lvl="2" indent="0">
              <a:spcBef>
                <a:spcPts val="2000"/>
              </a:spcBef>
              <a:buNone/>
            </a:pPr>
            <a:endParaRPr lang="en-US" sz="3200" dirty="0">
              <a:effectLst/>
            </a:endParaRPr>
          </a:p>
          <a:p>
            <a:pPr marL="342900" lvl="2" indent="-342900">
              <a:spcBef>
                <a:spcPts val="2000"/>
              </a:spcBef>
            </a:pPr>
            <a:endParaRPr lang="en-US" sz="14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59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1058</TotalTime>
  <Words>426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Calisto MT</vt:lpstr>
      <vt:lpstr>Story</vt:lpstr>
      <vt:lpstr>Local Rules Apply:</vt:lpstr>
      <vt:lpstr>Beginnings…</vt:lpstr>
      <vt:lpstr>Goals…</vt:lpstr>
      <vt:lpstr>Digital Content</vt:lpstr>
      <vt:lpstr>Storage</vt:lpstr>
      <vt:lpstr>Legacy Data</vt:lpstr>
      <vt:lpstr>Archivematica</vt:lpstr>
      <vt:lpstr>Digital Preservation Policy</vt:lpstr>
      <vt:lpstr>Our Partners</vt:lpstr>
      <vt:lpstr>Library Partners</vt:lpstr>
      <vt:lpstr>University Partners</vt:lpstr>
      <vt:lpstr>Community Partners</vt:lpstr>
      <vt:lpstr>   Digital Scholarship &amp; Initiatives (DSI): Challenges     </vt:lpstr>
      <vt:lpstr>Do Something!</vt:lpstr>
      <vt:lpstr> My Contact Info: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Preservation is Not a Solo Act:</dc:title>
  <dc:creator>Mitchem, Pamela P.</dc:creator>
  <cp:lastModifiedBy>Ransom, Matt Whitaker</cp:lastModifiedBy>
  <cp:revision>32</cp:revision>
  <dcterms:created xsi:type="dcterms:W3CDTF">2016-11-09T23:47:39Z</dcterms:created>
  <dcterms:modified xsi:type="dcterms:W3CDTF">2019-03-12T16:28:20Z</dcterms:modified>
</cp:coreProperties>
</file>