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6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67" r:id="rId2"/>
  </p:sldMasterIdLst>
  <p:notesMasterIdLst>
    <p:notesMasterId r:id="rId89"/>
  </p:notesMasterIdLst>
  <p:handoutMasterIdLst>
    <p:handoutMasterId r:id="rId90"/>
  </p:handoutMasterIdLst>
  <p:sldIdLst>
    <p:sldId id="256" r:id="rId3"/>
    <p:sldId id="260" r:id="rId4"/>
    <p:sldId id="322" r:id="rId5"/>
    <p:sldId id="324" r:id="rId6"/>
    <p:sldId id="262" r:id="rId7"/>
    <p:sldId id="264" r:id="rId8"/>
    <p:sldId id="265" r:id="rId9"/>
    <p:sldId id="272" r:id="rId10"/>
    <p:sldId id="266" r:id="rId11"/>
    <p:sldId id="268" r:id="rId12"/>
    <p:sldId id="398" r:id="rId13"/>
    <p:sldId id="269" r:id="rId14"/>
    <p:sldId id="271" r:id="rId15"/>
    <p:sldId id="275" r:id="rId16"/>
    <p:sldId id="276" r:id="rId17"/>
    <p:sldId id="392" r:id="rId18"/>
    <p:sldId id="278" r:id="rId19"/>
    <p:sldId id="399" r:id="rId20"/>
    <p:sldId id="281" r:id="rId21"/>
    <p:sldId id="400" r:id="rId22"/>
    <p:sldId id="401" r:id="rId23"/>
    <p:sldId id="338" r:id="rId24"/>
    <p:sldId id="391" r:id="rId25"/>
    <p:sldId id="375" r:id="rId26"/>
    <p:sldId id="279" r:id="rId27"/>
    <p:sldId id="286" r:id="rId28"/>
    <p:sldId id="287" r:id="rId29"/>
    <p:sldId id="327" r:id="rId30"/>
    <p:sldId id="394" r:id="rId31"/>
    <p:sldId id="288" r:id="rId32"/>
    <p:sldId id="393" r:id="rId33"/>
    <p:sldId id="291" r:id="rId34"/>
    <p:sldId id="292" r:id="rId35"/>
    <p:sldId id="349" r:id="rId36"/>
    <p:sldId id="350" r:id="rId37"/>
    <p:sldId id="351" r:id="rId38"/>
    <p:sldId id="397" r:id="rId39"/>
    <p:sldId id="293" r:id="rId40"/>
    <p:sldId id="326" r:id="rId41"/>
    <p:sldId id="378" r:id="rId42"/>
    <p:sldId id="376" r:id="rId43"/>
    <p:sldId id="377" r:id="rId44"/>
    <p:sldId id="379" r:id="rId45"/>
    <p:sldId id="380" r:id="rId46"/>
    <p:sldId id="395" r:id="rId47"/>
    <p:sldId id="295" r:id="rId48"/>
    <p:sldId id="296" r:id="rId49"/>
    <p:sldId id="396" r:id="rId50"/>
    <p:sldId id="297" r:id="rId51"/>
    <p:sldId id="365" r:id="rId52"/>
    <p:sldId id="366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412" r:id="rId62"/>
    <p:sldId id="328" r:id="rId63"/>
    <p:sldId id="357" r:id="rId64"/>
    <p:sldId id="331" r:id="rId65"/>
    <p:sldId id="299" r:id="rId66"/>
    <p:sldId id="409" r:id="rId67"/>
    <p:sldId id="384" r:id="rId68"/>
    <p:sldId id="385" r:id="rId69"/>
    <p:sldId id="386" r:id="rId70"/>
    <p:sldId id="387" r:id="rId71"/>
    <p:sldId id="388" r:id="rId72"/>
    <p:sldId id="410" r:id="rId73"/>
    <p:sldId id="411" r:id="rId74"/>
    <p:sldId id="302" r:id="rId75"/>
    <p:sldId id="303" r:id="rId76"/>
    <p:sldId id="304" r:id="rId77"/>
    <p:sldId id="305" r:id="rId78"/>
    <p:sldId id="306" r:id="rId79"/>
    <p:sldId id="309" r:id="rId80"/>
    <p:sldId id="310" r:id="rId81"/>
    <p:sldId id="312" r:id="rId82"/>
    <p:sldId id="313" r:id="rId83"/>
    <p:sldId id="314" r:id="rId84"/>
    <p:sldId id="316" r:id="rId85"/>
    <p:sldId id="317" r:id="rId86"/>
    <p:sldId id="318" r:id="rId87"/>
    <p:sldId id="330" r:id="rId88"/>
  </p:sldIdLst>
  <p:sldSz cx="9144000" cy="5143500" type="screen16x9"/>
  <p:notesSz cx="6950075" cy="9236075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943" autoAdjust="0"/>
  </p:normalViewPr>
  <p:slideViewPr>
    <p:cSldViewPr>
      <p:cViewPr>
        <p:scale>
          <a:sx n="100" d="100"/>
          <a:sy n="100" d="100"/>
        </p:scale>
        <p:origin x="-70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slide" Target="slides/slide82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handoutMaster" Target="handoutMasters/handoutMaster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7000" y="0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9C3EA-1CED-4A9F-80E1-3AE7CF1D1D06}" type="datetimeFigureOut">
              <a:rPr lang="en-US" smtClean="0"/>
              <a:pPr/>
              <a:t>5/14/2014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7000" y="8772525"/>
            <a:ext cx="3011488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A1839-73EB-4B7E-A4E3-086551F2F57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549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65347604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929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5110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47593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51103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Shape 212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690164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73159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22637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35223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733561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55809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74885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20470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245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lIns="92492" tIns="46246" rIns="92492" bIns="46246"/>
          <a:lstStyle/>
          <a:p>
            <a:fld id="{5863F4B3-F091-9E4E-B1EC-913A636E9874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43842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lIns="92492" tIns="46246" rIns="92492" bIns="46246"/>
          <a:lstStyle/>
          <a:p>
            <a:fld id="{5863F4B3-F091-9E4E-B1EC-913A636E9874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641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96397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lIns="92492" tIns="46246" rIns="92492" bIns="46246"/>
          <a:lstStyle/>
          <a:p>
            <a:fld id="{5863F4B3-F091-9E4E-B1EC-913A636E9874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242896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2458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lIns="92492" tIns="46246" rIns="92492" bIns="46246"/>
          <a:lstStyle/>
          <a:p>
            <a:fld id="{5863F4B3-F091-9E4E-B1EC-913A636E9874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67004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2458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lIns="92492" tIns="46246" rIns="92492" bIns="46246"/>
          <a:lstStyle/>
          <a:p>
            <a:fld id="{5863F4B3-F091-9E4E-B1EC-913A636E9874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16778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38531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Shape 27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620049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2881188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61796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b="1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380737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7660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9914001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534916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74487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155241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398963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1921327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65142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479976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965859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4886189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886837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9900839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39417674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601673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Shape 30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Shape 313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Shape 326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Shape 35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Shape 35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Shape 35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Shape 369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Shape 37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Shape 37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Shape 381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Shape 393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>
              <a:buNone/>
            </a:pPr>
            <a:endParaRPr lang="en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Shape 399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Shape 405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63557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692150"/>
            <a:ext cx="6159500" cy="34639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95008" y="4387136"/>
            <a:ext cx="5560059" cy="4156234"/>
          </a:xfrm>
          <a:prstGeom prst="rect">
            <a:avLst/>
          </a:prstGeom>
        </p:spPr>
        <p:txBody>
          <a:bodyPr lIns="92476" tIns="92476" rIns="92476" bIns="92476" anchor="t" anchorCtr="0">
            <a:noAutofit/>
          </a:bodyPr>
          <a:lstStyle/>
          <a:p>
            <a:pPr lvl="0" rtl="0">
              <a:buNone/>
            </a:pPr>
            <a:endParaRPr lang="en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4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indent="304800" algn="ctr">
              <a:buSzPct val="100000"/>
              <a:defRPr sz="4800"/>
            </a:lvl1pPr>
            <a:lvl2pPr indent="304800" algn="ctr">
              <a:buSzPct val="100000"/>
              <a:defRPr sz="4800"/>
            </a:lvl2pPr>
            <a:lvl3pPr indent="304800" algn="ctr">
              <a:buSzPct val="100000"/>
              <a:defRPr sz="4800"/>
            </a:lvl3pPr>
            <a:lvl4pPr indent="304800" algn="ctr">
              <a:buSzPct val="100000"/>
              <a:defRPr sz="4800"/>
            </a:lvl4pPr>
            <a:lvl5pPr indent="304800" algn="ctr">
              <a:buSzPct val="100000"/>
              <a:defRPr sz="4800"/>
            </a:lvl5pPr>
            <a:lvl6pPr indent="304800" algn="ctr">
              <a:buSzPct val="100000"/>
              <a:defRPr sz="4800"/>
            </a:lvl6pPr>
            <a:lvl7pPr indent="304800" algn="ctr">
              <a:buSzPct val="100000"/>
              <a:defRPr sz="4800"/>
            </a:lvl7pPr>
            <a:lvl8pPr indent="304800" algn="ctr">
              <a:buSzPct val="100000"/>
              <a:defRPr sz="4800"/>
            </a:lvl8pPr>
            <a:lvl9pPr indent="304800" algn="ctr">
              <a:buSzPct val="100000"/>
              <a:defRPr sz="4800"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4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0" algn="ctr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marL="0" indent="190500" algn="ctr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049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0696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126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2804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8808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4954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9927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164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 indent="457200">
              <a:defRPr/>
            </a:lvl2pPr>
            <a:lvl3pPr indent="914400">
              <a:defRPr/>
            </a:lvl3pPr>
            <a:lvl4pPr indent="1371600"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2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7" y="1200150"/>
            <a:ext cx="3994525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4406310"/>
            <a:ext cx="8229600" cy="51952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285750" indent="-171450" algn="ctr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194CB9-4BCD-45BB-A64C-8E8E54589A1B}" type="datetimeFigureOut">
              <a:rPr lang="en-US" smtClean="0"/>
              <a:pPr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6CADF04-F1E9-40A0-A09F-1E3B7E5A30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6179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BackgroundTitleP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485901"/>
            <a:ext cx="8686800" cy="742949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2228850"/>
            <a:ext cx="86868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 descr="IMLS_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4327239"/>
            <a:ext cx="2057400" cy="701961"/>
          </a:xfrm>
          <a:prstGeom prst="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2209800" y="4650001"/>
            <a:ext cx="2438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kern="1200" dirty="0" smtClean="0">
                <a:solidFill>
                  <a:prstClr val="black"/>
                </a:solidFill>
                <a:latin typeface="Lucida Sans Unicode" pitchFamily="34" charset="0"/>
                <a:cs typeface="Lucida Sans Unicode" pitchFamily="34" charset="0"/>
              </a:rPr>
              <a:t>Sponsored By:</a:t>
            </a:r>
            <a:endParaRPr lang="en-US" sz="1200" b="1" kern="1200" dirty="0">
              <a:solidFill>
                <a:prstClr val="black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10" name="Picture 9" descr="CSU logo - B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3543300"/>
            <a:ext cx="1752600" cy="886427"/>
          </a:xfrm>
          <a:prstGeom prst="rect">
            <a:avLst/>
          </a:prstGeom>
        </p:spPr>
      </p:pic>
      <p:pic>
        <p:nvPicPr>
          <p:cNvPr id="11" name="Picture 10" descr="ISU logo wide RG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" y="2628900"/>
            <a:ext cx="2150228" cy="457200"/>
          </a:xfrm>
          <a:prstGeom prst="rect">
            <a:avLst/>
          </a:prstGeom>
        </p:spPr>
      </p:pic>
      <p:pic>
        <p:nvPicPr>
          <p:cNvPr id="12" name="Picture 11" descr="NIU_vert_3Clr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7532" y="2914650"/>
            <a:ext cx="1634068" cy="1002723"/>
          </a:xfrm>
          <a:prstGeom prst="rect">
            <a:avLst/>
          </a:prstGeom>
        </p:spPr>
      </p:pic>
      <p:pic>
        <p:nvPicPr>
          <p:cNvPr id="13" name="Picture 12" descr="IWU-SealLogo_1Line_sig-342-864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02534" y="2628900"/>
            <a:ext cx="2608066" cy="45720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33104" y="3429000"/>
            <a:ext cx="791696" cy="1106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97842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992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2AD56-BD06-4376-A4EE-10A2064C552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5E135-6623-4E05-9BC9-4388F5168E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6896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marL="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342900" indent="-15240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marL="742950" indent="-13335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marL="1143000" indent="-7620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marL="1600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marL="20574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marL="25146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marL="29718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marL="34290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marL="3886200" indent="-11430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79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2AD56-BD06-4376-A4EE-10A2064C552A}" type="datetimeFigureOut">
              <a:rPr lang="en-US" kern="1200" smtClean="0">
                <a:solidFill>
                  <a:prstClr val="black">
                    <a:tint val="75000"/>
                  </a:prstClr>
                </a:solidFill>
                <a:latin typeface="Lucida Sans Unicode"/>
              </a:rPr>
              <a:pPr/>
              <a:t>5/14/2014</a:t>
            </a:fld>
            <a:endParaRPr lang="en-US" kern="1200">
              <a:solidFill>
                <a:prstClr val="black">
                  <a:tint val="75000"/>
                </a:prstClr>
              </a:solidFill>
              <a:latin typeface="Lucida Sans Unicode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kern="1200">
              <a:solidFill>
                <a:prstClr val="black">
                  <a:tint val="75000"/>
                </a:prstClr>
              </a:solidFill>
              <a:latin typeface="Lucida Sans Unicode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5E135-6623-4E05-9BC9-4388F5168E39}" type="slidenum">
              <a:rPr lang="en-US" kern="1200" smtClean="0">
                <a:solidFill>
                  <a:prstClr val="black">
                    <a:tint val="75000"/>
                  </a:prstClr>
                </a:solidFill>
                <a:latin typeface="Lucida Sans Unicode"/>
              </a:rPr>
              <a:pPr/>
              <a:t>‹#›</a:t>
            </a:fld>
            <a:endParaRPr lang="en-US" kern="1200">
              <a:solidFill>
                <a:prstClr val="black">
                  <a:tint val="75000"/>
                </a:prstClr>
              </a:solidFill>
              <a:latin typeface="Lucida Sans Unicod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169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powrr.niu.ed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i.com/fy54-5wlyvlx/?utm_campaign=share&amp;utm_medium=copy&amp;rc=ex0share" TargetMode="External"/><Relationship Id="rId2" Type="http://schemas.openxmlformats.org/officeDocument/2006/relationships/hyperlink" Target="http://tinyurl.com/mo27yzo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rli.illinois.edu/sites/files/digital_collections/documentation/digipres_identify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digitalpreservation.gov/ndsa/activities/levels.html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gif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pworkshop.org/" TargetMode="Externa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://powrr-wiki.lib.niu.edu/index.php/Main_Page" TargetMode="External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powrr.niu.edu/digital-preservation-101/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digitalpowrr.niu.edu/survived-powrr-wkshp/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800" y="361951"/>
            <a:ext cx="7772400" cy="1159856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dirty="0"/>
              <a:t>From Theory to Action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1657352"/>
            <a:ext cx="7772400" cy="78473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2800" dirty="0">
                <a:solidFill>
                  <a:schemeClr val="tx1"/>
                </a:solidFill>
              </a:rPr>
              <a:t>A pragmatic approach to </a:t>
            </a:r>
            <a:endParaRPr lang="en" sz="2800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en" sz="2800" dirty="0" smtClean="0">
                <a:solidFill>
                  <a:schemeClr val="tx1"/>
                </a:solidFill>
              </a:rPr>
              <a:t>digital </a:t>
            </a:r>
            <a:r>
              <a:rPr lang="en" sz="2800" dirty="0">
                <a:solidFill>
                  <a:schemeClr val="tx1"/>
                </a:solidFill>
              </a:rPr>
              <a:t>preservation strategies and tools</a:t>
            </a:r>
          </a:p>
        </p:txBody>
      </p:sp>
      <p:sp>
        <p:nvSpPr>
          <p:cNvPr id="4" name="Shape 24"/>
          <p:cNvSpPr txBox="1">
            <a:spLocks/>
          </p:cNvSpPr>
          <p:nvPr/>
        </p:nvSpPr>
        <p:spPr>
          <a:xfrm>
            <a:off x="457200" y="3028950"/>
            <a:ext cx="7772400" cy="609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-1524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" sz="1800" dirty="0" smtClean="0"/>
              <a:t>A Digital POWRR Workshop</a:t>
            </a:r>
            <a:endParaRPr lang="en" sz="1800" dirty="0"/>
          </a:p>
        </p:txBody>
      </p:sp>
      <p:pic>
        <p:nvPicPr>
          <p:cNvPr id="5" name="image00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286000" y="4019552"/>
            <a:ext cx="1905000" cy="536893"/>
          </a:xfrm>
          <a:prstGeom prst="rect">
            <a:avLst/>
          </a:prstGeom>
          <a:ln/>
        </p:spPr>
      </p:pic>
      <p:pic>
        <p:nvPicPr>
          <p:cNvPr id="6" name="image02.jpg" descr="IMLS_Logo.jpg"/>
          <p:cNvPicPr/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800600" y="3867150"/>
            <a:ext cx="1676400" cy="762000"/>
          </a:xfrm>
          <a:prstGeom prst="rect">
            <a:avLst/>
          </a:prstGeom>
          <a:ln/>
        </p:spPr>
      </p:pic>
      <p:sp>
        <p:nvSpPr>
          <p:cNvPr id="2" name="Rectangle 1"/>
          <p:cNvSpPr/>
          <p:nvPr/>
        </p:nvSpPr>
        <p:spPr>
          <a:xfrm>
            <a:off x="3505200" y="4824740"/>
            <a:ext cx="183575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>
                <a:solidFill>
                  <a:schemeClr val="bg2"/>
                </a:solidFill>
                <a:hlinkClick r:id="rId3"/>
              </a:rPr>
              <a:t>http://digitalpowrr.niu.edu/</a:t>
            </a:r>
            <a:r>
              <a:rPr lang="en-US" sz="1100" dirty="0">
                <a:solidFill>
                  <a:schemeClr val="bg2"/>
                </a:solidFill>
              </a:rPr>
              <a:t>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76200" y="2876550"/>
            <a:ext cx="8382000" cy="1219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indent="0" algn="ctr">
              <a:buNone/>
            </a:pPr>
            <a:r>
              <a:rPr lang="en" sz="2400" dirty="0" smtClean="0"/>
              <a:t>Our take on some things that need to happen or </a:t>
            </a:r>
            <a:br>
              <a:rPr lang="en" sz="2400" dirty="0" smtClean="0"/>
            </a:br>
            <a:r>
              <a:rPr lang="en" sz="2400" dirty="0" smtClean="0"/>
              <a:t>be considered along the way to this </a:t>
            </a:r>
            <a:br>
              <a:rPr lang="en" sz="2400" dirty="0" smtClean="0"/>
            </a:br>
            <a:r>
              <a:rPr lang="en" sz="2400" i="1" dirty="0" smtClean="0"/>
              <a:t>“Digital Preservation” </a:t>
            </a:r>
            <a:r>
              <a:rPr lang="en" sz="2400" dirty="0" smtClean="0"/>
              <a:t>thing….</a:t>
            </a:r>
            <a:endParaRPr lang="en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229600" cy="173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819150"/>
            <a:ext cx="8229600" cy="3725680"/>
          </a:xfrm>
        </p:spPr>
        <p:txBody>
          <a:bodyPr/>
          <a:lstStyle/>
          <a:p>
            <a:pPr algn="ctr"/>
            <a:r>
              <a:rPr lang="en-US" dirty="0" smtClean="0"/>
              <a:t>Switch to live presentation of digital preservation lifecycle model</a:t>
            </a:r>
          </a:p>
          <a:p>
            <a:pPr algn="ctr"/>
            <a:endParaRPr lang="en-US" sz="1600" dirty="0" smtClean="0"/>
          </a:p>
          <a:p>
            <a:pPr algn="ctr"/>
            <a:endParaRPr lang="en-US" sz="1600" dirty="0" smtClean="0"/>
          </a:p>
          <a:p>
            <a:pPr algn="ctr"/>
            <a:r>
              <a:rPr lang="en-US" sz="1600" dirty="0" smtClean="0"/>
              <a:t>Available online at </a:t>
            </a:r>
            <a:r>
              <a:rPr lang="en-US" sz="1600" dirty="0" smtClean="0">
                <a:hlinkClick r:id="rId2"/>
              </a:rPr>
              <a:t>http</a:t>
            </a:r>
            <a:r>
              <a:rPr lang="en-US" sz="1600" dirty="0">
                <a:hlinkClick r:id="rId2"/>
              </a:rPr>
              <a:t>://tinyurl.com/mo27yzo</a:t>
            </a:r>
            <a:endParaRPr lang="en-US" sz="1600" dirty="0" smtClean="0"/>
          </a:p>
          <a:p>
            <a:pPr algn="ctr"/>
            <a:r>
              <a:rPr lang="en-US" sz="1600" dirty="0" smtClean="0"/>
              <a:t>or</a:t>
            </a:r>
            <a:endParaRPr lang="en-US" sz="1600" dirty="0"/>
          </a:p>
          <a:p>
            <a:pPr algn="ctr"/>
            <a:r>
              <a:rPr lang="en-US" sz="1600" dirty="0" smtClean="0">
                <a:hlinkClick r:id="rId3"/>
              </a:rPr>
              <a:t>http</a:t>
            </a:r>
            <a:r>
              <a:rPr lang="en-US" sz="1600" dirty="0">
                <a:hlinkClick r:id="rId3"/>
              </a:rPr>
              <a:t>://prezi.com/fy54-5wlyvlx/?</a:t>
            </a:r>
            <a:r>
              <a:rPr lang="en-US" sz="1600" dirty="0" smtClean="0">
                <a:hlinkClick r:id="rId3"/>
              </a:rPr>
              <a:t>utm_campaign=share&amp;utm_medium=copy&amp;rc=ex0share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4110742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77"/>
          <p:cNvSpPr txBox="1">
            <a:spLocks/>
          </p:cNvSpPr>
          <p:nvPr/>
        </p:nvSpPr>
        <p:spPr>
          <a:xfrm>
            <a:off x="152400" y="57150"/>
            <a:ext cx="8229600" cy="7776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800" dirty="0" smtClean="0"/>
              <a:t>Solution in Practice</a:t>
            </a:r>
            <a:br>
              <a:rPr lang="en" sz="2800" dirty="0" smtClean="0"/>
            </a:br>
            <a:r>
              <a:rPr lang="en" sz="2000" dirty="0"/>
              <a:t>AKA Good Enough DP for real people!!</a:t>
            </a:r>
            <a:r>
              <a:rPr lang="en" sz="2000" dirty="0" smtClean="0"/>
              <a:t> </a:t>
            </a:r>
            <a:endParaRPr lang="en" sz="2800" dirty="0"/>
          </a:p>
        </p:txBody>
      </p:sp>
      <p:sp>
        <p:nvSpPr>
          <p:cNvPr id="6" name="Shape 77"/>
          <p:cNvSpPr txBox="1">
            <a:spLocks/>
          </p:cNvSpPr>
          <p:nvPr/>
        </p:nvSpPr>
        <p:spPr>
          <a:xfrm>
            <a:off x="609600" y="498722"/>
            <a:ext cx="8229600" cy="7776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400" b="0" dirty="0" smtClean="0"/>
              <a:t>Some things to keep in mind…..</a:t>
            </a:r>
            <a:endParaRPr lang="en" sz="24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408420"/>
            <a:ext cx="7790915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Not all tools and services are created equal.</a:t>
            </a:r>
            <a:br>
              <a:rPr lang="en-US" sz="1600" dirty="0" smtClean="0"/>
            </a:br>
            <a:r>
              <a:rPr lang="en-US" sz="1600" dirty="0" smtClean="0"/>
              <a:t>	- Some tools/services do specific tasks (</a:t>
            </a:r>
            <a:r>
              <a:rPr lang="en-US" sz="1600" i="1" dirty="0" err="1" smtClean="0"/>
              <a:t>microservices</a:t>
            </a:r>
            <a:r>
              <a:rPr lang="en-US" sz="1600" i="1" dirty="0" smtClean="0"/>
              <a:t>).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	- Some tools/services combine multiple </a:t>
            </a:r>
            <a:r>
              <a:rPr lang="en-US" sz="1600" dirty="0" err="1" smtClean="0"/>
              <a:t>microservices</a:t>
            </a:r>
            <a:r>
              <a:rPr lang="en-US" sz="1600" dirty="0" smtClean="0"/>
              <a:t> </a:t>
            </a:r>
            <a:br>
              <a:rPr lang="en-US" sz="1600" dirty="0" smtClean="0"/>
            </a:br>
            <a:r>
              <a:rPr lang="en-US" sz="1600" dirty="0" smtClean="0"/>
              <a:t>	   (</a:t>
            </a:r>
            <a:r>
              <a:rPr lang="en-US" sz="1600" i="1" dirty="0" smtClean="0"/>
              <a:t>you guessed it….</a:t>
            </a:r>
            <a:r>
              <a:rPr lang="en-US" sz="1600" i="1" dirty="0" err="1" smtClean="0"/>
              <a:t>macroservices</a:t>
            </a:r>
            <a:r>
              <a:rPr lang="en-US" sz="1600" i="1" dirty="0" smtClean="0"/>
              <a:t>!</a:t>
            </a:r>
            <a:r>
              <a:rPr lang="en-US" sz="1600" dirty="0" smtClean="0"/>
              <a:t>).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Starting small is good enough!</a:t>
            </a:r>
            <a:br>
              <a:rPr lang="en-US" sz="1600" dirty="0" smtClean="0"/>
            </a:br>
            <a:r>
              <a:rPr lang="en-US" sz="1600" dirty="0" smtClean="0"/>
              <a:t>	- Starting with a simple </a:t>
            </a:r>
            <a:r>
              <a:rPr lang="en-US" sz="1600" dirty="0" err="1" smtClean="0"/>
              <a:t>microservice</a:t>
            </a:r>
            <a:r>
              <a:rPr lang="en-US" sz="1600" dirty="0" smtClean="0"/>
              <a:t> tool will get you closer to your goals</a:t>
            </a:r>
            <a:br>
              <a:rPr lang="en-US" sz="1600" dirty="0" smtClean="0"/>
            </a:br>
            <a:r>
              <a:rPr lang="en-US" sz="1600" dirty="0" smtClean="0"/>
              <a:t>	  AND you can use them NOW!</a:t>
            </a:r>
            <a:br>
              <a:rPr lang="en-US" sz="1600" dirty="0" smtClean="0"/>
            </a:br>
            <a:r>
              <a:rPr lang="en-US" sz="1600" dirty="0" smtClean="0"/>
              <a:t>	- Baby steps still move you forward….. See “Walk This Way”.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Knowing what you have is crucial.</a:t>
            </a:r>
            <a:br>
              <a:rPr lang="en-US" sz="1600" dirty="0" smtClean="0"/>
            </a:br>
            <a:r>
              <a:rPr lang="en-US" sz="1600" dirty="0" smtClean="0"/>
              <a:t>	- Write. It. Down. And maintain it.</a:t>
            </a:r>
            <a:br>
              <a:rPr lang="en-US" sz="1600" dirty="0" smtClean="0"/>
            </a:br>
            <a:r>
              <a:rPr lang="en-US" sz="1600" dirty="0" smtClean="0"/>
              <a:t>	- We’ll show you an easy way to do this in a bit!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76200" y="-114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 smtClean="0"/>
              <a:t>L</a:t>
            </a:r>
            <a:r>
              <a:rPr lang="en-US" sz="3200" dirty="0" smtClean="0"/>
              <a:t>e</a:t>
            </a:r>
            <a:r>
              <a:rPr lang="en" sz="3200" dirty="0" smtClean="0"/>
              <a:t>t’s Talk about Macroservices….</a:t>
            </a:r>
            <a:endParaRPr lang="e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685800" y="1115020"/>
            <a:ext cx="2877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There are front-end/processing </a:t>
            </a:r>
            <a:br>
              <a:rPr lang="en-US" b="1" dirty="0" smtClean="0"/>
            </a:br>
            <a:r>
              <a:rPr lang="en-US" b="1" dirty="0" smtClean="0"/>
              <a:t>tools like…..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1824247" y="1576685"/>
            <a:ext cx="1592103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200" i="1" dirty="0" smtClean="0"/>
              <a:t>Archivematica</a:t>
            </a:r>
            <a:br>
              <a:rPr lang="en" sz="1200" i="1" dirty="0" smtClean="0"/>
            </a:br>
            <a:r>
              <a:rPr lang="en" sz="1200" i="1" dirty="0" smtClean="0"/>
              <a:t>Curators </a:t>
            </a:r>
            <a:r>
              <a:rPr lang="en" sz="1200" i="1" dirty="0"/>
              <a:t>Workbench</a:t>
            </a:r>
            <a:endParaRPr lang="en-US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5263209" y="666750"/>
            <a:ext cx="3347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 smtClean="0"/>
              <a:t>And there are back-end </a:t>
            </a:r>
            <a:br>
              <a:rPr lang="en-US" b="1" dirty="0" smtClean="0"/>
            </a:br>
            <a:r>
              <a:rPr lang="en-US" b="1" dirty="0" smtClean="0"/>
              <a:t>storage/preservation services like…..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6282146" y="1301897"/>
            <a:ext cx="1566454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200" i="1" dirty="0" smtClean="0"/>
              <a:t>MetaArchive</a:t>
            </a:r>
            <a:br>
              <a:rPr lang="en" sz="1200" i="1" dirty="0" smtClean="0"/>
            </a:br>
            <a:r>
              <a:rPr lang="en" sz="1200" i="1" dirty="0" smtClean="0"/>
              <a:t>DuraCloud</a:t>
            </a:r>
            <a:br>
              <a:rPr lang="en" sz="1200" i="1" dirty="0" smtClean="0"/>
            </a:br>
            <a:r>
              <a:rPr lang="en" sz="1200" i="1" dirty="0" smtClean="0"/>
              <a:t>Amazon Glacier</a:t>
            </a:r>
          </a:p>
          <a:p>
            <a:pPr algn="ctr"/>
            <a:r>
              <a:rPr lang="en" sz="800" i="1" dirty="0" smtClean="0"/>
              <a:t>(and Internet A</a:t>
            </a:r>
            <a:r>
              <a:rPr lang="en-US" sz="800" i="1" dirty="0" smtClean="0"/>
              <a:t>r</a:t>
            </a:r>
            <a:r>
              <a:rPr lang="en" sz="800" i="1" dirty="0" smtClean="0"/>
              <a:t>chive…sort of)</a:t>
            </a:r>
            <a:endParaRPr lang="en-US" sz="8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748279" y="2800350"/>
            <a:ext cx="577273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There are even some services that will pretty much do it all like….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3125831" y="3184327"/>
            <a:ext cx="239200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200" i="1" dirty="0" smtClean="0"/>
              <a:t>Preservica</a:t>
            </a:r>
            <a:br>
              <a:rPr lang="en" sz="1200" i="1" dirty="0" smtClean="0"/>
            </a:br>
            <a:r>
              <a:rPr lang="en" sz="1200" i="1" dirty="0" smtClean="0"/>
              <a:t>Dspace Direct (uses DuraCloud)</a:t>
            </a:r>
            <a:endParaRPr lang="en-US" sz="12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0" y="4019550"/>
            <a:ext cx="289560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00" i="1" dirty="0" smtClean="0">
                <a:solidFill>
                  <a:schemeClr val="tx1"/>
                </a:solidFill>
              </a:rPr>
              <a:t>Note: Yes, there are also CMS’s, IR software, and Forensics tools….ugh. However, these are outside the scope of this workshop!</a:t>
            </a:r>
            <a:endParaRPr lang="en-US" sz="1000" i="1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0" y="4629150"/>
            <a:ext cx="8991600" cy="372880"/>
          </a:xfrm>
        </p:spPr>
        <p:txBody>
          <a:bodyPr/>
          <a:lstStyle/>
          <a:p>
            <a:r>
              <a:rPr lang="en-US" sz="1400" dirty="0" smtClean="0"/>
              <a:t>AND you have to figure out what works best with what!!! But we have done some of that so you don’t have to!</a:t>
            </a:r>
            <a:endParaRPr lang="en-US" sz="1400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28600" y="938540"/>
            <a:ext cx="0" cy="13284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8600" y="938540"/>
            <a:ext cx="1519679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086600" y="590550"/>
            <a:ext cx="18288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8915400" y="590550"/>
            <a:ext cx="0" cy="16764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838200" y="2843540"/>
            <a:ext cx="0" cy="9474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845714" y="3790950"/>
            <a:ext cx="791728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8763000" y="2843540"/>
            <a:ext cx="0" cy="9474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418" y="2346056"/>
            <a:ext cx="8321782" cy="301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Everyone’s favorite donor question:</a:t>
            </a:r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1066800" y="1657350"/>
            <a:ext cx="6553200" cy="2057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algn="ctr" rtl="0">
              <a:spcBef>
                <a:spcPts val="0"/>
              </a:spcBef>
              <a:buSzPct val="50000"/>
              <a:buNone/>
            </a:pPr>
            <a:r>
              <a:rPr lang="en" sz="3600" dirty="0"/>
              <a:t>Hey, do you want </a:t>
            </a:r>
            <a:r>
              <a:rPr lang="en" sz="3600" dirty="0" smtClean="0"/>
              <a:t>this</a:t>
            </a:r>
          </a:p>
          <a:p>
            <a:pPr marL="457200" lvl="0" indent="-228600" algn="ctr" rtl="0">
              <a:spcBef>
                <a:spcPts val="0"/>
              </a:spcBef>
              <a:buSzPct val="50000"/>
              <a:buNone/>
            </a:pPr>
            <a:r>
              <a:rPr lang="en" sz="3600" dirty="0" smtClean="0"/>
              <a:t>jump </a:t>
            </a:r>
            <a:r>
              <a:rPr lang="en" sz="3600" dirty="0"/>
              <a:t>drive for </a:t>
            </a:r>
            <a:r>
              <a:rPr lang="en" sz="3600" dirty="0" smtClean="0"/>
              <a:t>your collection/archive</a:t>
            </a:r>
            <a:r>
              <a:rPr lang="en" sz="3600" dirty="0"/>
              <a:t>?</a:t>
            </a:r>
          </a:p>
          <a:p>
            <a:pPr algn="ctr"/>
            <a:endParaRPr sz="2000" dirty="0"/>
          </a:p>
        </p:txBody>
      </p:sp>
      <p:sp>
        <p:nvSpPr>
          <p:cNvPr id="4" name="Shape 142"/>
          <p:cNvSpPr txBox="1">
            <a:spLocks/>
          </p:cNvSpPr>
          <p:nvPr/>
        </p:nvSpPr>
        <p:spPr>
          <a:xfrm>
            <a:off x="1066800" y="4175414"/>
            <a:ext cx="7162800" cy="75853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 algn="ctr">
              <a:spcBef>
                <a:spcPts val="0"/>
              </a:spcBef>
              <a:buSzPct val="50000"/>
            </a:pPr>
            <a:r>
              <a:rPr lang="en-US" sz="2800" i="1" dirty="0" smtClean="0"/>
              <a:t>Demo: Accessioning a digital collection</a:t>
            </a:r>
          </a:p>
          <a:p>
            <a:pPr algn="ctr"/>
            <a:endParaRPr lang="en-US" sz="1600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152400" y="135765"/>
            <a:ext cx="8229600" cy="1066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2800" dirty="0"/>
              <a:t>Don’t </a:t>
            </a:r>
            <a:r>
              <a:rPr lang="en" sz="2800" dirty="0" smtClean="0"/>
              <a:t>Panic - Your </a:t>
            </a:r>
            <a:r>
              <a:rPr lang="en" sz="2800" dirty="0"/>
              <a:t>Pre-Ingest Workflow</a:t>
            </a:r>
            <a:r>
              <a:rPr lang="en" sz="3200" dirty="0"/>
              <a:t/>
            </a:r>
            <a:br>
              <a:rPr lang="en" sz="3200" dirty="0"/>
            </a:br>
            <a:r>
              <a:rPr lang="en" sz="1800" b="0" dirty="0"/>
              <a:t>aka Wrangling your digital stuff before you can get it into a shiny system</a:t>
            </a:r>
            <a:br>
              <a:rPr lang="en" sz="1800" b="0" dirty="0"/>
            </a:br>
            <a:endParaRPr lang="en" sz="1800" b="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1722894"/>
            <a:ext cx="698941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Begin an Inventory Spreadsheet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Run accessioning tools (creates basic preservation metadata files in XML for you!)</a:t>
            </a:r>
          </a:p>
          <a:p>
            <a:pPr>
              <a:lnSpc>
                <a:spcPct val="200000"/>
              </a:lnSpc>
            </a:pPr>
            <a:r>
              <a:rPr lang="en-US" dirty="0"/>
              <a:t>	</a:t>
            </a:r>
            <a:r>
              <a:rPr lang="en-US" dirty="0" smtClean="0"/>
              <a:t>- Move everything to </a:t>
            </a:r>
            <a:r>
              <a:rPr lang="en-US" dirty="0"/>
              <a:t>a stable carrier (like a network </a:t>
            </a:r>
            <a:r>
              <a:rPr lang="en-US" dirty="0" smtClean="0"/>
              <a:t>drive)</a:t>
            </a:r>
            <a:endParaRPr lang="en-US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Make an Access Copy from your Master Copy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Continue populating Inventory Spreadsheet (if needed)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OPTIONAL: Keep original media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00600" y="4010620"/>
            <a:ext cx="39818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i="1" dirty="0" smtClean="0"/>
              <a:t>Most of these will cost you more time than money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" sz="1200" i="1" dirty="0"/>
              <a:t>Document what you do pre-ingest. For future </a:t>
            </a:r>
            <a:r>
              <a:rPr lang="en" sz="1200" i="1" dirty="0" smtClean="0"/>
              <a:t>you.</a:t>
            </a:r>
            <a:endParaRPr lang="en-US" sz="1200" i="1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1200" i="1" dirty="0" smtClean="0"/>
              <a:t>Remember: Good enough is just fine. For now.</a:t>
            </a:r>
          </a:p>
        </p:txBody>
      </p:sp>
      <p:sp>
        <p:nvSpPr>
          <p:cNvPr id="5" name="Rectangle 4"/>
          <p:cNvSpPr/>
          <p:nvPr/>
        </p:nvSpPr>
        <p:spPr>
          <a:xfrm>
            <a:off x="306829" y="1491879"/>
            <a:ext cx="20553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Starting from scratch: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6705600" y="1252776"/>
            <a:ext cx="1576072" cy="6001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100" i="1" dirty="0" smtClean="0"/>
              <a:t>Hang tight for a demo </a:t>
            </a:r>
          </a:p>
          <a:p>
            <a:pPr algn="ctr"/>
            <a:r>
              <a:rPr lang="en-US" sz="1100" i="1" dirty="0"/>
              <a:t>a</a:t>
            </a:r>
            <a:r>
              <a:rPr lang="en" sz="1100" i="1" dirty="0" smtClean="0"/>
              <a:t>nd some hands-on </a:t>
            </a:r>
          </a:p>
          <a:p>
            <a:pPr algn="ctr"/>
            <a:r>
              <a:rPr lang="en" sz="1100" i="1" dirty="0" smtClean="0"/>
              <a:t>practice of this!</a:t>
            </a:r>
            <a:endParaRPr lang="en-US" sz="1100" i="1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514600" y="1557576"/>
            <a:ext cx="4191000" cy="8382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28600" y="999351"/>
            <a:ext cx="6170172" cy="2769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/>
              <a:t>NOTE: This is only ONE way to do this… Everyone’s workflow is a little different! </a:t>
            </a:r>
            <a:endParaRPr lang="en-US" sz="1200" b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3294" y="0"/>
            <a:ext cx="483710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1800" y="3955018"/>
            <a:ext cx="2057400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Courtesy of: </a:t>
            </a:r>
            <a:br>
              <a:rPr lang="en-US" b="1" dirty="0" smtClean="0"/>
            </a:br>
            <a:r>
              <a:rPr lang="en-US" dirty="0" err="1"/>
              <a:t>Tawnya</a:t>
            </a:r>
            <a:r>
              <a:rPr lang="en-US" dirty="0"/>
              <a:t> </a:t>
            </a:r>
            <a:r>
              <a:rPr lang="en-US" dirty="0" smtClean="0"/>
              <a:t>Keller, </a:t>
            </a:r>
            <a:r>
              <a:rPr lang="en-US" i="1" dirty="0"/>
              <a:t>Digital Preservation Archivist </a:t>
            </a:r>
          </a:p>
          <a:p>
            <a:r>
              <a:rPr lang="en-US" dirty="0" smtClean="0"/>
              <a:t>University </a:t>
            </a:r>
            <a:r>
              <a:rPr lang="en-US" dirty="0"/>
              <a:t>of Utah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95750"/>
            <a:ext cx="2157411" cy="93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77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152400" y="-171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800" dirty="0"/>
              <a:t>Pre-Ingest </a:t>
            </a:r>
            <a:r>
              <a:rPr lang="en" sz="2800" dirty="0" smtClean="0"/>
              <a:t>Inventory Spreadsheet </a:t>
            </a:r>
            <a:r>
              <a:rPr lang="en" sz="2800" dirty="0"/>
              <a:t>Categories</a:t>
            </a:r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-76200" y="660516"/>
            <a:ext cx="89154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609600" marR="749300" lvl="1" indent="0">
              <a:lnSpc>
                <a:spcPct val="115000"/>
              </a:lnSpc>
              <a:spcBef>
                <a:spcPts val="0"/>
              </a:spcBef>
            </a:pPr>
            <a:r>
              <a:rPr lang="en" sz="1400" dirty="0"/>
              <a:t>These </a:t>
            </a:r>
            <a:r>
              <a:rPr lang="en" sz="1400" dirty="0" smtClean="0"/>
              <a:t>suggestions </a:t>
            </a:r>
            <a:r>
              <a:rPr lang="en" sz="1400" dirty="0"/>
              <a:t>follow the recommended </a:t>
            </a:r>
            <a:r>
              <a:rPr lang="en" sz="1400" dirty="0" smtClean="0"/>
              <a:t>DPOE </a:t>
            </a:r>
            <a:r>
              <a:rPr lang="en" sz="1400" dirty="0"/>
              <a:t>step “</a:t>
            </a:r>
            <a:r>
              <a:rPr lang="en" sz="1400" dirty="0" smtClean="0"/>
              <a:t>Identify” as locally </a:t>
            </a:r>
            <a:r>
              <a:rPr lang="en" sz="1400" dirty="0"/>
              <a:t>defined by </a:t>
            </a:r>
            <a:r>
              <a:rPr lang="en" sz="1400" dirty="0" smtClean="0"/>
              <a:t>curator/archivist. Example at: </a:t>
            </a:r>
            <a:r>
              <a:rPr lang="en" sz="800" u="sng" dirty="0">
                <a:solidFill>
                  <a:srgbClr val="1155CC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http://</a:t>
            </a:r>
            <a:r>
              <a:rPr lang="en" sz="800" u="sng" dirty="0" smtClean="0">
                <a:solidFill>
                  <a:srgbClr val="1155CC"/>
                </a:solidFill>
                <a:latin typeface="Verdana"/>
                <a:ea typeface="Verdana"/>
                <a:cs typeface="Verdana"/>
                <a:sym typeface="Verdana"/>
                <a:hlinkClick r:id="rId3"/>
              </a:rPr>
              <a:t>www.carli.illinois.edu/sites/files/digital_collections/documentation/digipres_identify.pdf</a:t>
            </a:r>
            <a:r>
              <a:rPr lang="en" sz="800" u="sng" dirty="0" smtClean="0">
                <a:solidFill>
                  <a:srgbClr val="1155CC"/>
                </a:solidFill>
                <a:latin typeface="Verdana"/>
                <a:ea typeface="Verdana"/>
                <a:cs typeface="Verdana"/>
                <a:sym typeface="Verdana"/>
              </a:rPr>
              <a:t/>
            </a:r>
            <a:br>
              <a:rPr lang="en" sz="800" u="sng" dirty="0" smtClean="0">
                <a:solidFill>
                  <a:srgbClr val="1155CC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lang="en" sz="1200" dirty="0" smtClean="0"/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 smtClean="0"/>
              <a:t>Category (digitization project; born digital; university archives)</a:t>
            </a:r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 smtClean="0"/>
              <a:t>Title </a:t>
            </a:r>
            <a:r>
              <a:rPr lang="en" sz="1200" dirty="0"/>
              <a:t>and Description</a:t>
            </a:r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 smtClean="0"/>
              <a:t>Date(s) </a:t>
            </a:r>
            <a:r>
              <a:rPr lang="en" sz="1200" dirty="0"/>
              <a:t>(date range of what’s IN there or date of creation if born digital)</a:t>
            </a:r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/>
              <a:t>Location (CD, Jump drive, server location?)</a:t>
            </a:r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/>
              <a:t>Extent (quantity: 48 journal issues; 106 images; 2 TB of video)</a:t>
            </a:r>
          </a:p>
          <a:p>
            <a:pPr marL="1371600" marR="749300" lvl="2" indent="-30480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Wingdings" panose="05000000000000000000" pitchFamily="2" charset="2"/>
              <a:buChar char="q"/>
            </a:pPr>
            <a:r>
              <a:rPr lang="en" sz="1200" dirty="0"/>
              <a:t>Format (file formats: PDF, .Jpeg, Animated GIF, Wordstar2.0 file</a:t>
            </a:r>
            <a:r>
              <a:rPr lang="en" sz="1200" dirty="0" smtClean="0"/>
              <a:t>)</a:t>
            </a:r>
            <a:endParaRPr lang="en" sz="1200" dirty="0"/>
          </a:p>
          <a:p>
            <a:endParaRPr dirty="0"/>
          </a:p>
        </p:txBody>
      </p:sp>
      <p:pic>
        <p:nvPicPr>
          <p:cNvPr id="161" name="Shape 161"/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908301" y="3105150"/>
            <a:ext cx="7092699" cy="62634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0" y="3908057"/>
            <a:ext cx="9144000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marR="749300" lvl="1">
              <a:lnSpc>
                <a:spcPct val="115000"/>
              </a:lnSpc>
              <a:buClr>
                <a:schemeClr val="dk1"/>
              </a:buClr>
              <a:buSzPct val="100000"/>
            </a:pPr>
            <a:r>
              <a:rPr lang="en" sz="1600" b="1" dirty="0"/>
              <a:t>FILL OUT WHAT YOU CAN  AS YOU WOULD WITH ANY </a:t>
            </a:r>
            <a:r>
              <a:rPr lang="en" sz="1600" b="1" dirty="0" smtClean="0"/>
              <a:t>NORMAL ACCESSION</a:t>
            </a:r>
            <a:endParaRPr lang="en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239192" y="4486930"/>
            <a:ext cx="214674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i="1" dirty="0" smtClean="0">
                <a:solidFill>
                  <a:schemeClr val="tx1"/>
                </a:solidFill>
              </a:rPr>
              <a:t>DPOE is a Library of Congress Digital </a:t>
            </a:r>
            <a:br>
              <a:rPr lang="en-US" sz="900" i="1" dirty="0" smtClean="0">
                <a:solidFill>
                  <a:schemeClr val="tx1"/>
                </a:solidFill>
              </a:rPr>
            </a:br>
            <a:r>
              <a:rPr lang="en-US" sz="900" i="1" dirty="0" smtClean="0">
                <a:solidFill>
                  <a:schemeClr val="tx1"/>
                </a:solidFill>
              </a:rPr>
              <a:t>Preservation and </a:t>
            </a:r>
            <a:r>
              <a:rPr lang="en-US" sz="900" i="1" dirty="0">
                <a:solidFill>
                  <a:schemeClr val="tx1"/>
                </a:solidFill>
              </a:rPr>
              <a:t>Outreach Program</a:t>
            </a:r>
            <a:br>
              <a:rPr lang="en-US" sz="900" i="1" dirty="0">
                <a:solidFill>
                  <a:schemeClr val="tx1"/>
                </a:solidFill>
              </a:rPr>
            </a:br>
            <a:r>
              <a:rPr lang="en-US" sz="700" i="1" dirty="0">
                <a:solidFill>
                  <a:schemeClr val="tx1"/>
                </a:solidFill>
              </a:rPr>
              <a:t>http://www.digitalpreservation.gov/education/ </a:t>
            </a:r>
            <a:endParaRPr lang="en-US" sz="900" i="1" dirty="0">
              <a:solidFill>
                <a:schemeClr val="tx1"/>
              </a:solidFill>
            </a:endParaRPr>
          </a:p>
        </p:txBody>
      </p:sp>
      <p:pic>
        <p:nvPicPr>
          <p:cNvPr id="7" name="Shape 123"/>
          <p:cNvPicPr preferRelativeResize="0"/>
          <p:nvPr/>
        </p:nvPicPr>
        <p:blipFill>
          <a:blip r:embed="rId5"/>
          <a:stretch>
            <a:fillRect/>
          </a:stretch>
        </p:blipFill>
        <p:spPr>
          <a:xfrm>
            <a:off x="7421252" y="4552950"/>
            <a:ext cx="1570348" cy="3351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12563" y="1308869"/>
            <a:ext cx="2450437" cy="738664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050" b="1" dirty="0" smtClean="0"/>
              <a:t>This is YOUR inventory… YOU get to decide if it needs additional fields, </a:t>
            </a:r>
            <a:r>
              <a:rPr lang="en-US" sz="1050" b="1" dirty="0"/>
              <a:t> </a:t>
            </a:r>
            <a:r>
              <a:rPr lang="en-US" sz="1050" b="1" dirty="0" smtClean="0"/>
              <a:t>if some can be deleted, etc. You are the boss of this!</a:t>
            </a:r>
            <a:endParaRPr lang="en-US" sz="1050" b="1" dirty="0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638800" y="2047533"/>
            <a:ext cx="1574164" cy="981417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" y="971550"/>
            <a:ext cx="896276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17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228600" y="571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Duke Data Accessioner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380" t="21887" r="18432" b="56226"/>
          <a:stretch>
            <a:fillRect/>
          </a:stretch>
        </p:blipFill>
        <p:spPr bwMode="auto">
          <a:xfrm>
            <a:off x="304800" y="1809750"/>
            <a:ext cx="858129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381000" y="-382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Expected Outcomes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66800" y="976789"/>
            <a:ext cx="7010400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" dirty="0" smtClean="0"/>
              <a:t>You </a:t>
            </a:r>
            <a:r>
              <a:rPr lang="en" dirty="0"/>
              <a:t>will understand that different digital preservation tools/services can perform different functions within the digital curation lifecycle, and be able to explain how these tools/services can be used within your institution’s workflow</a:t>
            </a:r>
            <a:r>
              <a:rPr lang="en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dirty="0" smtClean="0"/>
              <a:t>You </a:t>
            </a:r>
            <a:r>
              <a:rPr lang="en" dirty="0"/>
              <a:t>will practice the initial pre-ingest steps necessary to accession a digital collection, as described in the OCLC report “Walk this Way,” and gain the skills necessary to repeat this process at your institution</a:t>
            </a:r>
            <a:r>
              <a:rPr lang="en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dirty="0"/>
              <a:t>You will gain hands on experience with a basic digital preservation tool and understand how it can be used within your institution’s workflow</a:t>
            </a:r>
            <a:r>
              <a:rPr lang="en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dirty="0"/>
              <a:t>You will take away resources that help align communication and advocacy, policymaking, and tool selection/implementation</a:t>
            </a:r>
            <a:r>
              <a:rPr lang="en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" dirty="0"/>
              <a:t>You will create a 3-3-3 Action Plan to implement in the following 3 months that will move you closer to your digital preservation goals.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3057" y="569823"/>
            <a:ext cx="4437497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SzPct val="100000"/>
            </a:pPr>
            <a:r>
              <a:rPr lang="en-US" b="1" dirty="0" smtClean="0"/>
              <a:t>1. Insert flash drive and open the explorer window</a:t>
            </a:r>
            <a:r>
              <a:rPr lang="en-US" dirty="0"/>
              <a:t/>
            </a:r>
            <a:br>
              <a:rPr lang="en-US" dirty="0"/>
            </a:br>
            <a:r>
              <a:rPr lang="en-US" sz="1100" dirty="0" smtClean="0"/>
              <a:t>Duke Data </a:t>
            </a:r>
            <a:r>
              <a:rPr lang="en-US" sz="1100" dirty="0" err="1" smtClean="0"/>
              <a:t>Accessioner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Donated Collection Folder</a:t>
            </a:r>
            <a:br>
              <a:rPr lang="en-US" sz="1100" dirty="0" smtClean="0"/>
            </a:br>
            <a:r>
              <a:rPr lang="en-US" sz="1100" dirty="0" smtClean="0"/>
              <a:t>Digital Collections Inventory file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 smtClean="0"/>
              <a:t>Other stuff…..</a:t>
            </a:r>
            <a:br>
              <a:rPr lang="en-US" sz="11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endParaRPr lang="en-US" sz="120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0149" y="438150"/>
            <a:ext cx="3939616" cy="17897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533399" y="438150"/>
            <a:ext cx="44958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399" y="438150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3399" y="1581150"/>
            <a:ext cx="444630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02244" y="2647950"/>
            <a:ext cx="41411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73669" y="3065561"/>
            <a:ext cx="4169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en-US" b="1" dirty="0" smtClean="0"/>
              <a:t>2. Navigate to DataAccessioner.jar and open it </a:t>
            </a:r>
            <a:endParaRPr lang="en-US" b="1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202244" y="3790950"/>
            <a:ext cx="41411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02244" y="2647950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647950"/>
            <a:ext cx="4638909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784138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666750"/>
            <a:ext cx="7467600" cy="3725680"/>
          </a:xfrm>
        </p:spPr>
        <p:txBody>
          <a:bodyPr/>
          <a:lstStyle/>
          <a:p>
            <a:r>
              <a:rPr lang="en-US" dirty="0" smtClean="0"/>
              <a:t>Switch to live Data </a:t>
            </a:r>
            <a:r>
              <a:rPr lang="en-US" dirty="0" err="1" smtClean="0"/>
              <a:t>Accessioner</a:t>
            </a:r>
            <a:r>
              <a:rPr lang="en-US" dirty="0" smtClean="0"/>
              <a:t> 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0113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9050"/>
            <a:ext cx="4495800" cy="653742"/>
          </a:xfrm>
        </p:spPr>
        <p:txBody>
          <a:bodyPr/>
          <a:lstStyle/>
          <a:p>
            <a:r>
              <a:rPr lang="en-US" sz="2800" dirty="0" smtClean="0"/>
              <a:t>XML Output</a:t>
            </a:r>
            <a:endParaRPr lang="en-US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698160"/>
            <a:ext cx="8153400" cy="415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934223" y="148565"/>
            <a:ext cx="3163045" cy="27699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Basic descriptive metadata that you created</a:t>
            </a:r>
            <a:endParaRPr lang="en-US" sz="1200" dirty="0"/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>
            <a:off x="3124200" y="287065"/>
            <a:ext cx="1810023" cy="8217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>
            <a:stCxn id="5" idx="2"/>
          </p:cNvCxnSpPr>
          <p:nvPr/>
        </p:nvCxnSpPr>
        <p:spPr>
          <a:xfrm>
            <a:off x="6515746" y="425564"/>
            <a:ext cx="266054" cy="100318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4114800" y="432489"/>
            <a:ext cx="1600200" cy="142114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200" y="2578953"/>
            <a:ext cx="1828800" cy="12003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Extracted metadata: tree hierarchy of your accession </a:t>
            </a:r>
            <a:br>
              <a:rPr lang="en-US" sz="1200" dirty="0" smtClean="0"/>
            </a:br>
            <a:r>
              <a:rPr lang="en-US" sz="1200" i="1" dirty="0" smtClean="0"/>
              <a:t>(folder names, file names, last modified, size, and more!)</a:t>
            </a:r>
            <a:endParaRPr lang="en-US" sz="1200" i="1" dirty="0"/>
          </a:p>
        </p:txBody>
      </p:sp>
      <p:cxnSp>
        <p:nvCxnSpPr>
          <p:cNvPr id="13" name="Straight Arrow Connector 12"/>
          <p:cNvCxnSpPr>
            <a:endCxn id="11" idx="0"/>
          </p:cNvCxnSpPr>
          <p:nvPr/>
        </p:nvCxnSpPr>
        <p:spPr>
          <a:xfrm flipH="1">
            <a:off x="990600" y="1276350"/>
            <a:ext cx="1371600" cy="1302603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endCxn id="11" idx="3"/>
          </p:cNvCxnSpPr>
          <p:nvPr/>
        </p:nvCxnSpPr>
        <p:spPr>
          <a:xfrm flipH="1">
            <a:off x="1905000" y="2266950"/>
            <a:ext cx="1143000" cy="912168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010400" y="3105150"/>
            <a:ext cx="1524000" cy="461665"/>
          </a:xfrm>
          <a:prstGeom prst="rect">
            <a:avLst/>
          </a:prstGeom>
          <a:noFill/>
          <a:ln w="254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DROID: Exact profile of file format</a:t>
            </a:r>
            <a:endParaRPr lang="en-US" sz="1200" dirty="0"/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4495800" y="3181350"/>
            <a:ext cx="2514600" cy="304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4914900" y="3409950"/>
            <a:ext cx="2095500" cy="3810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162800" y="2114550"/>
            <a:ext cx="1905000" cy="276999"/>
          </a:xfrm>
          <a:prstGeom prst="rect">
            <a:avLst/>
          </a:prstGeom>
          <a:noFill/>
          <a:ln w="254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Fixity/Checksum: MD5</a:t>
            </a:r>
            <a:endParaRPr lang="en-US" sz="1200" dirty="0"/>
          </a:p>
        </p:txBody>
      </p:sp>
      <p:cxnSp>
        <p:nvCxnSpPr>
          <p:cNvPr id="38" name="Straight Arrow Connector 37"/>
          <p:cNvCxnSpPr/>
          <p:nvPr/>
        </p:nvCxnSpPr>
        <p:spPr>
          <a:xfrm flipH="1" flipV="1">
            <a:off x="4934224" y="1962151"/>
            <a:ext cx="2228576" cy="3047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934200" y="4095750"/>
            <a:ext cx="2133600" cy="461665"/>
          </a:xfrm>
          <a:prstGeom prst="rect">
            <a:avLst/>
          </a:prstGeom>
          <a:noFill/>
          <a:ln w="25400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JHOVE </a:t>
            </a:r>
            <a:r>
              <a:rPr lang="en-US" sz="1200" dirty="0"/>
              <a:t>f</a:t>
            </a:r>
            <a:r>
              <a:rPr lang="en-US" sz="1200" dirty="0" smtClean="0"/>
              <a:t>ile characterization: verifies validity &amp; file format</a:t>
            </a:r>
            <a:endParaRPr lang="en-US" sz="1200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>
            <a:off x="4934224" y="4171950"/>
            <a:ext cx="1999976" cy="4572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18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More Trick to Show You….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5123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871538"/>
            <a:ext cx="897810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7398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 txBox="1">
            <a:spLocks noGrp="1"/>
          </p:cNvSpPr>
          <p:nvPr>
            <p:ph type="title"/>
          </p:nvPr>
        </p:nvSpPr>
        <p:spPr>
          <a:xfrm>
            <a:off x="228600" y="1141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800" dirty="0"/>
              <a:t>Shortcuts for </a:t>
            </a:r>
            <a:r>
              <a:rPr lang="en" sz="2800" dirty="0" smtClean="0"/>
              <a:t>Pre-Ingest…</a:t>
            </a:r>
            <a:r>
              <a:rPr lang="en" sz="2000" b="0" dirty="0" smtClean="0"/>
              <a:t/>
            </a:r>
            <a:br>
              <a:rPr lang="en" sz="2000" b="0" dirty="0" smtClean="0"/>
            </a:br>
            <a:r>
              <a:rPr lang="en" sz="2000" b="0" dirty="0" smtClean="0"/>
              <a:t>….if you are NOT starting from scratch!</a:t>
            </a:r>
            <a:endParaRPr lang="en" sz="2000" b="0" dirty="0"/>
          </a:p>
        </p:txBody>
      </p:sp>
      <p:sp>
        <p:nvSpPr>
          <p:cNvPr id="2" name="TextBox 1"/>
          <p:cNvSpPr txBox="1"/>
          <p:nvPr/>
        </p:nvSpPr>
        <p:spPr>
          <a:xfrm>
            <a:off x="228601" y="1435477"/>
            <a:ext cx="86105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Rather </a:t>
            </a:r>
            <a:r>
              <a:rPr lang="en" sz="1800" dirty="0"/>
              <a:t>than making a new spreadsheet from scratch, can you </a:t>
            </a:r>
            <a:r>
              <a:rPr lang="en" sz="1800" dirty="0" smtClean="0"/>
              <a:t>copy </a:t>
            </a:r>
            <a:r>
              <a:rPr lang="en" sz="1800" dirty="0"/>
              <a:t>metadata from your online catalog or finding aid </a:t>
            </a:r>
            <a:r>
              <a:rPr lang="en" sz="1800" dirty="0" smtClean="0"/>
              <a:t>database? </a:t>
            </a:r>
            <a:r>
              <a:rPr lang="en" sz="1800" dirty="0"/>
              <a:t>(i.e. </a:t>
            </a:r>
            <a:r>
              <a:rPr lang="en" sz="1800" dirty="0" smtClean="0"/>
              <a:t>ARCHON)</a:t>
            </a:r>
            <a:br>
              <a:rPr lang="en" sz="1800" dirty="0" smtClean="0"/>
            </a:br>
            <a:endParaRPr lang="en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 </a:t>
            </a:r>
            <a:r>
              <a:rPr lang="en" sz="1800" dirty="0"/>
              <a:t>Figure out what standards you’re using (MARC, EAD, DACS, MODS, </a:t>
            </a:r>
            <a:r>
              <a:rPr lang="en" sz="1800" dirty="0" smtClean="0"/>
              <a:t>PREMIS)</a:t>
            </a:r>
            <a:br>
              <a:rPr lang="en" sz="1800" dirty="0" smtClean="0"/>
            </a:br>
            <a:endParaRPr lang="en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sz="1800" dirty="0"/>
              <a:t>Can you map </a:t>
            </a:r>
            <a:r>
              <a:rPr lang="en" sz="1800" dirty="0" smtClean="0"/>
              <a:t>the standards </a:t>
            </a:r>
            <a:r>
              <a:rPr lang="en" sz="1800" dirty="0"/>
              <a:t>to an XML file? Has someone else done </a:t>
            </a:r>
            <a:r>
              <a:rPr lang="en" sz="1800" dirty="0" smtClean="0"/>
              <a:t>this </a:t>
            </a:r>
            <a:r>
              <a:rPr lang="en" sz="1800" dirty="0"/>
              <a:t>already elsewhere</a:t>
            </a:r>
            <a:r>
              <a:rPr lang="en" sz="1800" dirty="0" smtClean="0"/>
              <a:t>?</a:t>
            </a:r>
            <a:br>
              <a:rPr lang="en" sz="1800" dirty="0" smtClean="0"/>
            </a:br>
            <a:endParaRPr lang="en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sz="1800" dirty="0" smtClean="0"/>
              <a:t>Document </a:t>
            </a:r>
            <a:r>
              <a:rPr lang="en" sz="1800" dirty="0"/>
              <a:t>what you do pre-ingest. For future you. In your current system (like a note on the </a:t>
            </a:r>
            <a:r>
              <a:rPr lang="en" sz="1800" dirty="0" smtClean="0"/>
              <a:t>ARCHON </a:t>
            </a:r>
            <a:r>
              <a:rPr lang="en" sz="1800" dirty="0"/>
              <a:t>record) is okay, if you have one.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228600" y="-952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Congratulations!</a:t>
            </a:r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76200" y="742950"/>
            <a:ext cx="8991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2400" dirty="0"/>
              <a:t>You just did the first</a:t>
            </a:r>
            <a:r>
              <a:rPr lang="en" sz="2400" dirty="0">
                <a:solidFill>
                  <a:srgbClr val="FF0000"/>
                </a:solidFill>
              </a:rPr>
              <a:t> </a:t>
            </a:r>
            <a:r>
              <a:rPr lang="en" sz="2400" dirty="0" smtClean="0">
                <a:solidFill>
                  <a:schemeClr val="tx1"/>
                </a:solidFill>
              </a:rPr>
              <a:t>few</a:t>
            </a:r>
            <a:r>
              <a:rPr lang="en" sz="2400" dirty="0" smtClean="0">
                <a:solidFill>
                  <a:srgbClr val="FF0000"/>
                </a:solidFill>
              </a:rPr>
              <a:t> </a:t>
            </a:r>
            <a:r>
              <a:rPr lang="en" sz="2400" dirty="0"/>
              <a:t>steps in the </a:t>
            </a:r>
            <a:r>
              <a:rPr lang="en" sz="2400" dirty="0" smtClean="0"/>
              <a:t>digital curation </a:t>
            </a:r>
            <a:r>
              <a:rPr lang="en" sz="2400" dirty="0"/>
              <a:t>lifecycle</a:t>
            </a:r>
            <a:r>
              <a:rPr lang="en" sz="2400" dirty="0" smtClean="0"/>
              <a:t>.</a:t>
            </a:r>
          </a:p>
          <a:p>
            <a:pPr lvl="0" rtl="0">
              <a:buNone/>
            </a:pPr>
            <a:endParaRPr lang="en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sz="2400" dirty="0"/>
          </a:p>
          <a:p>
            <a:pPr lvl="0" rtl="0">
              <a:buNone/>
            </a:pPr>
            <a:r>
              <a:rPr lang="en" sz="2400" dirty="0" smtClean="0"/>
              <a:t>Well</a:t>
            </a:r>
            <a:r>
              <a:rPr lang="en" sz="2400" dirty="0"/>
              <a:t>, </a:t>
            </a:r>
            <a:r>
              <a:rPr lang="en" sz="2400" i="1" dirty="0"/>
              <a:t>we</a:t>
            </a:r>
            <a:r>
              <a:rPr lang="en" sz="2400" dirty="0"/>
              <a:t> did it. </a:t>
            </a:r>
            <a:r>
              <a:rPr lang="en" sz="2400" i="1" dirty="0" smtClean="0"/>
              <a:t>Your turn </a:t>
            </a:r>
            <a:r>
              <a:rPr lang="en" sz="2400" dirty="0" smtClean="0"/>
              <a:t>comes </a:t>
            </a:r>
            <a:r>
              <a:rPr lang="en" sz="2400" dirty="0"/>
              <a:t>after </a:t>
            </a:r>
            <a:r>
              <a:rPr lang="en" sz="2400" dirty="0" smtClean="0"/>
              <a:t>lunch</a:t>
            </a:r>
            <a:r>
              <a:rPr lang="en" sz="2400" dirty="0"/>
              <a:t>!</a:t>
            </a:r>
          </a:p>
          <a:p>
            <a:endParaRPr sz="2400" dirty="0"/>
          </a:p>
          <a:p>
            <a:pPr>
              <a:buNone/>
            </a:pPr>
            <a:r>
              <a:rPr lang="en" sz="2400" dirty="0"/>
              <a:t>But first….. Macroservices! WOO!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17380" t="22799" r="18783" b="56226"/>
          <a:stretch>
            <a:fillRect/>
          </a:stretch>
        </p:blipFill>
        <p:spPr bwMode="auto">
          <a:xfrm>
            <a:off x="304800" y="1428750"/>
            <a:ext cx="8534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>
            <a:spLocks noGrp="1"/>
          </p:cNvSpPr>
          <p:nvPr>
            <p:ph type="title"/>
          </p:nvPr>
        </p:nvSpPr>
        <p:spPr>
          <a:xfrm>
            <a:off x="228600" y="-114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Macroservices: Doing it all! Sort of.</a:t>
            </a:r>
          </a:p>
        </p:txBody>
      </p:sp>
      <p:sp>
        <p:nvSpPr>
          <p:cNvPr id="4" name="Shape 130"/>
          <p:cNvSpPr txBox="1">
            <a:spLocks/>
          </p:cNvSpPr>
          <p:nvPr/>
        </p:nvSpPr>
        <p:spPr>
          <a:xfrm>
            <a:off x="1371600" y="3943350"/>
            <a:ext cx="5791200" cy="99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23850" indent="-285750">
              <a:buSzPct val="166666"/>
              <a:buFont typeface="Wingdings" panose="05000000000000000000" pitchFamily="2" charset="2"/>
              <a:buChar char="ü"/>
            </a:pPr>
            <a:endParaRPr lang="en" sz="14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57200" y="858619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Using simple tools, like DDA, is what you can do while you are petitioning your institution for a more robust solution like…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1219200" y="1733550"/>
            <a:ext cx="492369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 smtClean="0"/>
              <a:t>Archivematica</a:t>
            </a:r>
            <a:endParaRPr lang="en-US" sz="1800" dirty="0" smtClean="0"/>
          </a:p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Curator’s Workbench</a:t>
            </a:r>
          </a:p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 smtClean="0"/>
              <a:t>DuraCloud</a:t>
            </a:r>
            <a:endParaRPr lang="en-US" sz="1800" dirty="0" smtClean="0"/>
          </a:p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 smtClean="0"/>
              <a:t>MetaArchive</a:t>
            </a:r>
            <a:endParaRPr lang="en-US" sz="1800" i="1" dirty="0" smtClean="0"/>
          </a:p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err="1" smtClean="0"/>
              <a:t>Preservica</a:t>
            </a:r>
            <a:endParaRPr lang="en-US" sz="1800" dirty="0" smtClean="0"/>
          </a:p>
          <a:p>
            <a:pPr marL="285750" lvl="4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/>
              <a:t>Internet Archive </a:t>
            </a:r>
            <a:r>
              <a:rPr lang="en-US" sz="1800" i="1" dirty="0"/>
              <a:t>(sort of</a:t>
            </a:r>
            <a:r>
              <a:rPr lang="en-US" sz="1800" i="1" dirty="0" smtClean="0"/>
              <a:t>)</a:t>
            </a:r>
            <a:endParaRPr lang="en-US" sz="18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5410200" y="2616189"/>
            <a:ext cx="2819400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8100">
              <a:buSzPct val="166666"/>
            </a:pPr>
            <a:r>
              <a:rPr lang="en" sz="1200" b="1" dirty="0" smtClean="0"/>
              <a:t>Please Keep In Mind…</a:t>
            </a:r>
            <a:r>
              <a:rPr lang="en" sz="1200" dirty="0" smtClean="0"/>
              <a:t/>
            </a:r>
            <a:br>
              <a:rPr lang="en" sz="1200" dirty="0" smtClean="0"/>
            </a:br>
            <a:endParaRPr lang="en" sz="1200" dirty="0" smtClean="0"/>
          </a:p>
          <a:p>
            <a:pPr marL="38100">
              <a:buSzPct val="166666"/>
            </a:pPr>
            <a:r>
              <a:rPr lang="en" sz="1200" dirty="0"/>
              <a:t> </a:t>
            </a:r>
            <a:r>
              <a:rPr lang="en" sz="1200" dirty="0" smtClean="0"/>
              <a:t>       This </a:t>
            </a:r>
            <a:r>
              <a:rPr lang="en" sz="1200" dirty="0"/>
              <a:t>is NOT </a:t>
            </a:r>
            <a:r>
              <a:rPr lang="en" sz="1200" dirty="0" smtClean="0"/>
              <a:t>exhaustive</a:t>
            </a:r>
            <a:br>
              <a:rPr lang="en" sz="1200" dirty="0" smtClean="0"/>
            </a:br>
            <a:endParaRPr lang="en" sz="1200" dirty="0" smtClean="0"/>
          </a:p>
          <a:p>
            <a:pPr marL="38100">
              <a:buSzPct val="166666"/>
            </a:pPr>
            <a:r>
              <a:rPr lang="en" sz="1200" dirty="0" smtClean="0"/>
              <a:t>        Software </a:t>
            </a:r>
            <a:r>
              <a:rPr lang="en" sz="1200" dirty="0"/>
              <a:t>changes quickly</a:t>
            </a:r>
            <a:r>
              <a:rPr lang="en" sz="1200" dirty="0" smtClean="0"/>
              <a:t>!</a:t>
            </a:r>
            <a:br>
              <a:rPr lang="en" sz="1200" dirty="0" smtClean="0"/>
            </a:br>
            <a:endParaRPr lang="en" sz="1200" dirty="0"/>
          </a:p>
          <a:p>
            <a:pPr marL="38100">
              <a:buSzPct val="166666"/>
            </a:pPr>
            <a:r>
              <a:rPr lang="en" sz="1200" dirty="0" smtClean="0"/>
              <a:t>        Based </a:t>
            </a:r>
            <a:r>
              <a:rPr lang="en" sz="1200" dirty="0"/>
              <a:t>on availability at time of </a:t>
            </a:r>
            <a:r>
              <a:rPr lang="en" sz="1200" dirty="0" smtClean="0"/>
              <a:t/>
            </a:r>
            <a:br>
              <a:rPr lang="en" sz="1200" dirty="0" smtClean="0"/>
            </a:br>
            <a:r>
              <a:rPr lang="en" sz="1200" dirty="0" smtClean="0"/>
              <a:t>        testing </a:t>
            </a:r>
            <a:r>
              <a:rPr lang="en" sz="1200" dirty="0"/>
              <a:t>and our perceived </a:t>
            </a:r>
            <a:r>
              <a:rPr lang="en" sz="1200" dirty="0" smtClean="0"/>
              <a:t>needs</a:t>
            </a:r>
            <a:endParaRPr lang="en" sz="12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1657350"/>
            <a:ext cx="23022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Front-end  *  Processing 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233112" y="1962150"/>
            <a:ext cx="2326279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600" i="1" dirty="0" smtClean="0">
                <a:solidFill>
                  <a:srgbClr val="FF0000"/>
                </a:solidFill>
              </a:rPr>
              <a:t>Archivematica</a:t>
            </a:r>
            <a:br>
              <a:rPr lang="en" sz="1600" i="1" dirty="0" smtClean="0">
                <a:solidFill>
                  <a:srgbClr val="FF0000"/>
                </a:solidFill>
              </a:rPr>
            </a:br>
            <a:r>
              <a:rPr lang="en" sz="1600" i="1" dirty="0" smtClean="0">
                <a:solidFill>
                  <a:srgbClr val="FF0000"/>
                </a:solidFill>
              </a:rPr>
              <a:t>Curators Workbench</a:t>
            </a:r>
            <a:br>
              <a:rPr lang="en" sz="1600" i="1" dirty="0" smtClean="0">
                <a:solidFill>
                  <a:srgbClr val="FF0000"/>
                </a:solidFill>
              </a:rPr>
            </a:br>
            <a:r>
              <a:rPr lang="en" sz="1600" i="1" dirty="0" smtClean="0"/>
              <a:t>Duke Data Accessioner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0200" y="1425773"/>
            <a:ext cx="32800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Back-end  *  Storage  *  Preservation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5774796" y="1733550"/>
            <a:ext cx="2581156" cy="1046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600" i="1" dirty="0" smtClean="0">
                <a:solidFill>
                  <a:srgbClr val="FF0000"/>
                </a:solidFill>
              </a:rPr>
              <a:t>MetaArchive</a:t>
            </a:r>
            <a:br>
              <a:rPr lang="en" sz="1600" i="1" dirty="0" smtClean="0">
                <a:solidFill>
                  <a:srgbClr val="FF0000"/>
                </a:solidFill>
              </a:rPr>
            </a:br>
            <a:r>
              <a:rPr lang="en" sz="1600" i="1" dirty="0" smtClean="0">
                <a:solidFill>
                  <a:srgbClr val="FF0000"/>
                </a:solidFill>
              </a:rPr>
              <a:t>DuraCloud</a:t>
            </a:r>
            <a:r>
              <a:rPr lang="en" sz="1600" i="1" dirty="0" smtClean="0"/>
              <a:t/>
            </a:r>
            <a:br>
              <a:rPr lang="en" sz="1600" i="1" dirty="0" smtClean="0"/>
            </a:br>
            <a:r>
              <a:rPr lang="en" sz="1600" i="1" dirty="0" smtClean="0"/>
              <a:t>Amazon Glacier</a:t>
            </a:r>
          </a:p>
          <a:p>
            <a:pPr algn="ctr"/>
            <a:r>
              <a:rPr lang="en" i="1" dirty="0" smtClean="0"/>
              <a:t>(and </a:t>
            </a:r>
            <a:r>
              <a:rPr lang="en" i="1" dirty="0" smtClean="0">
                <a:solidFill>
                  <a:srgbClr val="FF0000"/>
                </a:solidFill>
              </a:rPr>
              <a:t>Internet A</a:t>
            </a:r>
            <a:r>
              <a:rPr lang="en-US" i="1" dirty="0" smtClean="0">
                <a:solidFill>
                  <a:srgbClr val="FF0000"/>
                </a:solidFill>
              </a:rPr>
              <a:t>r</a:t>
            </a:r>
            <a:r>
              <a:rPr lang="en" i="1" dirty="0" smtClean="0">
                <a:solidFill>
                  <a:srgbClr val="FF0000"/>
                </a:solidFill>
              </a:rPr>
              <a:t>chive</a:t>
            </a:r>
            <a:r>
              <a:rPr lang="en" i="1" dirty="0" smtClean="0"/>
              <a:t>…sort of)</a:t>
            </a:r>
            <a:endParaRPr lang="en-US" i="1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418" y="2871787"/>
            <a:ext cx="8321782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533936" y="4290596"/>
            <a:ext cx="61622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But there</a:t>
            </a:r>
            <a:r>
              <a:rPr lang="en-US" sz="1600" b="1" i="1" dirty="0" smtClean="0"/>
              <a:t> are </a:t>
            </a:r>
            <a:r>
              <a:rPr lang="en-US" sz="1600" b="1" dirty="0" smtClean="0"/>
              <a:t>very few services that will pretty much do it all.</a:t>
            </a:r>
            <a:endParaRPr lang="en-US" sz="1600" b="1" dirty="0"/>
          </a:p>
        </p:txBody>
      </p:sp>
      <p:sp>
        <p:nvSpPr>
          <p:cNvPr id="10" name="Rectangle 9"/>
          <p:cNvSpPr/>
          <p:nvPr/>
        </p:nvSpPr>
        <p:spPr>
          <a:xfrm>
            <a:off x="2753934" y="3481685"/>
            <a:ext cx="313579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600" i="1" dirty="0" smtClean="0">
                <a:solidFill>
                  <a:srgbClr val="FF0000"/>
                </a:solidFill>
              </a:rPr>
              <a:t>Preservica</a:t>
            </a:r>
            <a:r>
              <a:rPr lang="en" sz="1600" i="1" dirty="0" smtClean="0"/>
              <a:t/>
            </a:r>
            <a:br>
              <a:rPr lang="en" sz="1600" i="1" dirty="0" smtClean="0"/>
            </a:br>
            <a:r>
              <a:rPr lang="en" sz="1600" i="1" dirty="0" smtClean="0"/>
              <a:t>Dspace Direct (uses DuraCloud)</a:t>
            </a:r>
            <a:endParaRPr lang="en-US" sz="1600" i="1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228600" y="1579661"/>
            <a:ext cx="0" cy="13730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8600" y="1581150"/>
            <a:ext cx="19050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86600" y="1352550"/>
            <a:ext cx="1828800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8915400" y="1352550"/>
            <a:ext cx="0" cy="167640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85800" y="3834140"/>
            <a:ext cx="0" cy="9474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hape 214"/>
          <p:cNvSpPr txBox="1">
            <a:spLocks noGrp="1"/>
          </p:cNvSpPr>
          <p:nvPr>
            <p:ph type="title"/>
          </p:nvPr>
        </p:nvSpPr>
        <p:spPr>
          <a:xfrm>
            <a:off x="228600" y="133350"/>
            <a:ext cx="8229600" cy="533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 smtClean="0"/>
              <a:t>Reme</a:t>
            </a:r>
            <a:r>
              <a:rPr lang="en-US" sz="3200" dirty="0" smtClean="0"/>
              <a:t>m</a:t>
            </a:r>
            <a:r>
              <a:rPr lang="en" sz="3200" dirty="0" smtClean="0"/>
              <a:t>ber this?</a:t>
            </a:r>
            <a:endParaRPr lang="en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457200" y="590550"/>
            <a:ext cx="845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Most tools and services only perform </a:t>
            </a:r>
            <a:r>
              <a:rPr lang="en-US" sz="1600" i="1" dirty="0" smtClean="0"/>
              <a:t>some</a:t>
            </a:r>
            <a:r>
              <a:rPr lang="en-US" sz="1600" dirty="0" smtClean="0"/>
              <a:t> of the functions in a digital curation lifecycle.</a:t>
            </a:r>
            <a:endParaRPr lang="en-US" sz="1600" dirty="0"/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693314" y="4781550"/>
            <a:ext cx="7917286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610600" y="3834140"/>
            <a:ext cx="0" cy="9474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33400" y="923151"/>
            <a:ext cx="8458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*Tools/Services in RED were tested in-depth by POWRR</a:t>
            </a: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91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0"/>
          <p:cNvSpPr txBox="1">
            <a:spLocks noGrp="1"/>
          </p:cNvSpPr>
          <p:nvPr>
            <p:ph type="title"/>
          </p:nvPr>
        </p:nvSpPr>
        <p:spPr>
          <a:xfrm>
            <a:off x="76200" y="209550"/>
            <a:ext cx="88392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200" dirty="0" smtClean="0"/>
              <a:t>Front-end/Processing: Curator’s Workbench</a:t>
            </a:r>
            <a:endParaRPr lang="en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222" t="22222" r="18889" b="56444"/>
          <a:stretch>
            <a:fillRect/>
          </a:stretch>
        </p:blipFill>
        <p:spPr bwMode="auto">
          <a:xfrm>
            <a:off x="228600" y="1809750"/>
            <a:ext cx="876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356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1428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6200" y="76201"/>
            <a:ext cx="6781800" cy="666749"/>
          </a:xfrm>
          <a:noFill/>
        </p:spPr>
        <p:txBody>
          <a:bodyPr anchor="t">
            <a:normAutofit/>
          </a:bodyPr>
          <a:lstStyle/>
          <a:p>
            <a:pPr algn="l"/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Who we are….and how we got here….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524530"/>
            <a:ext cx="617829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Defining Moments </a:t>
            </a:r>
            <a:r>
              <a:rPr lang="en-US" dirty="0" smtClean="0">
                <a:sym typeface="Wingdings" panose="05000000000000000000" pitchFamily="2" charset="2"/>
              </a:rPr>
              <a:t> Found Some Friends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>
                <a:sym typeface="Wingdings" panose="05000000000000000000" pitchFamily="2" charset="2"/>
              </a:rPr>
              <a:t>Applied for an Implementation Grant  Received a “Figure It Out” Grant</a:t>
            </a:r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1219200" y="1352550"/>
            <a:ext cx="6629400" cy="819149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We’ve learned a lot…and are a lot like you!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Proud to be works-in-progress: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83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title"/>
          </p:nvPr>
        </p:nvSpPr>
        <p:spPr>
          <a:xfrm>
            <a:off x="228600" y="-171450"/>
            <a:ext cx="88392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200" dirty="0" smtClean="0"/>
              <a:t>Front-end/Processing: Curator’s Workbench</a:t>
            </a:r>
            <a:endParaRPr lang="e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0" y="1212830"/>
            <a:ext cx="3505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Requires expertise in MODS &amp; direct metadata entry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Project partners couldn’t make it fit their workflows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The update process is slow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What we just </a:t>
            </a:r>
            <a:r>
              <a:rPr lang="en-US" sz="1800" dirty="0" err="1" smtClean="0"/>
              <a:t>demo’ed</a:t>
            </a:r>
            <a:r>
              <a:rPr lang="en-US" sz="1800" dirty="0" smtClean="0"/>
              <a:t> (DDA) does a good enough version of this</a:t>
            </a:r>
            <a:endParaRPr lang="en-US" sz="1800" dirty="0"/>
          </a:p>
        </p:txBody>
      </p:sp>
      <p:pic>
        <p:nvPicPr>
          <p:cNvPr id="6" name="Shape 22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3581400" y="895350"/>
            <a:ext cx="54864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237"/>
          <p:cNvSpPr txBox="1">
            <a:spLocks/>
          </p:cNvSpPr>
          <p:nvPr/>
        </p:nvSpPr>
        <p:spPr>
          <a:xfrm>
            <a:off x="228600" y="1141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Front-end/Processing: Archivematica</a:t>
            </a:r>
            <a:endParaRPr lang="en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222" t="33556" r="19445" b="44889"/>
          <a:stretch>
            <a:fillRect/>
          </a:stretch>
        </p:blipFill>
        <p:spPr bwMode="auto">
          <a:xfrm>
            <a:off x="152400" y="1885950"/>
            <a:ext cx="86868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1369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228600" y="-1906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3200" dirty="0"/>
              <a:t>Front-end/Processing: Archivematica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8600" y="937320"/>
            <a:ext cx="40386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Open source/free software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Requires IT support and administration (Virtual Machine, Ubuntu Server, etc.)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/>
              <a:t>Microservices</a:t>
            </a:r>
            <a:r>
              <a:rPr lang="en-US" sz="1600" dirty="0" smtClean="0"/>
              <a:t> run by themselves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Shows all the steps for AIP, SIP, DIP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Capability </a:t>
            </a:r>
            <a:r>
              <a:rPr lang="en-US" sz="1600" dirty="0"/>
              <a:t>to upload own metadata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Errors stop everything</a:t>
            </a:r>
            <a:br>
              <a:rPr lang="en-US" sz="1600" dirty="0" smtClean="0"/>
            </a:b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Great </a:t>
            </a:r>
            <a:r>
              <a:rPr lang="en-US" sz="1600" dirty="0"/>
              <a:t>Google users group support</a:t>
            </a:r>
            <a:endParaRPr lang="en-US" sz="16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648200" y="921663"/>
            <a:ext cx="38862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Integrates with Content DM &amp; </a:t>
            </a:r>
            <a:r>
              <a:rPr lang="en-US" sz="1600" dirty="0" err="1" smtClean="0"/>
              <a:t>DSpace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Bundled with ICA-</a:t>
            </a:r>
            <a:r>
              <a:rPr lang="en-US" sz="1600" dirty="0" err="1" smtClean="0"/>
              <a:t>AToM</a:t>
            </a:r>
            <a:r>
              <a:rPr lang="en-US" sz="1600" dirty="0" smtClean="0"/>
              <a:t> (archival content management system like ARCHON)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Hosted version coming soon! (for a price, of course)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File transfers not intuitive</a:t>
            </a:r>
            <a:br>
              <a:rPr lang="en-US" sz="1600" dirty="0"/>
            </a:b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Slow processing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title"/>
          </p:nvPr>
        </p:nvSpPr>
        <p:spPr>
          <a:xfrm>
            <a:off x="228600" y="133350"/>
            <a:ext cx="8153400" cy="5490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800" dirty="0" smtClean="0"/>
              <a:t>Archivematica: Transfer Collection</a:t>
            </a:r>
            <a:endParaRPr lang="en" sz="2800" dirty="0"/>
          </a:p>
        </p:txBody>
      </p:sp>
      <p:pic>
        <p:nvPicPr>
          <p:cNvPr id="1026" name="Picture 2" descr="C:\Users\a1548234\Desktop\CreateSI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819150"/>
            <a:ext cx="7391400" cy="417872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50"/>
            <a:ext cx="7924800" cy="548878"/>
          </a:xfrm>
        </p:spPr>
        <p:txBody>
          <a:bodyPr/>
          <a:lstStyle/>
          <a:p>
            <a:r>
              <a:rPr lang="en-US" sz="2800" dirty="0" err="1" smtClean="0"/>
              <a:t>Archivematica</a:t>
            </a:r>
            <a:r>
              <a:rPr lang="en-US" sz="2800" dirty="0" smtClean="0"/>
              <a:t>: Normalization On Ingest</a:t>
            </a:r>
            <a:endParaRPr lang="en-US" sz="2800" dirty="0"/>
          </a:p>
        </p:txBody>
      </p:sp>
      <p:pic>
        <p:nvPicPr>
          <p:cNvPr id="2050" name="Picture 2" descr="C:\Users\a1548234\Desktop\Normaliz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666750"/>
            <a:ext cx="7315200" cy="41356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844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7150"/>
            <a:ext cx="8153400" cy="625078"/>
          </a:xfrm>
        </p:spPr>
        <p:txBody>
          <a:bodyPr/>
          <a:lstStyle/>
          <a:p>
            <a:r>
              <a:rPr lang="en-US" sz="2800" dirty="0" err="1" smtClean="0"/>
              <a:t>Archivematica</a:t>
            </a:r>
            <a:r>
              <a:rPr lang="en-US" sz="2800" dirty="0" smtClean="0"/>
              <a:t>: Add Metadata</a:t>
            </a:r>
            <a:endParaRPr lang="en-US" sz="2800" dirty="0"/>
          </a:p>
        </p:txBody>
      </p:sp>
      <p:pic>
        <p:nvPicPr>
          <p:cNvPr id="3074" name="Picture 2" descr="C:\Users\a1548234\Desktop\Metadataform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9093" y="742950"/>
            <a:ext cx="5117507" cy="41719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514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33350"/>
            <a:ext cx="7924799" cy="472678"/>
          </a:xfrm>
        </p:spPr>
        <p:txBody>
          <a:bodyPr/>
          <a:lstStyle/>
          <a:p>
            <a:r>
              <a:rPr lang="en-US" sz="2800" dirty="0" err="1" smtClean="0"/>
              <a:t>Archivematica</a:t>
            </a:r>
            <a:r>
              <a:rPr lang="en-US" sz="2800" dirty="0" smtClean="0"/>
              <a:t>: Add AIP to Storage</a:t>
            </a:r>
            <a:endParaRPr lang="en-US" sz="2800" dirty="0"/>
          </a:p>
        </p:txBody>
      </p:sp>
      <p:pic>
        <p:nvPicPr>
          <p:cNvPr id="4098" name="Picture 2" descr="C:\Users\a1548234\Desktop\StoreAIPUpDIP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5070" y="666750"/>
            <a:ext cx="7278330" cy="41148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0581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49"/>
          <p:cNvSpPr txBox="1">
            <a:spLocks noGrp="1"/>
          </p:cNvSpPr>
          <p:nvPr>
            <p:ph type="title"/>
          </p:nvPr>
        </p:nvSpPr>
        <p:spPr>
          <a:xfrm>
            <a:off x="76200" y="379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3200" dirty="0" smtClean="0"/>
              <a:t>Back-end/Preservation: DuraCloud</a:t>
            </a:r>
            <a:endParaRPr lang="en" sz="32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7222" t="33556" r="18889" b="44889"/>
          <a:stretch>
            <a:fillRect/>
          </a:stretch>
        </p:blipFill>
        <p:spPr bwMode="auto">
          <a:xfrm>
            <a:off x="152400" y="1962150"/>
            <a:ext cx="8763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144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76200" y="-952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3200" dirty="0" smtClean="0"/>
              <a:t>Back-end/Preservation: DuraCloud</a:t>
            </a:r>
            <a:endParaRPr lang="e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834807"/>
            <a:ext cx="40386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Nonprofit; Open Pricing; Community buy-in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Cloud storage/preservation solution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Different storage provider options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Hosted service (requires little to no IT support on your end!)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Some </a:t>
            </a:r>
            <a:r>
              <a:rPr lang="en-US" sz="1600" dirty="0" err="1" smtClean="0"/>
              <a:t>microservices</a:t>
            </a:r>
            <a:r>
              <a:rPr lang="en-US" sz="1600" dirty="0" smtClean="0"/>
              <a:t> available (like health checks that verify checksums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Different options/methods for uploading content (bulk, single item, etc.)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Intuitive uploads and file management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648200" y="819150"/>
            <a:ext cx="3886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Easy exit strategy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Easy integration with </a:t>
            </a:r>
            <a:r>
              <a:rPr lang="en-US" sz="1600" dirty="0" err="1" smtClean="0"/>
              <a:t>DSpace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New: Integrated with hosted version of </a:t>
            </a:r>
            <a:r>
              <a:rPr lang="en-US" sz="1600" dirty="0" err="1" smtClean="0"/>
              <a:t>Dspace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Media streaming based on Amazon’s Cloud service</a:t>
            </a:r>
            <a:br>
              <a:rPr lang="en-US" sz="1600" dirty="0" smtClean="0"/>
            </a:b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Responsive costumer service with very good documentation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Affordable; Scalable; Easy to get started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>
            <a:spLocks noGrp="1"/>
          </p:cNvSpPr>
          <p:nvPr>
            <p:ph type="title"/>
          </p:nvPr>
        </p:nvSpPr>
        <p:spPr>
          <a:xfrm>
            <a:off x="76200" y="-952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3200" dirty="0" smtClean="0"/>
              <a:t>DuraCloud.org</a:t>
            </a:r>
            <a:endParaRPr lang="en" sz="3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3" y="26783"/>
            <a:ext cx="4548187" cy="505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1276343"/>
            <a:ext cx="4038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Open Pricing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Free Trial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Lots of webinars and tutorials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Learn more about the new </a:t>
            </a:r>
            <a:r>
              <a:rPr lang="en-US" sz="1600" dirty="0" err="1" smtClean="0"/>
              <a:t>DSpace</a:t>
            </a:r>
            <a:r>
              <a:rPr lang="en-US" sz="1600" dirty="0" smtClean="0"/>
              <a:t> Direct… a hosted version of the </a:t>
            </a:r>
            <a:r>
              <a:rPr lang="en-US" sz="1600" dirty="0" err="1" smtClean="0"/>
              <a:t>DSpace</a:t>
            </a:r>
            <a:r>
              <a:rPr lang="en-US" sz="1600" dirty="0" smtClean="0"/>
              <a:t> Institutional Repository software that is integrated with </a:t>
            </a:r>
            <a:r>
              <a:rPr lang="en-US" sz="1600" dirty="0" err="1" smtClean="0"/>
              <a:t>DuraCloud</a:t>
            </a:r>
            <a:r>
              <a:rPr lang="en-US" sz="1600" dirty="0" smtClean="0"/>
              <a:t> for preservation </a:t>
            </a:r>
            <a:br>
              <a:rPr lang="en-US" sz="1600" dirty="0" smtClean="0"/>
            </a:br>
            <a:endParaRPr lang="en-US" sz="1600" dirty="0" smtClean="0"/>
          </a:p>
        </p:txBody>
      </p:sp>
      <p:sp>
        <p:nvSpPr>
          <p:cNvPr id="7" name="Shape 249"/>
          <p:cNvSpPr txBox="1">
            <a:spLocks/>
          </p:cNvSpPr>
          <p:nvPr/>
        </p:nvSpPr>
        <p:spPr>
          <a:xfrm>
            <a:off x="76200" y="133350"/>
            <a:ext cx="3276600" cy="990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000" b="0" dirty="0" smtClean="0"/>
              <a:t>Head to the website for…</a:t>
            </a:r>
            <a:endParaRPr lang="en" sz="2000" b="0" dirty="0"/>
          </a:p>
        </p:txBody>
      </p:sp>
    </p:spTree>
    <p:extLst>
      <p:ext uri="{BB962C8B-B14F-4D97-AF65-F5344CB8AC3E}">
        <p14:creationId xmlns:p14="http://schemas.microsoft.com/office/powerpoint/2010/main" xmlns="" val="21831054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7"/>
          <p:cNvSpPr txBox="1">
            <a:spLocks noGrp="1"/>
          </p:cNvSpPr>
          <p:nvPr>
            <p:ph type="title"/>
          </p:nvPr>
        </p:nvSpPr>
        <p:spPr>
          <a:xfrm>
            <a:off x="304800" y="1141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Activity Time!</a:t>
            </a:r>
            <a:b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20 Minutes</a:t>
            </a:r>
            <a:endParaRPr lang="en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61"/>
          <p:cNvSpPr txBox="1">
            <a:spLocks/>
          </p:cNvSpPr>
          <p:nvPr/>
        </p:nvSpPr>
        <p:spPr>
          <a:xfrm>
            <a:off x="304800" y="1428750"/>
            <a:ext cx="8305800" cy="2667000"/>
          </a:xfrm>
          <a:prstGeom prst="rect">
            <a:avLst/>
          </a:prstGeom>
        </p:spPr>
        <p:txBody>
          <a:bodyPr vert="horz" lIns="91425" tIns="91425" rIns="91425" bIns="91425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Where can my institution place its Bingo chips?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We’ll go first</a:t>
            </a:r>
          </a:p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Your turn:</a:t>
            </a:r>
          </a:p>
          <a:p>
            <a:pPr algn="l">
              <a:lnSpc>
                <a:spcPct val="150000"/>
              </a:lnSpc>
            </a:pPr>
            <a:r>
              <a:rPr lang="en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Who you are</a:t>
            </a:r>
          </a:p>
          <a:p>
            <a:pPr algn="l">
              <a:lnSpc>
                <a:spcPct val="150000"/>
              </a:lnSpc>
            </a:pPr>
            <a:r>
              <a:rPr lang="en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Your institution</a:t>
            </a:r>
          </a:p>
          <a:p>
            <a:pPr algn="l">
              <a:lnSpc>
                <a:spcPct val="150000"/>
              </a:lnSpc>
            </a:pPr>
            <a:r>
              <a:rPr lang="en" sz="1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- Bingo?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33600" y="81915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NDSA Levels of Preservation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705100" y="4476750"/>
            <a:ext cx="5143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NDSA: </a:t>
            </a:r>
            <a:r>
              <a:rPr lang="en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National Digital Stewardship Alliance</a:t>
            </a:r>
            <a:endParaRPr lang="en-US" sz="1800" b="1" dirty="0"/>
          </a:p>
        </p:txBody>
      </p:sp>
      <p:pic>
        <p:nvPicPr>
          <p:cNvPr id="1026" name="Picture 2" descr="NDSA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479391"/>
            <a:ext cx="1486793" cy="33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238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750"/>
            <a:ext cx="9144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7417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8150"/>
            <a:ext cx="9144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073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8" y="421886"/>
            <a:ext cx="9142562" cy="428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643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533400"/>
            <a:ext cx="9144000" cy="4171950"/>
            <a:chOff x="0" y="152400"/>
            <a:chExt cx="12192000" cy="762000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52400"/>
              <a:ext cx="12192000" cy="762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6" descr="Screen Shot 2014-04-11 at 9.40.24 AM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820398" y="2666999"/>
              <a:ext cx="1159943" cy="340201"/>
            </a:xfrm>
            <a:prstGeom prst="rect">
              <a:avLst/>
            </a:prstGeom>
          </p:spPr>
        </p:pic>
        <p:pic>
          <p:nvPicPr>
            <p:cNvPr id="11" name="Picture 10" descr="Screen Shot 2014-04-11 at 9.43.48 AM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05950" y="2721518"/>
              <a:ext cx="1320294" cy="455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3213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1950"/>
            <a:ext cx="9144000" cy="428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462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49"/>
          <p:cNvSpPr txBox="1">
            <a:spLocks/>
          </p:cNvSpPr>
          <p:nvPr/>
        </p:nvSpPr>
        <p:spPr>
          <a:xfrm>
            <a:off x="68275" y="1903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400" dirty="0" smtClean="0"/>
              <a:t>Back-end/Preservation: MetaArchive</a:t>
            </a:r>
            <a:endParaRPr lang="en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17222" t="56000" r="19445" b="20889"/>
          <a:stretch>
            <a:fillRect/>
          </a:stretch>
        </p:blipFill>
        <p:spPr bwMode="auto">
          <a:xfrm>
            <a:off x="152400" y="1809750"/>
            <a:ext cx="8686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957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49"/>
          <p:cNvSpPr txBox="1">
            <a:spLocks/>
          </p:cNvSpPr>
          <p:nvPr/>
        </p:nvSpPr>
        <p:spPr>
          <a:xfrm>
            <a:off x="68275" y="-2476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400" dirty="0" smtClean="0"/>
              <a:t>Back-end/Preservation: MetaArchive</a:t>
            </a:r>
            <a:endParaRPr lang="en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732056"/>
            <a:ext cx="4191000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Nonprofit; Open Pricing 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Instant community in the Cooperative!</a:t>
            </a:r>
            <a:br>
              <a:rPr lang="en-US" sz="1600" dirty="0" smtClean="0"/>
            </a:br>
            <a:r>
              <a:rPr lang="en-US" sz="1600" dirty="0"/>
              <a:t>- All the cool kids are doing it!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Helpful and responsive customer service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Private LOCKSS network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Dark Archive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Requires dedicated IT administration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Most memberships require attending meetings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/>
          </a:p>
        </p:txBody>
      </p:sp>
      <p:sp>
        <p:nvSpPr>
          <p:cNvPr id="3" name="Rectangle 2"/>
          <p:cNvSpPr/>
          <p:nvPr/>
        </p:nvSpPr>
        <p:spPr>
          <a:xfrm>
            <a:off x="4487875" y="66675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Assumes pre-processing work is </a:t>
            </a:r>
            <a:r>
              <a:rPr lang="en-US" sz="1600" dirty="0" smtClean="0"/>
              <a:t>done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Rules </a:t>
            </a:r>
            <a:r>
              <a:rPr lang="en-US" sz="1600" dirty="0"/>
              <a:t>for minimum processing requirements (</a:t>
            </a:r>
            <a:r>
              <a:rPr lang="en-US" sz="1600" dirty="0" err="1"/>
              <a:t>ie</a:t>
            </a:r>
            <a:r>
              <a:rPr lang="en-US" sz="1600" dirty="0"/>
              <a:t> file naming conventions)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487875" y="2114550"/>
            <a:ext cx="4351326" cy="2971800"/>
            <a:chOff x="4487875" y="1962150"/>
            <a:chExt cx="4351326" cy="2971800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9907" y="2038350"/>
              <a:ext cx="4249293" cy="2895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6"/>
            <p:cNvSpPr/>
            <p:nvPr/>
          </p:nvSpPr>
          <p:spPr>
            <a:xfrm>
              <a:off x="4487875" y="1962150"/>
              <a:ext cx="4351326" cy="297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6477000" y="2190750"/>
            <a:ext cx="2217725" cy="3048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/>
              <a:t>http://www.metaarchive.org/costs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09800" y="4705350"/>
            <a:ext cx="1600200" cy="304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What we tested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4" name="Straight Arrow Connector 33"/>
          <p:cNvCxnSpPr>
            <a:endCxn id="19" idx="3"/>
          </p:cNvCxnSpPr>
          <p:nvPr/>
        </p:nvCxnSpPr>
        <p:spPr>
          <a:xfrm flipH="1">
            <a:off x="3810000" y="4400550"/>
            <a:ext cx="1219200" cy="45720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3898" y="1019797"/>
            <a:ext cx="4187068" cy="3567059"/>
            <a:chOff x="4829168" y="1044773"/>
            <a:chExt cx="4187068" cy="3567059"/>
          </a:xfrm>
        </p:grpSpPr>
        <p:sp>
          <p:nvSpPr>
            <p:cNvPr id="5" name="TextBox 4"/>
            <p:cNvSpPr txBox="1"/>
            <p:nvPr/>
          </p:nvSpPr>
          <p:spPr>
            <a:xfrm>
              <a:off x="5505033" y="1044773"/>
              <a:ext cx="298831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Collaborative Membership Model</a:t>
              </a:r>
              <a:endParaRPr lang="en-US" b="1" dirty="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829168" y="3638550"/>
              <a:ext cx="1334441" cy="43988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Partner 1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6019800" y="2419350"/>
              <a:ext cx="1828800" cy="68933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Lead Institution</a:t>
              </a:r>
              <a:br>
                <a:rPr lang="en-US" sz="1600" dirty="0" smtClean="0">
                  <a:solidFill>
                    <a:schemeClr val="tx1"/>
                  </a:solidFill>
                </a:rPr>
              </a:br>
              <a:r>
                <a:rPr lang="en-US" sz="900" dirty="0">
                  <a:solidFill>
                    <a:schemeClr val="tx1"/>
                  </a:solidFill>
                </a:rPr>
                <a:t>Staging Server</a:t>
              </a:r>
              <a:br>
                <a:rPr lang="en-US" sz="900" dirty="0">
                  <a:solidFill>
                    <a:schemeClr val="tx1"/>
                  </a:solidFill>
                </a:rPr>
              </a:br>
              <a:r>
                <a:rPr lang="en-US" sz="900" dirty="0">
                  <a:solidFill>
                    <a:schemeClr val="tx1"/>
                  </a:solidFill>
                </a:rPr>
                <a:t>LOCKSS Server</a:t>
              </a: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6019800" y="1449532"/>
              <a:ext cx="1828799" cy="436418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err="1" smtClean="0">
                  <a:solidFill>
                    <a:schemeClr val="tx1"/>
                  </a:solidFill>
                </a:rPr>
                <a:t>MetaArchive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245412" y="4171950"/>
              <a:ext cx="1334441" cy="43988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Partner 2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7681795" y="3638550"/>
              <a:ext cx="1334441" cy="43988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Partner n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5168900" y="2888740"/>
              <a:ext cx="838200" cy="749810"/>
            </a:xfrm>
            <a:prstGeom prst="straightConnector1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5319653" y="2952750"/>
              <a:ext cx="52610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AIPs</a:t>
              </a:r>
              <a:br>
                <a:rPr lang="en-US" sz="1200" b="1" dirty="0" smtClean="0"/>
              </a:br>
              <a:r>
                <a:rPr lang="en-US" sz="1200" b="1" dirty="0" smtClean="0"/>
                <a:t>via</a:t>
              </a:r>
              <a:br>
                <a:rPr lang="en-US" sz="1200" b="1" dirty="0" smtClean="0"/>
              </a:br>
              <a:r>
                <a:rPr lang="en-US" sz="1200" b="1" dirty="0" smtClean="0"/>
                <a:t>FTP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V="1">
              <a:off x="7239000" y="3108681"/>
              <a:ext cx="0" cy="1063270"/>
            </a:xfrm>
            <a:prstGeom prst="straightConnector1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 flipV="1">
              <a:off x="7848600" y="2888740"/>
              <a:ext cx="914400" cy="746280"/>
            </a:xfrm>
            <a:prstGeom prst="straightConnector1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6007100" y="3108681"/>
              <a:ext cx="156509" cy="531635"/>
            </a:xfrm>
            <a:prstGeom prst="straightConnector1">
              <a:avLst/>
            </a:prstGeom>
            <a:ln w="19050"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H="1">
              <a:off x="6629399" y="3125083"/>
              <a:ext cx="1" cy="1046868"/>
            </a:xfrm>
            <a:prstGeom prst="straightConnector1">
              <a:avLst/>
            </a:prstGeom>
            <a:ln w="19050"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7681795" y="3105150"/>
              <a:ext cx="166804" cy="529870"/>
            </a:xfrm>
            <a:prstGeom prst="straightConnector1">
              <a:avLst/>
            </a:prstGeom>
            <a:ln w="19050"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166155" y="3329285"/>
              <a:ext cx="9204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Tech Help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79495" y="2066151"/>
              <a:ext cx="5261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AIPs</a:t>
              </a: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 flipV="1">
              <a:off x="6629400" y="1885950"/>
              <a:ext cx="0" cy="533400"/>
            </a:xfrm>
            <a:prstGeom prst="straightConnector1">
              <a:avLst/>
            </a:prstGeom>
            <a:ln w="190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>
              <a:off x="7239000" y="1885950"/>
              <a:ext cx="0" cy="533400"/>
            </a:xfrm>
            <a:prstGeom prst="straightConnector1">
              <a:avLst/>
            </a:prstGeom>
            <a:ln w="19050">
              <a:prstDash val="sys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7228661" y="1881485"/>
              <a:ext cx="5437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b="1" dirty="0" smtClean="0"/>
                <a:t>Tech</a:t>
              </a:r>
              <a:br>
                <a:rPr lang="en-US" sz="1200" b="1" dirty="0" smtClean="0"/>
              </a:br>
              <a:r>
                <a:rPr lang="en-US" sz="1200" b="1" dirty="0" smtClean="0"/>
                <a:t>Help</a:t>
              </a:r>
            </a:p>
          </p:txBody>
        </p:sp>
      </p:grpSp>
      <p:sp>
        <p:nvSpPr>
          <p:cNvPr id="24" name="Shape 249"/>
          <p:cNvSpPr txBox="1">
            <a:spLocks/>
          </p:cNvSpPr>
          <p:nvPr/>
        </p:nvSpPr>
        <p:spPr>
          <a:xfrm>
            <a:off x="68275" y="85650"/>
            <a:ext cx="8618525" cy="428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2400" dirty="0" smtClean="0"/>
              <a:t>Back-end/Preservation: MetaArchive</a:t>
            </a:r>
            <a:endParaRPr lang="en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724400" y="946487"/>
            <a:ext cx="41834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Partners prepare their content for preservation and package it.</a:t>
            </a:r>
          </a:p>
          <a:p>
            <a:r>
              <a:rPr lang="en-US" sz="1200" dirty="0" smtClean="0">
                <a:sym typeface="Wingdings" panose="05000000000000000000" pitchFamily="2" charset="2"/>
              </a:rPr>
              <a:t></a:t>
            </a:r>
            <a:r>
              <a:rPr lang="en-US" sz="1200" i="1" dirty="0" smtClean="0"/>
              <a:t>We used the </a:t>
            </a:r>
            <a:r>
              <a:rPr lang="en-US" sz="1200" i="1" dirty="0" err="1" smtClean="0"/>
              <a:t>BagIt</a:t>
            </a:r>
            <a:r>
              <a:rPr lang="en-US" sz="1200" i="1" dirty="0" smtClean="0"/>
              <a:t> specification, and Bagger helped us with this</a:t>
            </a:r>
            <a:endParaRPr lang="en-US" sz="12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4724400" y="2509956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Partners FTP their AIP’s (Bags) to the staging server at the Lead Institution.</a:t>
            </a:r>
          </a:p>
          <a:p>
            <a:r>
              <a:rPr lang="en-US" sz="12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</a:t>
            </a:r>
            <a:r>
              <a:rPr lang="en-US" sz="1200" i="1" dirty="0" smtClean="0">
                <a:solidFill>
                  <a:schemeClr val="tx1"/>
                </a:solidFill>
                <a:sym typeface="Wingdings" panose="05000000000000000000" pitchFamily="2" charset="2"/>
              </a:rPr>
              <a:t>We used </a:t>
            </a:r>
            <a:r>
              <a:rPr lang="en-US" sz="1200" i="1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Filezilla</a:t>
            </a:r>
            <a:endParaRPr lang="en-US" sz="1200" i="1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24400" y="1845346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1"/>
                </a:solidFill>
              </a:rPr>
              <a:t>Lead Institution prepares a staging server, sets appropriate access protocols and assists Partners with technical help.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24400" y="3271956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tx1"/>
                </a:solidFill>
              </a:rPr>
              <a:t>MetaArchive</a:t>
            </a:r>
            <a:r>
              <a:rPr lang="en-US" sz="1200" b="1" dirty="0" smtClean="0">
                <a:solidFill>
                  <a:schemeClr val="tx1"/>
                </a:solidFill>
              </a:rPr>
              <a:t> harvests the AIP’s from the Lead Institution's staging server and pushes it into their LOCKSS network.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24400" y="3994487"/>
            <a:ext cx="4114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chemeClr val="tx1"/>
                </a:solidFill>
              </a:rPr>
              <a:t>One other thing: </a:t>
            </a:r>
            <a:r>
              <a:rPr lang="en-US" sz="1200" b="1" dirty="0" smtClean="0">
                <a:solidFill>
                  <a:schemeClr val="tx1"/>
                </a:solidFill>
              </a:rPr>
              <a:t>The Lead Institution also has a dedicated server that runs the LOCKKS software, is hooked into the </a:t>
            </a:r>
            <a:r>
              <a:rPr lang="en-US" sz="1200" b="1" dirty="0" err="1" smtClean="0">
                <a:solidFill>
                  <a:schemeClr val="tx1"/>
                </a:solidFill>
              </a:rPr>
              <a:t>MetaArchive</a:t>
            </a:r>
            <a:r>
              <a:rPr lang="en-US" sz="1200" b="1" dirty="0" smtClean="0">
                <a:solidFill>
                  <a:schemeClr val="tx1"/>
                </a:solidFill>
              </a:rPr>
              <a:t> network of servers across the globe, and is actively preserving the content of other Members.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76879" y="480596"/>
            <a:ext cx="40575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u="sng" dirty="0" smtClean="0"/>
              <a:t>Very simplified version of how it works:</a:t>
            </a:r>
            <a:endParaRPr lang="en-US" sz="1600" b="1" u="sng" dirty="0"/>
          </a:p>
        </p:txBody>
      </p:sp>
      <p:sp>
        <p:nvSpPr>
          <p:cNvPr id="31" name="TextBox 30"/>
          <p:cNvSpPr txBox="1"/>
          <p:nvPr/>
        </p:nvSpPr>
        <p:spPr>
          <a:xfrm>
            <a:off x="4419600" y="923151"/>
            <a:ext cx="38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/>
              <a:t>1)</a:t>
            </a:r>
            <a:endParaRPr lang="en-US" sz="1200" i="1" dirty="0"/>
          </a:p>
        </p:txBody>
      </p:sp>
      <p:sp>
        <p:nvSpPr>
          <p:cNvPr id="32" name="TextBox 31"/>
          <p:cNvSpPr txBox="1"/>
          <p:nvPr/>
        </p:nvSpPr>
        <p:spPr>
          <a:xfrm>
            <a:off x="4419600" y="1837551"/>
            <a:ext cx="38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/>
              <a:t>2</a:t>
            </a:r>
            <a:r>
              <a:rPr lang="en-US" sz="1200" b="1" dirty="0" smtClean="0"/>
              <a:t>)</a:t>
            </a:r>
            <a:endParaRPr lang="en-US" sz="1200" i="1" dirty="0"/>
          </a:p>
        </p:txBody>
      </p:sp>
      <p:sp>
        <p:nvSpPr>
          <p:cNvPr id="33" name="TextBox 32"/>
          <p:cNvSpPr txBox="1"/>
          <p:nvPr/>
        </p:nvSpPr>
        <p:spPr>
          <a:xfrm>
            <a:off x="4419600" y="2495550"/>
            <a:ext cx="38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 smtClean="0"/>
              <a:t>3)</a:t>
            </a:r>
            <a:endParaRPr lang="en-US" sz="1200" i="1" dirty="0"/>
          </a:p>
        </p:txBody>
      </p:sp>
      <p:sp>
        <p:nvSpPr>
          <p:cNvPr id="34" name="TextBox 33"/>
          <p:cNvSpPr txBox="1"/>
          <p:nvPr/>
        </p:nvSpPr>
        <p:spPr>
          <a:xfrm>
            <a:off x="4419600" y="3257550"/>
            <a:ext cx="38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/>
              <a:t>4</a:t>
            </a:r>
            <a:r>
              <a:rPr lang="en-US" sz="1200" b="1" dirty="0" smtClean="0"/>
              <a:t>)</a:t>
            </a:r>
            <a:endParaRPr lang="en-US" sz="1200" i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49"/>
          <p:cNvSpPr txBox="1">
            <a:spLocks/>
          </p:cNvSpPr>
          <p:nvPr/>
        </p:nvSpPr>
        <p:spPr>
          <a:xfrm>
            <a:off x="76200" y="1903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Front-end &amp; Back-end: Preservica</a:t>
            </a:r>
            <a:endParaRPr lang="en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7536" t="33195" r="18999" b="44091"/>
          <a:stretch>
            <a:fillRect/>
          </a:stretch>
        </p:blipFill>
        <p:spPr bwMode="auto">
          <a:xfrm>
            <a:off x="228600" y="2038350"/>
            <a:ext cx="8686799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5213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49"/>
          <p:cNvSpPr txBox="1">
            <a:spLocks/>
          </p:cNvSpPr>
          <p:nvPr/>
        </p:nvSpPr>
        <p:spPr>
          <a:xfrm>
            <a:off x="76200" y="-95250"/>
            <a:ext cx="899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Front-end &amp; Back-end: Preservica</a:t>
            </a:r>
            <a:endParaRPr lang="en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834807"/>
            <a:ext cx="4343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All encompassing: </a:t>
            </a:r>
            <a:br>
              <a:rPr lang="en-US" sz="1600" dirty="0" smtClean="0"/>
            </a:br>
            <a:r>
              <a:rPr lang="en-US" sz="1600" dirty="0" smtClean="0"/>
              <a:t>	- Ingest</a:t>
            </a:r>
            <a:br>
              <a:rPr lang="en-US" sz="1600" dirty="0" smtClean="0"/>
            </a:br>
            <a:r>
              <a:rPr lang="en-US" sz="1600" dirty="0" smtClean="0"/>
              <a:t>	- Processing</a:t>
            </a:r>
            <a:br>
              <a:rPr lang="en-US" sz="1600" dirty="0" smtClean="0"/>
            </a:br>
            <a:r>
              <a:rPr lang="en-US" sz="1600" dirty="0" smtClean="0"/>
              <a:t>	- End-User Access</a:t>
            </a:r>
            <a:br>
              <a:rPr lang="en-US" sz="1600" dirty="0" smtClean="0"/>
            </a:br>
            <a:r>
              <a:rPr lang="en-US" sz="1600" dirty="0" smtClean="0"/>
              <a:t>	- Preservation</a:t>
            </a:r>
            <a:br>
              <a:rPr lang="en-US" sz="1600" dirty="0" smtClean="0"/>
            </a:br>
            <a:r>
              <a:rPr lang="en-US" sz="1600" dirty="0" smtClean="0"/>
              <a:t>	- Migration 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Aligned with OAIS reference model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Hosted Service (Requires little IT support on your end)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Very user friendly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Intuitive workflows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Exit strategy available (batch export)</a:t>
            </a:r>
            <a:br>
              <a:rPr lang="en-US" sz="1600" dirty="0" smtClean="0"/>
            </a:br>
            <a:endParaRPr lang="en-US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724400" y="819150"/>
            <a:ext cx="4419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Ability to harvest via web crawls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Solid customer support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Different training options available for institutions with smaller budgets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Currently uses only Amazon cloud </a:t>
            </a:r>
            <a:r>
              <a:rPr lang="en-US" sz="1600" dirty="0"/>
              <a:t>s</a:t>
            </a:r>
            <a:r>
              <a:rPr lang="en-US" sz="1600" dirty="0" smtClean="0"/>
              <a:t>torage</a:t>
            </a:r>
            <a:br>
              <a:rPr lang="en-US" sz="1600" dirty="0" smtClean="0"/>
            </a:br>
            <a:r>
              <a:rPr lang="en-US" sz="1600" dirty="0" smtClean="0"/>
              <a:t>	- new options forthcoming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Proprietary, vendor-based</a:t>
            </a:r>
            <a:br>
              <a:rPr lang="en-US" sz="1600" dirty="0" smtClean="0"/>
            </a:br>
            <a:endParaRPr lang="en-US" sz="16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igitalpreservation.gov/ndsa/working_groups/images/levels_v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6797"/>
            <a:ext cx="5172406" cy="511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NDSA logo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99822"/>
            <a:ext cx="1486793" cy="33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10200" y="4857750"/>
            <a:ext cx="3640587" cy="230832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900" b="1" dirty="0"/>
              <a:t>http://www.digitalpreservation.gov/ndsa/activities/levels.html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5941"/>
            <a:ext cx="9144000" cy="431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7073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7799"/>
            <a:ext cx="8229600" cy="243642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INGEST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49620"/>
            <a:ext cx="9144000" cy="4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3113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713" y="0"/>
            <a:ext cx="765457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27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750"/>
            <a:ext cx="9144000" cy="508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4629150"/>
            <a:ext cx="8001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897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600"/>
            <a:ext cx="9144000" cy="5114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017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0556" y="0"/>
            <a:ext cx="822288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63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8558" y="0"/>
            <a:ext cx="6866883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057400" y="2266950"/>
            <a:ext cx="54864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339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04" y="179349"/>
            <a:ext cx="9144000" cy="47323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3867150"/>
            <a:ext cx="8839200" cy="60960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352800" y="361950"/>
            <a:ext cx="38862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29400" y="1123950"/>
            <a:ext cx="838200" cy="457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11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238" y="0"/>
            <a:ext cx="8167523" cy="51435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34814" y="4476750"/>
            <a:ext cx="838200" cy="666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537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600" y="57150"/>
            <a:ext cx="5410200" cy="50052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48804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133350"/>
            <a:ext cx="8382000" cy="762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200" dirty="0"/>
              <a:t>
</a:t>
            </a:r>
          </a:p>
          <a:p>
            <a:endParaRPr sz="3200" dirty="0"/>
          </a:p>
          <a:p>
            <a:endParaRPr sz="3200" dirty="0"/>
          </a:p>
          <a:p>
            <a:endParaRPr sz="3200" dirty="0"/>
          </a:p>
          <a:p>
            <a:pPr lvl="0" rtl="0">
              <a:buNone/>
            </a:pPr>
            <a:r>
              <a:rPr lang="en" sz="3200" dirty="0" smtClean="0"/>
              <a:t>So……How </a:t>
            </a:r>
            <a:r>
              <a:rPr lang="en" sz="3200" dirty="0"/>
              <a:t>do we get from </a:t>
            </a:r>
            <a:r>
              <a:rPr lang="en" sz="3200" dirty="0" smtClean="0"/>
              <a:t>here </a:t>
            </a:r>
            <a:r>
              <a:rPr lang="en" sz="3200" dirty="0"/>
              <a:t>to </a:t>
            </a:r>
            <a:r>
              <a:rPr lang="en" sz="3200" dirty="0" smtClean="0"/>
              <a:t>there?</a:t>
            </a:r>
            <a:endParaRPr lang="en" sz="3200" b="0" dirty="0"/>
          </a:p>
        </p:txBody>
      </p:sp>
      <p:sp>
        <p:nvSpPr>
          <p:cNvPr id="2" name="TextBox 1"/>
          <p:cNvSpPr txBox="1"/>
          <p:nvPr/>
        </p:nvSpPr>
        <p:spPr>
          <a:xfrm>
            <a:off x="801702" y="1134130"/>
            <a:ext cx="30844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sz="2800" dirty="0"/>
              <a:t>Solution in </a:t>
            </a:r>
            <a:r>
              <a:rPr lang="en" sz="2800" dirty="0" smtClean="0"/>
              <a:t>Theory</a:t>
            </a:r>
          </a:p>
        </p:txBody>
      </p:sp>
      <p:pic>
        <p:nvPicPr>
          <p:cNvPr id="4" name="Shape 90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0" y="1581150"/>
            <a:ext cx="4495800" cy="32575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267200" y="1885950"/>
            <a:ext cx="643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v</a:t>
            </a:r>
            <a:r>
              <a:rPr lang="en" sz="2800" dirty="0" smtClean="0"/>
              <a:t>s.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1123950"/>
            <a:ext cx="3262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sz="2800" dirty="0"/>
              <a:t>Solution in </a:t>
            </a:r>
            <a:r>
              <a:rPr lang="en" sz="2800" dirty="0" smtClean="0"/>
              <a:t>Practice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0499" y="4781550"/>
            <a:ext cx="201850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" sz="1050" dirty="0" smtClean="0"/>
              <a:t>Scary OAIS Spaghetti Monster</a:t>
            </a:r>
          </a:p>
        </p:txBody>
      </p:sp>
      <p:pic>
        <p:nvPicPr>
          <p:cNvPr id="3" name="Picture 2" descr="C:\Users\library\Documents\GroupWise\girl compute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0184" y="1857375"/>
            <a:ext cx="1076816" cy="11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brary\AppData\Local\Temp\XPgrpwise\Group Talkin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5154" y="2114550"/>
            <a:ext cx="1685446" cy="126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ibrary\AppData\Local\Temp\XPgrpwise\group workin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6331" y="3552825"/>
            <a:ext cx="1748869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Front-end &amp; Back-end:  Internet Archive</a:t>
            </a:r>
            <a:endParaRPr lang="en-US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380" t="44686" r="18783" b="34339"/>
          <a:stretch>
            <a:fillRect/>
          </a:stretch>
        </p:blipFill>
        <p:spPr bwMode="auto">
          <a:xfrm>
            <a:off x="304800" y="2266950"/>
            <a:ext cx="8534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31"/>
          <p:cNvSpPr txBox="1">
            <a:spLocks noGrp="1"/>
          </p:cNvSpPr>
          <p:nvPr/>
        </p:nvSpPr>
        <p:spPr>
          <a:xfrm>
            <a:off x="152400" y="37950"/>
            <a:ext cx="8229600" cy="5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pPr>
              <a:buNone/>
            </a:pPr>
            <a:r>
              <a:rPr lang="en" sz="2800" dirty="0" smtClean="0"/>
              <a:t>T</a:t>
            </a:r>
            <a:r>
              <a:rPr lang="en-US" sz="2800" dirty="0" smtClean="0"/>
              <a:t>h</a:t>
            </a:r>
            <a:r>
              <a:rPr lang="en" sz="2800" dirty="0" smtClean="0"/>
              <a:t>e “other”: Internet </a:t>
            </a:r>
            <a:r>
              <a:rPr lang="en" sz="2800" dirty="0"/>
              <a:t>Archive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43774" y="514350"/>
            <a:ext cx="3971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Only intended for materials in the public domain (available to everyone).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One distributed copy available.</a:t>
            </a:r>
            <a:br>
              <a:rPr lang="en-US" sz="1600" dirty="0" smtClean="0"/>
            </a:b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No frills (and no charge!) service. </a:t>
            </a:r>
            <a:br>
              <a:rPr lang="en-US" sz="1600" dirty="0" smtClean="0"/>
            </a:br>
            <a:endParaRPr lang="en-US" sz="1600" dirty="0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90750"/>
            <a:ext cx="4264325" cy="28578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0" y="257175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Handles books best, but </a:t>
            </a:r>
            <a:r>
              <a:rPr lang="en-US" sz="1600" dirty="0" smtClean="0"/>
              <a:t>can </a:t>
            </a:r>
            <a:r>
              <a:rPr lang="en-US" sz="1600" dirty="0"/>
              <a:t>accommodate manuscripts, audio, video, and </a:t>
            </a:r>
            <a:r>
              <a:rPr lang="en-US" sz="1600" dirty="0" smtClean="0"/>
              <a:t>images</a:t>
            </a:r>
            <a:r>
              <a:rPr lang="en-US" sz="1600" dirty="0"/>
              <a:t>.</a:t>
            </a:r>
            <a:br>
              <a:rPr lang="en-US" sz="1600" dirty="0"/>
            </a:b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Is especially suited for small (VERY small institutions with limited (or no) other alternatives.</a:t>
            </a:r>
            <a:br>
              <a:rPr lang="en-US" sz="1600" dirty="0"/>
            </a:b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Does offer a more traditional preservation product through </a:t>
            </a:r>
            <a:r>
              <a:rPr lang="en-US" sz="1600" dirty="0" smtClean="0"/>
              <a:t>its </a:t>
            </a:r>
            <a:r>
              <a:rPr lang="en-US" sz="1600" dirty="0"/>
              <a:t>Archive-It </a:t>
            </a:r>
            <a:r>
              <a:rPr lang="en-US" sz="1600" dirty="0" smtClean="0"/>
              <a:t>service.</a:t>
            </a:r>
            <a:endParaRPr lang="en-US" sz="16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578445"/>
            <a:ext cx="4838439" cy="14599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616879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3350"/>
            <a:ext cx="7324724" cy="4787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9774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514350"/>
            <a:ext cx="2350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Things to consider:</a:t>
            </a:r>
            <a:endParaRPr lang="en-US" sz="2000" dirty="0"/>
          </a:p>
        </p:txBody>
      </p:sp>
      <p:sp>
        <p:nvSpPr>
          <p:cNvPr id="6" name="Shape 285"/>
          <p:cNvSpPr txBox="1">
            <a:spLocks noGrp="1"/>
          </p:cNvSpPr>
          <p:nvPr>
            <p:ph type="title"/>
          </p:nvPr>
        </p:nvSpPr>
        <p:spPr>
          <a:xfrm>
            <a:off x="228600" y="-15629"/>
            <a:ext cx="8229600" cy="68237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 smtClean="0"/>
              <a:t>How to Decide? Results May Vary…</a:t>
            </a:r>
            <a:endParaRPr lang="en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694342" y="895350"/>
            <a:ext cx="822105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many staff members will be actively engaged in the digital curation lifecycle? Are they tech-savvy?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How robust and supportive is your technical/systems group? Do you even have one? How about some developers/programmers…have any of those on staff?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Is your institution already using archival management software or an Institutional Repository (like ARCHON/</a:t>
            </a:r>
            <a:r>
              <a:rPr lang="en-US" dirty="0" err="1" smtClean="0"/>
              <a:t>ArchivesSpace</a:t>
            </a:r>
            <a:r>
              <a:rPr lang="en-US" dirty="0" smtClean="0"/>
              <a:t>, </a:t>
            </a:r>
            <a:r>
              <a:rPr lang="en-US" dirty="0" err="1" smtClean="0"/>
              <a:t>BePress</a:t>
            </a:r>
            <a:r>
              <a:rPr lang="en-US" dirty="0" smtClean="0"/>
              <a:t>, Fedora etc.)? You’ll want to select tools/services that work well with what you have.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Do you have digital collections unique to your institution that are irreplaceable? Consider </a:t>
            </a:r>
            <a:r>
              <a:rPr lang="en-US" dirty="0"/>
              <a:t>organizing collections along the lines of those that warrant more robust preservation services than others. For </a:t>
            </a:r>
            <a:r>
              <a:rPr lang="en-US" dirty="0" smtClean="0"/>
              <a:t>example: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1 TB (High Value) 	</a:t>
            </a:r>
            <a:r>
              <a:rPr lang="en-US" dirty="0" smtClean="0">
                <a:sym typeface="Wingdings" panose="05000000000000000000" pitchFamily="2" charset="2"/>
              </a:rPr>
              <a:t>	</a:t>
            </a:r>
            <a:r>
              <a:rPr lang="en-US" dirty="0" err="1" smtClean="0"/>
              <a:t>MetaArchive</a:t>
            </a:r>
            <a:r>
              <a:rPr lang="en-US" dirty="0" smtClean="0"/>
              <a:t> (gold standard)</a:t>
            </a:r>
            <a:br>
              <a:rPr lang="en-US" dirty="0" smtClean="0"/>
            </a:br>
            <a:r>
              <a:rPr lang="en-US" dirty="0" smtClean="0"/>
              <a:t>	3 TB (Medium Value)  	</a:t>
            </a:r>
            <a:r>
              <a:rPr lang="en-US" dirty="0" smtClean="0">
                <a:sym typeface="Wingdings" panose="05000000000000000000" pitchFamily="2" charset="2"/>
              </a:rPr>
              <a:t></a:t>
            </a:r>
            <a:r>
              <a:rPr lang="en-US" dirty="0" smtClean="0"/>
              <a:t> 	Amazon Glacier (cheapest storage with fixity checking)</a:t>
            </a:r>
            <a:br>
              <a:rPr lang="en-US" dirty="0" smtClean="0"/>
            </a:br>
            <a:r>
              <a:rPr lang="en-US" dirty="0" smtClean="0"/>
              <a:t>	Rest (Replaceable) 	</a:t>
            </a:r>
            <a:r>
              <a:rPr lang="en-US" dirty="0" smtClean="0">
                <a:sym typeface="Wingdings" panose="05000000000000000000" pitchFamily="2" charset="2"/>
              </a:rPr>
              <a:t>	Tape Drive Backups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1800" b="1" dirty="0" smtClean="0"/>
              <a:t>In other words: One tool/service will not be your only solution.</a:t>
            </a:r>
          </a:p>
        </p:txBody>
      </p:sp>
    </p:spTree>
    <p:extLst>
      <p:ext uri="{BB962C8B-B14F-4D97-AF65-F5344CB8AC3E}">
        <p14:creationId xmlns:p14="http://schemas.microsoft.com/office/powerpoint/2010/main" xmlns="" val="21887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>
            <a:spLocks noGrp="1"/>
          </p:cNvSpPr>
          <p:nvPr>
            <p:ph type="title"/>
          </p:nvPr>
        </p:nvSpPr>
        <p:spPr>
          <a:xfrm>
            <a:off x="457200" y="-1906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 smtClean="0"/>
              <a:t>How to Decide? Results May Vary…</a:t>
            </a:r>
            <a:endParaRPr lang="en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491351" y="539175"/>
            <a:ext cx="7662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Remember: Smaller institutions with less resources  may also have unique advantages like….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51253" y="2038350"/>
            <a:ext cx="7487947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Less red tape for getting things done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Fewer levels to push requests for additional resources through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Self-administered workstations (aka no IT administrative lock downs)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Personnel-heavy operating model (usually has smaller cash flow)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 dirty="0" smtClean="0"/>
              <a:t>Higher cash flows and less data (like small, private institution)</a:t>
            </a:r>
            <a:endParaRPr lang="en-US" sz="1800" dirty="0"/>
          </a:p>
        </p:txBody>
      </p:sp>
      <p:sp>
        <p:nvSpPr>
          <p:cNvPr id="7" name="Rectangle 6"/>
          <p:cNvSpPr/>
          <p:nvPr/>
        </p:nvSpPr>
        <p:spPr>
          <a:xfrm>
            <a:off x="325383" y="1392019"/>
            <a:ext cx="203681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" sz="1200" dirty="0" smtClean="0">
                <a:solidFill>
                  <a:schemeClr val="tx1"/>
                </a:solidFill>
              </a:rPr>
              <a:t>It doesn’t take years to set up an account with somethi</a:t>
            </a:r>
            <a:r>
              <a:rPr lang="en-US" sz="1200" dirty="0" smtClean="0">
                <a:solidFill>
                  <a:schemeClr val="tx1"/>
                </a:solidFill>
              </a:rPr>
              <a:t>ng</a:t>
            </a:r>
            <a:r>
              <a:rPr lang="en" sz="1200" dirty="0" smtClean="0">
                <a:solidFill>
                  <a:schemeClr val="tx1"/>
                </a:solidFill>
              </a:rPr>
              <a:t> like DuraCloud.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19951" y="2038350"/>
            <a:ext cx="1032649" cy="285065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4800600" y="1276350"/>
            <a:ext cx="203681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You only need to convince the person one level above you to get what you need.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5715000" y="1922681"/>
            <a:ext cx="682292" cy="649069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391400" y="1849219"/>
            <a:ext cx="16764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Want to install a simple open source tool? Go for it!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8001000" y="2495550"/>
            <a:ext cx="493546" cy="533400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6200" y="4255353"/>
            <a:ext cx="28194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This is ideal for running a  *free* robust tool that requires a developer and server administrator like </a:t>
            </a:r>
            <a:r>
              <a:rPr lang="en-US" sz="1200" dirty="0" err="1" smtClean="0">
                <a:solidFill>
                  <a:schemeClr val="tx1"/>
                </a:solidFill>
              </a:rPr>
              <a:t>Archivematica</a:t>
            </a:r>
            <a:r>
              <a:rPr lang="en-US" sz="1200" dirty="0" smtClean="0">
                <a:solidFill>
                  <a:schemeClr val="tx1"/>
                </a:solidFill>
              </a:rPr>
              <a:t>.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533400" y="3638550"/>
            <a:ext cx="1371600" cy="616804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6096000" y="4400550"/>
            <a:ext cx="2133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You can purchase a reasonably-priced, hosted soup-to-nuts solution.</a:t>
            </a:r>
            <a:endParaRPr lang="en-US" sz="1200" dirty="0">
              <a:solidFill>
                <a:schemeClr val="tx1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3352800" y="4095750"/>
            <a:ext cx="2703346" cy="762000"/>
          </a:xfrm>
          <a:prstGeom prst="straightConnector1">
            <a:avLst/>
          </a:prstGeom>
          <a:ln w="1905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3057" y="1103223"/>
            <a:ext cx="4437497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SzPct val="100000"/>
            </a:pPr>
            <a:r>
              <a:rPr lang="en-US" b="1" dirty="0" smtClean="0"/>
              <a:t>1. Insert flash drive and open the explorer window</a:t>
            </a:r>
            <a:r>
              <a:rPr lang="en-US" dirty="0"/>
              <a:t/>
            </a:r>
            <a:br>
              <a:rPr lang="en-US" dirty="0"/>
            </a:br>
            <a:r>
              <a:rPr lang="en-US" sz="1100" dirty="0" smtClean="0"/>
              <a:t>Duke Data </a:t>
            </a:r>
            <a:r>
              <a:rPr lang="en-US" sz="1100" dirty="0" err="1" smtClean="0"/>
              <a:t>Accessioner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100" dirty="0" smtClean="0"/>
              <a:t>Donated Collection Folder</a:t>
            </a:r>
            <a:br>
              <a:rPr lang="en-US" sz="1100" dirty="0" smtClean="0"/>
            </a:br>
            <a:r>
              <a:rPr lang="en-US" sz="1100" dirty="0" smtClean="0"/>
              <a:t>Digital Collections Inventory file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 smtClean="0"/>
              <a:t>Other stuff…..</a:t>
            </a:r>
            <a:br>
              <a:rPr lang="en-US" sz="11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endParaRPr lang="en-US" sz="1200" dirty="0" smtClean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10149" y="971550"/>
            <a:ext cx="3939616" cy="17897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0" name="Straight Connector 9"/>
          <p:cNvCxnSpPr/>
          <p:nvPr/>
        </p:nvCxnSpPr>
        <p:spPr>
          <a:xfrm>
            <a:off x="533399" y="971550"/>
            <a:ext cx="44958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33399" y="971550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33399" y="2114550"/>
            <a:ext cx="444630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02244" y="3181350"/>
            <a:ext cx="41411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73669" y="3598961"/>
            <a:ext cx="4169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SzPct val="100000"/>
            </a:pPr>
            <a:r>
              <a:rPr lang="en-US" b="1" dirty="0" smtClean="0"/>
              <a:t>2. Navigate to DataAccessioner.jar and open it </a:t>
            </a:r>
            <a:endParaRPr lang="en-US" b="1" dirty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202244" y="4324350"/>
            <a:ext cx="4141156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02244" y="3181350"/>
            <a:ext cx="0" cy="114300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181350"/>
            <a:ext cx="4638909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Shape 142"/>
          <p:cNvSpPr txBox="1">
            <a:spLocks/>
          </p:cNvSpPr>
          <p:nvPr/>
        </p:nvSpPr>
        <p:spPr>
          <a:xfrm>
            <a:off x="-152400" y="60614"/>
            <a:ext cx="8686800" cy="75853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228600">
              <a:spcBef>
                <a:spcPts val="0"/>
              </a:spcBef>
              <a:buSzPct val="50000"/>
            </a:pPr>
            <a:r>
              <a:rPr lang="en-US" sz="2400" b="1" dirty="0" smtClean="0"/>
              <a:t>Activity: Accessioning a Digital Collection</a:t>
            </a:r>
          </a:p>
          <a:p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xmlns="" val="172352669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9050"/>
            <a:ext cx="8229600" cy="628650"/>
          </a:xfrm>
        </p:spPr>
        <p:txBody>
          <a:bodyPr/>
          <a:lstStyle/>
          <a:p>
            <a:r>
              <a:rPr lang="en-US" sz="2000" dirty="0" smtClean="0"/>
              <a:t>Enable both DROID &amp; JHOVE adapters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850" y="685800"/>
            <a:ext cx="2362200" cy="392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685800" y="742950"/>
            <a:ext cx="914400" cy="762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10" idx="1"/>
          </p:cNvCxnSpPr>
          <p:nvPr/>
        </p:nvCxnSpPr>
        <p:spPr>
          <a:xfrm flipH="1" flipV="1">
            <a:off x="1600200" y="1143000"/>
            <a:ext cx="1790700" cy="7371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276600" y="666750"/>
            <a:ext cx="1638300" cy="1143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0" name="TextBox 9"/>
          <p:cNvSpPr txBox="1"/>
          <p:nvPr/>
        </p:nvSpPr>
        <p:spPr>
          <a:xfrm>
            <a:off x="3390900" y="685800"/>
            <a:ext cx="14478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 smtClean="0"/>
              <a:t>You will need to select both DROID and JHOVE separately (they are selected if a checkmark appears.)</a:t>
            </a:r>
            <a:endParaRPr lang="en-US" sz="1050" i="1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2599" y="3018388"/>
            <a:ext cx="3124200" cy="176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Oval 12"/>
          <p:cNvSpPr/>
          <p:nvPr/>
        </p:nvSpPr>
        <p:spPr>
          <a:xfrm>
            <a:off x="5638799" y="3595169"/>
            <a:ext cx="1905000" cy="50058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410200" y="2419350"/>
            <a:ext cx="3733801" cy="675238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-US" sz="2000" dirty="0" smtClean="0"/>
              <a:t>And…Select the PREMIS Metadata Manager</a:t>
            </a:r>
            <a:endParaRPr lang="en-US" sz="2000" dirty="0"/>
          </a:p>
        </p:txBody>
      </p:sp>
      <p:sp>
        <p:nvSpPr>
          <p:cNvPr id="11" name="Rectangle 10"/>
          <p:cNvSpPr/>
          <p:nvPr/>
        </p:nvSpPr>
        <p:spPr>
          <a:xfrm>
            <a:off x="5181600" y="666750"/>
            <a:ext cx="3733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chemeClr val="tx1"/>
                </a:solidFill>
              </a:rPr>
              <a:t>JHOVE: </a:t>
            </a:r>
            <a:r>
              <a:rPr lang="en-US" sz="1100" dirty="0" smtClean="0">
                <a:solidFill>
                  <a:schemeClr val="tx1"/>
                </a:solidFill>
              </a:rPr>
              <a:t>JSTOR/Harvard </a:t>
            </a:r>
            <a:r>
              <a:rPr lang="en-US" sz="1100" dirty="0">
                <a:solidFill>
                  <a:schemeClr val="tx1"/>
                </a:solidFill>
              </a:rPr>
              <a:t>Object Validation Environment, is an extensible software framework for performing format identification, validation, and characterization of digital </a:t>
            </a:r>
            <a:r>
              <a:rPr lang="en-US" sz="1100" dirty="0" smtClean="0">
                <a:solidFill>
                  <a:schemeClr val="tx1"/>
                </a:solidFill>
              </a:rPr>
              <a:t>objects.</a:t>
            </a:r>
            <a:br>
              <a:rPr lang="en-US" sz="1100" dirty="0" smtClean="0">
                <a:solidFill>
                  <a:schemeClr val="tx1"/>
                </a:solidFill>
              </a:rPr>
            </a:br>
            <a:endParaRPr lang="en-US" sz="1100" b="1" dirty="0" smtClean="0">
              <a:solidFill>
                <a:schemeClr val="tx1"/>
              </a:solidFill>
            </a:endParaRPr>
          </a:p>
          <a:p>
            <a:r>
              <a:rPr lang="en-US" sz="1100" b="1" dirty="0" smtClean="0">
                <a:solidFill>
                  <a:schemeClr val="tx1"/>
                </a:solidFill>
              </a:rPr>
              <a:t>DROID</a:t>
            </a:r>
            <a:r>
              <a:rPr lang="en-US" sz="1100" dirty="0" smtClean="0">
                <a:solidFill>
                  <a:schemeClr val="tx1"/>
                </a:solidFill>
              </a:rPr>
              <a:t>: Software tool to perform automated batch identification of file format.</a:t>
            </a:r>
          </a:p>
          <a:p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76600" y="3538031"/>
            <a:ext cx="2209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chemeClr val="tx1"/>
                </a:solidFill>
              </a:rPr>
              <a:t>PREMIS: </a:t>
            </a:r>
            <a:r>
              <a:rPr lang="en-US" sz="1100" dirty="0" smtClean="0"/>
              <a:t>The </a:t>
            </a:r>
            <a:r>
              <a:rPr lang="en-US" sz="1100" dirty="0"/>
              <a:t>international standard for metadata to support the preservation of digital objects and ensure their long-term usability</a:t>
            </a:r>
            <a:endParaRPr lang="en-US" sz="11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371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/>
          <p:cNvCxnSpPr/>
          <p:nvPr/>
        </p:nvCxnSpPr>
        <p:spPr>
          <a:xfrm>
            <a:off x="5257800" y="5065531"/>
            <a:ext cx="2667000" cy="0"/>
          </a:xfrm>
          <a:prstGeom prst="line">
            <a:avLst/>
          </a:prstGeom>
          <a:ln w="41275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-19050"/>
            <a:ext cx="5181599" cy="1082278"/>
          </a:xfrm>
        </p:spPr>
        <p:txBody>
          <a:bodyPr/>
          <a:lstStyle/>
          <a:p>
            <a:r>
              <a:rPr lang="en-US" sz="2400" dirty="0" smtClean="0"/>
              <a:t>Create your accession directory:</a:t>
            </a:r>
            <a:br>
              <a:rPr lang="en-US" sz="2400" dirty="0" smtClean="0"/>
            </a:br>
            <a:r>
              <a:rPr lang="en-US" sz="2000" dirty="0" smtClean="0"/>
              <a:t>Where you want the collection to go live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600" b="0" i="1" dirty="0" smtClean="0"/>
              <a:t>Preferably a stable media like your network drive</a:t>
            </a:r>
            <a:endParaRPr lang="en-US" sz="2400" b="0" i="1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315" y="1200150"/>
            <a:ext cx="8137580" cy="3383791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914400" y="2096385"/>
            <a:ext cx="1295400" cy="58789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429000" y="1962150"/>
            <a:ext cx="1752600" cy="722131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905001" y="3125085"/>
            <a:ext cx="1720903" cy="577081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050" dirty="0" smtClean="0"/>
              <a:t>Create </a:t>
            </a:r>
            <a:r>
              <a:rPr lang="en-US" sz="1050" i="1" dirty="0" err="1" smtClean="0"/>
              <a:t>NewAccessions</a:t>
            </a:r>
            <a:r>
              <a:rPr lang="en-US" sz="1050" i="1" dirty="0" smtClean="0"/>
              <a:t> </a:t>
            </a:r>
            <a:r>
              <a:rPr lang="en-US" sz="1050" dirty="0" smtClean="0"/>
              <a:t>folder and nest a </a:t>
            </a:r>
            <a:r>
              <a:rPr lang="en-US" sz="1050" i="1" dirty="0" smtClean="0"/>
              <a:t>Masters</a:t>
            </a:r>
            <a:r>
              <a:rPr lang="en-US" sz="1050" dirty="0" smtClean="0"/>
              <a:t> folder in it</a:t>
            </a:r>
            <a:endParaRPr lang="en-US" sz="1050" dirty="0"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1766928" y="2673243"/>
            <a:ext cx="823872" cy="451843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13315" y="1200150"/>
            <a:ext cx="8221085" cy="0"/>
          </a:xfrm>
          <a:prstGeom prst="line">
            <a:avLst/>
          </a:prstGeom>
          <a:ln w="41275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469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5714999" y="6943132"/>
            <a:ext cx="2667000" cy="0"/>
          </a:xfrm>
          <a:prstGeom prst="line">
            <a:avLst/>
          </a:prstGeom>
          <a:ln w="41275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86978"/>
            <a:ext cx="3657600" cy="536972"/>
          </a:xfrm>
        </p:spPr>
        <p:txBody>
          <a:bodyPr/>
          <a:lstStyle/>
          <a:p>
            <a:r>
              <a:rPr lang="en-US" sz="2400" dirty="0" smtClean="0"/>
              <a:t>Select the collection </a:t>
            </a:r>
            <a:br>
              <a:rPr lang="en-US" sz="2400" dirty="0" smtClean="0"/>
            </a:br>
            <a:r>
              <a:rPr lang="en-US" sz="2400" dirty="0" smtClean="0"/>
              <a:t>you </a:t>
            </a:r>
            <a:r>
              <a:rPr lang="en-US" sz="2400" dirty="0"/>
              <a:t>a</a:t>
            </a:r>
            <a:r>
              <a:rPr lang="en-US" sz="2400" dirty="0" smtClean="0"/>
              <a:t>re </a:t>
            </a:r>
            <a:r>
              <a:rPr lang="en-US" sz="2400" dirty="0"/>
              <a:t>a</a:t>
            </a:r>
            <a:r>
              <a:rPr lang="en-US" sz="2400" dirty="0" smtClean="0"/>
              <a:t>ccessioning</a:t>
            </a:r>
            <a:endParaRPr lang="en-US" sz="2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742" y="1047750"/>
            <a:ext cx="8844858" cy="3532415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5181600" y="1733550"/>
            <a:ext cx="479004" cy="55775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>
            <a:stCxn id="15" idx="2"/>
          </p:cNvCxnSpPr>
          <p:nvPr/>
        </p:nvCxnSpPr>
        <p:spPr>
          <a:xfrm flipH="1">
            <a:off x="2438400" y="2012425"/>
            <a:ext cx="2743200" cy="406925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599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819150"/>
            <a:ext cx="3869871" cy="28710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34528"/>
            <a:ext cx="7391400" cy="701278"/>
          </a:xfrm>
        </p:spPr>
        <p:txBody>
          <a:bodyPr/>
          <a:lstStyle/>
          <a:p>
            <a:r>
              <a:rPr lang="en-US" sz="2000" dirty="0" smtClean="0"/>
              <a:t>Populate descriptive metadata and migrate </a:t>
            </a:r>
            <a:r>
              <a:rPr lang="en-US" sz="2000" dirty="0"/>
              <a:t>y</a:t>
            </a:r>
            <a:r>
              <a:rPr lang="en-US" sz="2000" dirty="0" smtClean="0"/>
              <a:t>our </a:t>
            </a:r>
            <a:r>
              <a:rPr lang="en-US" sz="2000" dirty="0"/>
              <a:t>c</a:t>
            </a:r>
            <a:r>
              <a:rPr lang="en-US" sz="2000" dirty="0" smtClean="0"/>
              <a:t>ollection</a:t>
            </a:r>
            <a:endParaRPr lang="en-US" sz="2000" dirty="0"/>
          </a:p>
        </p:txBody>
      </p:sp>
      <p:sp>
        <p:nvSpPr>
          <p:cNvPr id="4" name="Oval 3"/>
          <p:cNvSpPr/>
          <p:nvPr/>
        </p:nvSpPr>
        <p:spPr>
          <a:xfrm>
            <a:off x="3581400" y="3105150"/>
            <a:ext cx="732374" cy="533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>
            <a:stCxn id="4" idx="2"/>
            <a:endCxn id="7" idx="0"/>
          </p:cNvCxnSpPr>
          <p:nvPr/>
        </p:nvCxnSpPr>
        <p:spPr>
          <a:xfrm flipH="1">
            <a:off x="1866900" y="3371850"/>
            <a:ext cx="1714500" cy="599999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1000" y="3971849"/>
            <a:ext cx="2971800" cy="523220"/>
          </a:xfrm>
          <a:prstGeom prst="rect">
            <a:avLst/>
          </a:prstGeom>
          <a:noFill/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Hit the “Migrate” button to begin</a:t>
            </a:r>
            <a:br>
              <a:rPr lang="en-US" dirty="0" smtClean="0"/>
            </a:br>
            <a:r>
              <a:rPr lang="en-US" dirty="0" smtClean="0"/>
              <a:t> the migration process.</a:t>
            </a:r>
          </a:p>
        </p:txBody>
      </p:sp>
      <p:sp>
        <p:nvSpPr>
          <p:cNvPr id="5" name="Rectangle 4"/>
          <p:cNvSpPr/>
          <p:nvPr/>
        </p:nvSpPr>
        <p:spPr>
          <a:xfrm>
            <a:off x="5410200" y="4182130"/>
            <a:ext cx="2971800" cy="523220"/>
          </a:xfrm>
          <a:prstGeom prst="rect">
            <a:avLst/>
          </a:prstGeom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You will be able to see the progress bar move at the bottom.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829300" y="3638550"/>
            <a:ext cx="419100" cy="54358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28600" y="1349573"/>
            <a:ext cx="2743200" cy="307777"/>
          </a:xfrm>
          <a:prstGeom prst="rect">
            <a:avLst/>
          </a:prstGeom>
          <a:noFill/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Descriptive Metadata goes </a:t>
            </a:r>
            <a:r>
              <a:rPr lang="en-US" dirty="0"/>
              <a:t>h</a:t>
            </a:r>
            <a:r>
              <a:rPr lang="en-US" dirty="0" smtClean="0"/>
              <a:t>ere</a:t>
            </a:r>
          </a:p>
        </p:txBody>
      </p:sp>
      <p:cxnSp>
        <p:nvCxnSpPr>
          <p:cNvPr id="31" name="Straight Arrow Connector 30"/>
          <p:cNvCxnSpPr>
            <a:endCxn id="30" idx="3"/>
          </p:cNvCxnSpPr>
          <p:nvPr/>
        </p:nvCxnSpPr>
        <p:spPr>
          <a:xfrm flipH="1" flipV="1">
            <a:off x="2971800" y="1503462"/>
            <a:ext cx="1219200" cy="839688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1181100" y="1660328"/>
            <a:ext cx="2171700" cy="987622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2286000" y="1658840"/>
            <a:ext cx="1828800" cy="91291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6087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228600" y="-110878"/>
            <a:ext cx="8229600" cy="7776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Solution in Theory (</a:t>
            </a:r>
            <a:r>
              <a:rPr lang="en" sz="3200" dirty="0" smtClean="0"/>
              <a:t>riiiiiight</a:t>
            </a:r>
            <a:r>
              <a:rPr lang="en" sz="3200" dirty="0"/>
              <a:t>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590550"/>
            <a:ext cx="7772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OAIS (Open Archival Information Systems) and other scary schematic models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TRAC Certification (Trustworthy Repositories Audit &amp; Certification)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TDR ISO 16363 (Trustworthy Digital Repository ISO Standard)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Complex </a:t>
            </a:r>
            <a:r>
              <a:rPr lang="en-US" sz="1600" dirty="0" err="1" smtClean="0"/>
              <a:t>Curation</a:t>
            </a:r>
            <a:r>
              <a:rPr lang="en-US" sz="1600" dirty="0" smtClean="0"/>
              <a:t> Lifecycles that don’t look a thing like your workflow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…and other things you don’t need to worry about when you </a:t>
            </a:r>
            <a:br>
              <a:rPr lang="en-US" sz="1600" dirty="0" smtClean="0"/>
            </a:br>
            <a:r>
              <a:rPr lang="en-US" sz="1600" dirty="0" smtClean="0"/>
              <a:t>just WANT TO GET STARTED </a:t>
            </a:r>
            <a:r>
              <a:rPr lang="en-US" sz="1600" dirty="0"/>
              <a:t> </a:t>
            </a:r>
            <a:r>
              <a:rPr lang="en-US" sz="1600" dirty="0" smtClean="0"/>
              <a:t>and DO </a:t>
            </a:r>
            <a:r>
              <a:rPr lang="en-US" sz="1600" i="1" dirty="0" smtClean="0"/>
              <a:t>SOMETHING</a:t>
            </a:r>
            <a:r>
              <a:rPr lang="en-US" sz="1600" dirty="0" smtClean="0"/>
              <a:t>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3535799"/>
            <a:ext cx="3810000" cy="116955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A Note: </a:t>
            </a:r>
            <a:r>
              <a:rPr lang="en-US" dirty="0" smtClean="0"/>
              <a:t>These are all valuable things that benefit the field of digital preservation greatly…. We just don’t want you to become overwhelmed by them and grind to a halt before you take your first steps…like we did!!</a:t>
            </a:r>
            <a:endParaRPr lang="en-US" dirty="0"/>
          </a:p>
        </p:txBody>
      </p:sp>
      <p:pic>
        <p:nvPicPr>
          <p:cNvPr id="6" name="Shape 8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715000" y="2913279"/>
            <a:ext cx="3124200" cy="209984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6172741" y="2647950"/>
            <a:ext cx="22092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/>
              <a:t>S</a:t>
            </a:r>
            <a:r>
              <a:rPr lang="en-US" i="1" dirty="0" smtClean="0"/>
              <a:t>IPs</a:t>
            </a:r>
            <a:r>
              <a:rPr lang="en-US" i="1" dirty="0"/>
              <a:t>, </a:t>
            </a:r>
            <a:r>
              <a:rPr lang="en-US" i="1" dirty="0" smtClean="0"/>
              <a:t>AIPs</a:t>
            </a:r>
            <a:r>
              <a:rPr lang="en-US" i="1" dirty="0"/>
              <a:t>, DIPs, Oh my!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199" y="642186"/>
            <a:ext cx="7848601" cy="36821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7150"/>
            <a:ext cx="8229600" cy="625078"/>
          </a:xfrm>
        </p:spPr>
        <p:txBody>
          <a:bodyPr/>
          <a:lstStyle/>
          <a:p>
            <a:r>
              <a:rPr lang="en-US" sz="2800" dirty="0" smtClean="0"/>
              <a:t>What did you create?</a:t>
            </a:r>
            <a:endParaRPr lang="en-US" sz="2800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895600" y="656571"/>
            <a:ext cx="3505200" cy="2041147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67400" y="133350"/>
            <a:ext cx="2133600" cy="523220"/>
          </a:xfrm>
          <a:prstGeom prst="rect">
            <a:avLst/>
          </a:prstGeom>
          <a:noFill/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New copy of your migrated collection.</a:t>
            </a:r>
            <a:endParaRPr lang="en-US" dirty="0"/>
          </a:p>
        </p:txBody>
      </p:sp>
      <p:cxnSp>
        <p:nvCxnSpPr>
          <p:cNvPr id="11" name="Straight Arrow Connector 10"/>
          <p:cNvCxnSpPr>
            <a:endCxn id="14" idx="1"/>
          </p:cNvCxnSpPr>
          <p:nvPr/>
        </p:nvCxnSpPr>
        <p:spPr>
          <a:xfrm>
            <a:off x="2286000" y="2949059"/>
            <a:ext cx="5114925" cy="682110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00925" y="3477280"/>
            <a:ext cx="1676400" cy="307777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XML Metadata file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76200" y="3128486"/>
            <a:ext cx="1371600" cy="738664"/>
          </a:xfrm>
          <a:prstGeom prst="rect">
            <a:avLst/>
          </a:prstGeom>
          <a:solidFill>
            <a:schemeClr val="bg1"/>
          </a:solidFill>
          <a:ln w="15875"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Located in the </a:t>
            </a:r>
          </a:p>
          <a:p>
            <a:r>
              <a:rPr lang="en-US" dirty="0" smtClean="0"/>
              <a:t>Directory that </a:t>
            </a:r>
          </a:p>
          <a:p>
            <a:r>
              <a:rPr lang="en-US" dirty="0" smtClean="0"/>
              <a:t>you specified</a:t>
            </a:r>
            <a:endParaRPr lang="en-US" dirty="0"/>
          </a:p>
        </p:txBody>
      </p:sp>
      <p:cxnSp>
        <p:nvCxnSpPr>
          <p:cNvPr id="16" name="Straight Arrow Connector 15"/>
          <p:cNvCxnSpPr>
            <a:endCxn id="15" idx="0"/>
          </p:cNvCxnSpPr>
          <p:nvPr/>
        </p:nvCxnSpPr>
        <p:spPr>
          <a:xfrm flipH="1">
            <a:off x="762000" y="2266950"/>
            <a:ext cx="2057400" cy="861536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2667000" y="4324350"/>
            <a:ext cx="3429000" cy="625078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-US" sz="2400" dirty="0" smtClean="0"/>
              <a:t>You. Are. AWESOME.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7062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0" y="3943350"/>
            <a:ext cx="5274785" cy="1126625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97997" y="1733550"/>
            <a:ext cx="2392803" cy="2308324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cs typeface="Arial" panose="020B0604020202020204" pitchFamily="34" charset="0"/>
              </a:rPr>
              <a:t>Make a copy of the accession master, place in access folder and rename… and don’t touch it again unless a new derivative is needed or until you move it into a preservation system!!</a:t>
            </a:r>
            <a:endParaRPr lang="en-US" sz="1600" dirty="0"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997" y="231653"/>
            <a:ext cx="3087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Not quite finished…</a:t>
            </a:r>
            <a:endParaRPr lang="en-US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97997" y="836107"/>
            <a:ext cx="1647398" cy="584775"/>
          </a:xfrm>
          <a:prstGeom prst="rect">
            <a:avLst/>
          </a:prstGeom>
          <a:solidFill>
            <a:schemeClr val="accent1">
              <a:lumMod val="20000"/>
              <a:lumOff val="80000"/>
              <a:alpha val="88000"/>
            </a:schemeClr>
          </a:solidFill>
          <a:ln w="158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Create Access</a:t>
            </a:r>
          </a:p>
          <a:p>
            <a:pPr algn="ctr"/>
            <a:r>
              <a:rPr lang="en-US" sz="1600" dirty="0" smtClean="0"/>
              <a:t> folder</a:t>
            </a:r>
            <a:endParaRPr lang="en-US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59539" y="501544"/>
            <a:ext cx="5772251" cy="1363599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26390" y="2228850"/>
            <a:ext cx="5105400" cy="1206413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</p:pic>
      <p:cxnSp>
        <p:nvCxnSpPr>
          <p:cNvPr id="18" name="Straight Arrow Connector 17"/>
          <p:cNvCxnSpPr/>
          <p:nvPr/>
        </p:nvCxnSpPr>
        <p:spPr>
          <a:xfrm flipH="1" flipV="1">
            <a:off x="2590800" y="2343150"/>
            <a:ext cx="1447800" cy="628652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3429000" y="3143251"/>
            <a:ext cx="1371600" cy="1363411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4" idx="1"/>
            <a:endCxn id="12" idx="3"/>
          </p:cNvCxnSpPr>
          <p:nvPr/>
        </p:nvCxnSpPr>
        <p:spPr>
          <a:xfrm flipH="1" flipV="1">
            <a:off x="1845395" y="1128495"/>
            <a:ext cx="1314144" cy="54849"/>
          </a:xfrm>
          <a:prstGeom prst="straightConnector1">
            <a:avLst/>
          </a:prstGeom>
          <a:ln w="19050"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3394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735" y="1809750"/>
            <a:ext cx="8886065" cy="218418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7391400" y="2457450"/>
            <a:ext cx="1741653" cy="14859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29000" y="3221746"/>
            <a:ext cx="1371600" cy="7978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56441" y="895350"/>
            <a:ext cx="68439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And finally…update your Inventory to reflect the location of the Access Copy. Note addition of XML file after processing.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997" y="282401"/>
            <a:ext cx="30877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Not quite finished…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7864314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 txBox="1">
            <a:spLocks noGrp="1"/>
          </p:cNvSpPr>
          <p:nvPr>
            <p:ph type="title"/>
          </p:nvPr>
        </p:nvSpPr>
        <p:spPr>
          <a:xfrm>
            <a:off x="1752600" y="418950"/>
            <a:ext cx="5562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dirty="0" smtClean="0"/>
              <a:t>CONGRATULATIONS!</a:t>
            </a:r>
            <a:endParaRPr lang="en" dirty="0"/>
          </a:p>
        </p:txBody>
      </p:sp>
      <p:sp>
        <p:nvSpPr>
          <p:cNvPr id="304" name="Shape 304"/>
          <p:cNvSpPr txBox="1">
            <a:spLocks noGrp="1"/>
          </p:cNvSpPr>
          <p:nvPr>
            <p:ph type="body" idx="1"/>
          </p:nvPr>
        </p:nvSpPr>
        <p:spPr>
          <a:xfrm>
            <a:off x="228600" y="1733550"/>
            <a:ext cx="8686800" cy="106679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/>
            <a:r>
              <a:rPr lang="en-US" sz="2800" b="1" dirty="0" smtClean="0"/>
              <a:t>We call this “Digital Preservation in Your Office”</a:t>
            </a:r>
            <a:endParaRPr sz="2800" b="1" dirty="0"/>
          </a:p>
        </p:txBody>
      </p:sp>
      <p:sp>
        <p:nvSpPr>
          <p:cNvPr id="4" name="Shape 304"/>
          <p:cNvSpPr txBox="1">
            <a:spLocks/>
          </p:cNvSpPr>
          <p:nvPr/>
        </p:nvSpPr>
        <p:spPr>
          <a:xfrm>
            <a:off x="228600" y="3105152"/>
            <a:ext cx="8686800" cy="1066798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800" b="1" dirty="0" smtClean="0"/>
              <a:t>There are things that need to happen </a:t>
            </a:r>
            <a:r>
              <a:rPr lang="en-US" sz="2800" b="1" i="1" dirty="0" smtClean="0"/>
              <a:t>outside</a:t>
            </a:r>
            <a:r>
              <a:rPr lang="en-US" sz="2800" b="1" dirty="0" smtClean="0"/>
              <a:t> of your office as well….</a:t>
            </a:r>
            <a:endParaRPr lang="en-US" sz="2800" b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Shape 309"/>
          <p:cNvSpPr txBox="1">
            <a:spLocks noGrp="1"/>
          </p:cNvSpPr>
          <p:nvPr>
            <p:ph type="title"/>
          </p:nvPr>
        </p:nvSpPr>
        <p:spPr>
          <a:xfrm>
            <a:off x="152400" y="-171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Outside </a:t>
            </a:r>
            <a:r>
              <a:rPr lang="en" sz="3200" dirty="0" smtClean="0"/>
              <a:t>Your </a:t>
            </a:r>
            <a:r>
              <a:rPr lang="en" sz="3200" dirty="0"/>
              <a:t>O</a:t>
            </a:r>
            <a:r>
              <a:rPr lang="en" sz="3200" dirty="0" smtClean="0"/>
              <a:t>ffice</a:t>
            </a:r>
            <a:endParaRPr lang="en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228600" y="753636"/>
            <a:ext cx="4648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Digital Preservation is not sustainable by just using a tool or selecting a service. Sustainability takes funding and people. 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You cannot do this alone. </a:t>
            </a:r>
            <a:r>
              <a:rPr lang="en-US" sz="2000" b="1" dirty="0" smtClean="0"/>
              <a:t>You will need to talk to other people</a:t>
            </a:r>
            <a:r>
              <a:rPr lang="en-US" sz="2000" dirty="0" smtClean="0"/>
              <a:t>… because you are not the only boss </a:t>
            </a:r>
            <a:r>
              <a:rPr lang="en-US" sz="2000" dirty="0"/>
              <a:t>o</a:t>
            </a:r>
            <a:r>
              <a:rPr lang="en-US" sz="2000" dirty="0" smtClean="0"/>
              <a:t>f this.</a:t>
            </a:r>
            <a:br>
              <a:rPr lang="en-US" sz="2000" dirty="0" smtClean="0"/>
            </a:br>
            <a:endParaRPr lang="en-US" sz="2000" dirty="0" smtClean="0"/>
          </a:p>
          <a:p>
            <a:r>
              <a:rPr lang="en-US" sz="2000" dirty="0" smtClean="0"/>
              <a:t>Successful Digital Preservation programs take a team of people at multiple administrative levels.</a:t>
            </a:r>
            <a:endParaRPr lang="en-US" sz="2000" dirty="0"/>
          </a:p>
        </p:txBody>
      </p:sp>
      <p:pic>
        <p:nvPicPr>
          <p:cNvPr id="1026" name="Picture 2" descr="technology, organization, and resources are the three legs of digital preserv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8353" y="1287036"/>
            <a:ext cx="3536602" cy="2503914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462155" y="3636571"/>
            <a:ext cx="3429000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Anne </a:t>
            </a:r>
            <a:r>
              <a:rPr lang="en-US" sz="1200" dirty="0"/>
              <a:t>R. </a:t>
            </a:r>
            <a:r>
              <a:rPr lang="en-US" sz="1200" dirty="0" smtClean="0"/>
              <a:t>Kenney</a:t>
            </a:r>
          </a:p>
          <a:p>
            <a:pPr algn="r"/>
            <a:r>
              <a:rPr lang="en-US" sz="1200" dirty="0" smtClean="0"/>
              <a:t>Nancy McGovern </a:t>
            </a:r>
          </a:p>
          <a:p>
            <a:pPr algn="r"/>
            <a:r>
              <a:rPr lang="en-US" sz="1200" i="1" dirty="0" smtClean="0">
                <a:solidFill>
                  <a:schemeClr val="tx1"/>
                </a:solidFill>
              </a:rPr>
              <a:t>Digital </a:t>
            </a:r>
            <a:r>
              <a:rPr lang="en-US" sz="1200" i="1" dirty="0">
                <a:solidFill>
                  <a:schemeClr val="tx1"/>
                </a:solidFill>
              </a:rPr>
              <a:t>Preservation Management </a:t>
            </a:r>
            <a:r>
              <a:rPr lang="en-US" sz="1200" i="1" dirty="0" smtClean="0">
                <a:solidFill>
                  <a:schemeClr val="tx1"/>
                </a:solidFill>
              </a:rPr>
              <a:t>Workshop</a:t>
            </a:r>
          </a:p>
          <a:p>
            <a:pPr algn="r"/>
            <a:r>
              <a:rPr lang="en-US" sz="1000" dirty="0">
                <a:solidFill>
                  <a:schemeClr val="tx1"/>
                </a:solidFill>
                <a:hlinkClick r:id="rId4"/>
              </a:rPr>
              <a:t>http://www.dpworkshop.org/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81600" y="895350"/>
            <a:ext cx="38619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Three-Legged Stool of Digital Preservation 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876800" y="816173"/>
            <a:ext cx="0" cy="388917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title"/>
          </p:nvPr>
        </p:nvSpPr>
        <p:spPr>
          <a:xfrm>
            <a:off x="1981200" y="-19050"/>
            <a:ext cx="5181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dirty="0"/>
              <a:t>Assemble Your Team!</a:t>
            </a:r>
          </a:p>
        </p:txBody>
      </p:sp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457200" y="1200152"/>
            <a:ext cx="8229600" cy="37256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 sz="1800" dirty="0"/>
              <a:t>
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</p:txBody>
      </p:sp>
      <p:pic>
        <p:nvPicPr>
          <p:cNvPr id="317" name="Shape 31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524000" y="895350"/>
            <a:ext cx="5864225" cy="36124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447800" y="447675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" sz="1200" dirty="0"/>
              <a:t>Image: </a:t>
            </a:r>
            <a:r>
              <a:rPr lang="en" sz="1200" dirty="0" smtClean="0"/>
              <a:t>Flickr </a:t>
            </a:r>
            <a:r>
              <a:rPr lang="en" sz="1200" dirty="0"/>
              <a:t>Commons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title"/>
          </p:nvPr>
        </p:nvSpPr>
        <p:spPr>
          <a:xfrm>
            <a:off x="152400" y="3427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200" dirty="0"/>
              <a:t>Outside Y</a:t>
            </a:r>
            <a:r>
              <a:rPr lang="en" sz="3200" dirty="0" smtClean="0"/>
              <a:t>our </a:t>
            </a:r>
            <a:r>
              <a:rPr lang="en" sz="3200" dirty="0"/>
              <a:t>O</a:t>
            </a:r>
            <a:r>
              <a:rPr lang="en" sz="3200" dirty="0" smtClean="0"/>
              <a:t>ffice</a:t>
            </a:r>
            <a:br>
              <a:rPr lang="en" sz="3200" dirty="0" smtClean="0"/>
            </a:br>
            <a:r>
              <a:rPr lang="en" sz="2800" i="1" dirty="0" smtClean="0"/>
              <a:t>Group Activity: 3-3-3 </a:t>
            </a:r>
            <a:r>
              <a:rPr lang="en" sz="2800" i="1" dirty="0"/>
              <a:t>Action Plan</a:t>
            </a:r>
            <a:endParaRPr lang="en" sz="3200" i="1" dirty="0"/>
          </a:p>
        </p:txBody>
      </p:sp>
      <p:sp>
        <p:nvSpPr>
          <p:cNvPr id="2" name="TextBox 1"/>
          <p:cNvSpPr txBox="1"/>
          <p:nvPr/>
        </p:nvSpPr>
        <p:spPr>
          <a:xfrm>
            <a:off x="304800" y="2145090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Create a list of all roles in an organization that should play a part in some aspect of digital preservation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76200" y="-3238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400" dirty="0"/>
              <a:t>3-3-3 Action Plan: Build Your Team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33685"/>
            <a:ext cx="45849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Now let’s move from roles to people….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873026"/>
            <a:ext cx="7696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On your 3-3-3 Action Plan handout, list 3 individuals at your institution in these roles that you already have a working relationship with.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Which of these folks are you willing to contact in the next 2 weeks?</a:t>
            </a:r>
            <a:br>
              <a:rPr lang="en-US" dirty="0" smtClean="0"/>
            </a:br>
            <a:r>
              <a:rPr lang="en-US" dirty="0" smtClean="0"/>
              <a:t>	…in the following month?</a:t>
            </a:r>
            <a:br>
              <a:rPr lang="en-US" dirty="0" smtClean="0"/>
            </a:br>
            <a:r>
              <a:rPr lang="en-US" dirty="0" smtClean="0"/>
              <a:t>	…in the following 3 months?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After bringing these colleagues on board, what are 3 concrete, small steps that you can take together to move your burgeoning DP program forward?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4400" y="3257550"/>
            <a:ext cx="7367272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~Conversations/Meetings  </a:t>
            </a:r>
            <a:r>
              <a:rPr lang="en-US" b="1" dirty="0"/>
              <a:t> </a:t>
            </a:r>
            <a:r>
              <a:rPr lang="en-US" b="1" dirty="0" smtClean="0"/>
              <a:t>   ~Inventory </a:t>
            </a:r>
            <a:r>
              <a:rPr lang="en-US" b="1" dirty="0"/>
              <a:t>what you already have</a:t>
            </a:r>
          </a:p>
          <a:p>
            <a:pPr algn="ctr"/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~Enhance the metadata of the records you already have</a:t>
            </a:r>
          </a:p>
          <a:p>
            <a:pPr algn="ctr"/>
            <a:r>
              <a:rPr lang="en-US" b="1" dirty="0" smtClean="0"/>
              <a:t>~Look at how current policies address digital materials (ex. collection development)</a:t>
            </a:r>
          </a:p>
          <a:p>
            <a:pPr algn="ctr"/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~Tool investigation: Dig a little deeper on tools that piqued your interest today</a:t>
            </a:r>
          </a:p>
          <a:p>
            <a:pPr algn="ctr"/>
            <a:r>
              <a:rPr lang="en-US" b="1" dirty="0" smtClean="0"/>
              <a:t>~Look at other institutions’ DP policies with an eye to crafting your own</a:t>
            </a:r>
          </a:p>
          <a:p>
            <a:pPr algn="ctr"/>
            <a:r>
              <a:rPr lang="en-US" b="1" dirty="0" smtClean="0">
                <a:solidFill>
                  <a:schemeClr val="bg2">
                    <a:lumMod val="75000"/>
                  </a:schemeClr>
                </a:solidFill>
              </a:rPr>
              <a:t>~Engage in some outreach/education activities…host a Brown Bag!</a:t>
            </a:r>
          </a:p>
          <a:p>
            <a:pPr algn="ctr"/>
            <a:r>
              <a:rPr lang="en-US" b="1" dirty="0" smtClean="0"/>
              <a:t>~Download </a:t>
            </a:r>
            <a:r>
              <a:rPr lang="en-US" b="1" dirty="0"/>
              <a:t>DDA and play with it some more!  </a:t>
            </a:r>
            <a:r>
              <a:rPr lang="en-US" b="1" dirty="0" smtClean="0"/>
              <a:t>   ~Read </a:t>
            </a:r>
            <a:r>
              <a:rPr lang="en-US" b="1" dirty="0"/>
              <a:t>the POWRR white </a:t>
            </a:r>
            <a:r>
              <a:rPr lang="en-US" b="1" dirty="0" smtClean="0"/>
              <a:t>paper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hape 347"/>
          <p:cNvSpPr txBox="1">
            <a:spLocks noGrp="1"/>
          </p:cNvSpPr>
          <p:nvPr>
            <p:ph type="title"/>
          </p:nvPr>
        </p:nvSpPr>
        <p:spPr>
          <a:xfrm>
            <a:off x="152400" y="-114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Now </a:t>
            </a:r>
            <a:r>
              <a:rPr lang="en" sz="3200" dirty="0" smtClean="0"/>
              <a:t>Let’s </a:t>
            </a:r>
            <a:r>
              <a:rPr lang="en" sz="3200" dirty="0"/>
              <a:t>A</a:t>
            </a:r>
            <a:r>
              <a:rPr lang="en" sz="3200" dirty="0" smtClean="0"/>
              <a:t>ssess</a:t>
            </a:r>
            <a:r>
              <a:rPr lang="en" sz="3200" dirty="0"/>
              <a:t>...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800" y="971550"/>
            <a:ext cx="7462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How will you know if your 3 activities succeeded?</a:t>
            </a:r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828800" y="1581150"/>
            <a:ext cx="4673074" cy="2805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Added people to team?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Number of people newly educated?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Number of items added to inventory?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Number of tools investigated?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Number of DP policies looked at?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 smtClean="0"/>
              <a:t>Revised standing policies?</a:t>
            </a:r>
            <a:endParaRPr lang="en-US" sz="20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304800" y="-114450"/>
            <a:ext cx="51054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 sz="3200" dirty="0"/>
              <a:t>Advocacy Before Policy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" y="895350"/>
            <a:ext cx="7696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Advocacy is valuable because you’re educating people about why digital preservation is also THEIR problem.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 Our one-pagers may help you frame why digital preservation is 	   important to different jobs/function.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 The risks of doing nothing are a lot greater than they may think.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Good policies incorporate multiple viewpoints.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Other people at your institutions will bring up issues – and possible solutions – you may have missed.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You will discover many things that you don’t directly control that still directly affect your work. This will lead you to more people to add to your team.</a:t>
            </a:r>
            <a:endParaRPr lang="en-US" sz="18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152400" y="154022"/>
            <a:ext cx="8458200" cy="5499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Clr>
                <a:schemeClr val="dk1"/>
              </a:buClr>
              <a:buSzPct val="55000"/>
              <a:buFont typeface="Arial"/>
              <a:buNone/>
            </a:pPr>
            <a:r>
              <a:rPr lang="en" sz="3200" b="0" dirty="0"/>
              <a:t>
</a:t>
            </a:r>
            <a:r>
              <a:rPr lang="en" sz="3200" dirty="0"/>
              <a:t>Clarification: </a:t>
            </a:r>
            <a:r>
              <a:rPr lang="en" sz="3200" dirty="0" smtClean="0"/>
              <a:t>Preservation </a:t>
            </a:r>
            <a:r>
              <a:rPr lang="en" sz="3200" dirty="0"/>
              <a:t>vs. Access 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457200" y="2266950"/>
            <a:ext cx="3994500" cy="2658901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1800" dirty="0">
                <a:solidFill>
                  <a:srgbClr val="10253F"/>
                </a:solidFill>
              </a:rPr>
              <a:t>
</a:t>
            </a:r>
          </a:p>
        </p:txBody>
      </p:sp>
      <p:pic>
        <p:nvPicPr>
          <p:cNvPr id="123" name="Shape 12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7239000" y="4522650"/>
            <a:ext cx="1570348" cy="3351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984230"/>
            <a:ext cx="33666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Long term access (Preservation)</a:t>
            </a:r>
            <a:endParaRPr lang="en-US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1368207"/>
            <a:ext cx="381771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Purpose</a:t>
            </a:r>
            <a:r>
              <a:rPr lang="en-US" dirty="0" smtClean="0"/>
              <a:t>: ensure long-term access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Focus: </a:t>
            </a:r>
            <a:r>
              <a:rPr lang="en-US" dirty="0" smtClean="0"/>
              <a:t>current &amp; </a:t>
            </a:r>
            <a:r>
              <a:rPr lang="en-US" b="1" dirty="0" smtClean="0"/>
              <a:t>future</a:t>
            </a:r>
            <a:r>
              <a:rPr lang="en-US" dirty="0" smtClean="0"/>
              <a:t> users</a:t>
            </a:r>
            <a:br>
              <a:rPr lang="en-US" dirty="0" smtClean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Relies on </a:t>
            </a:r>
            <a:r>
              <a:rPr lang="en-US" b="1" dirty="0" smtClean="0"/>
              <a:t>proven (reliable)</a:t>
            </a:r>
            <a:r>
              <a:rPr lang="en-US" dirty="0" smtClean="0"/>
              <a:t> technologies to preserve digital objects across generations of technology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Accumulate</a:t>
            </a:r>
            <a:r>
              <a:rPr lang="en-US" dirty="0" smtClean="0"/>
              <a:t>s metadata over the life cycle to trace preserved content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Preservation systems </a:t>
            </a:r>
            <a:r>
              <a:rPr lang="en-US" b="1" dirty="0" smtClean="0"/>
              <a:t>create</a:t>
            </a:r>
            <a:r>
              <a:rPr lang="en-US" dirty="0" smtClean="0"/>
              <a:t> new versions of digital objects for access to deliver as needs change over time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64288" y="987207"/>
            <a:ext cx="19639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Short term access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640488" y="1371184"/>
            <a:ext cx="381771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Purpose</a:t>
            </a:r>
            <a:r>
              <a:rPr lang="en-US" dirty="0" smtClean="0"/>
              <a:t>: provide content to users now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Focus: </a:t>
            </a:r>
            <a:r>
              <a:rPr lang="en-US" dirty="0" smtClean="0"/>
              <a:t>current</a:t>
            </a:r>
            <a:br>
              <a:rPr lang="en-US" dirty="0" smtClean="0"/>
            </a:b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Relies on </a:t>
            </a:r>
            <a:r>
              <a:rPr lang="en-US" b="1" dirty="0" smtClean="0"/>
              <a:t>cutting edge</a:t>
            </a:r>
            <a:r>
              <a:rPr lang="en-US" dirty="0" smtClean="0"/>
              <a:t> technologies to provide best and fastest access at a point in time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Selects</a:t>
            </a:r>
            <a:r>
              <a:rPr lang="en-US" dirty="0" smtClean="0"/>
              <a:t> metadata needed to use and </a:t>
            </a:r>
            <a:r>
              <a:rPr lang="en-US" dirty="0"/>
              <a:t>u</a:t>
            </a:r>
            <a:r>
              <a:rPr lang="en-US" dirty="0" smtClean="0"/>
              <a:t>nderstand content</a:t>
            </a:r>
            <a:br>
              <a:rPr lang="en-US" dirty="0" smtClean="0"/>
            </a:b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Access systems </a:t>
            </a:r>
            <a:r>
              <a:rPr lang="en-US" b="1" dirty="0" smtClean="0"/>
              <a:t>deliver</a:t>
            </a:r>
            <a:r>
              <a:rPr lang="en-US" dirty="0" smtClean="0"/>
              <a:t> objects with user-oriented services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Shape 365"/>
          <p:cNvSpPr txBox="1">
            <a:spLocks noGrp="1"/>
          </p:cNvSpPr>
          <p:nvPr>
            <p:ph type="title"/>
          </p:nvPr>
        </p:nvSpPr>
        <p:spPr>
          <a:xfrm>
            <a:off x="228600" y="-114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Next Steps: </a:t>
            </a:r>
            <a:r>
              <a:rPr lang="en" sz="3200" dirty="0" smtClean="0"/>
              <a:t>Towards </a:t>
            </a:r>
            <a:r>
              <a:rPr lang="en" sz="3200" dirty="0"/>
              <a:t>a </a:t>
            </a:r>
            <a:r>
              <a:rPr lang="en" sz="3200" dirty="0" smtClean="0"/>
              <a:t>Policy</a:t>
            </a:r>
            <a:endParaRPr lang="en" sz="3200" dirty="0"/>
          </a:p>
        </p:txBody>
      </p:sp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533400" y="2038350"/>
            <a:ext cx="8229600" cy="26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 sz="2000" dirty="0" smtClean="0"/>
              <a:t>Where </a:t>
            </a:r>
            <a:r>
              <a:rPr lang="en" sz="2000" dirty="0"/>
              <a:t>are you now</a:t>
            </a:r>
            <a:r>
              <a:rPr lang="en" sz="2000" dirty="0" smtClean="0"/>
              <a:t>?</a:t>
            </a:r>
            <a:br>
              <a:rPr lang="en" sz="2000" dirty="0" smtClean="0"/>
            </a:br>
            <a:endParaRPr lang="en" sz="2000" dirty="0" smtClean="0"/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 sz="2000" dirty="0" smtClean="0"/>
              <a:t>Where would you ideally like to be?</a:t>
            </a:r>
            <a:br>
              <a:rPr lang="en" sz="2000" dirty="0" smtClean="0"/>
            </a:br>
            <a:r>
              <a:rPr lang="en" sz="2000" dirty="0" smtClean="0"/>
              <a:t> </a:t>
            </a:r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 sz="2000" dirty="0" smtClean="0"/>
              <a:t>What </a:t>
            </a:r>
            <a:r>
              <a:rPr lang="en" sz="2000" dirty="0"/>
              <a:t>is keeping your institution from moving in that direction</a:t>
            </a:r>
            <a:r>
              <a:rPr lang="en" sz="2000" dirty="0" smtClean="0"/>
              <a:t>?</a:t>
            </a:r>
            <a:br>
              <a:rPr lang="en" sz="2000" dirty="0" smtClean="0"/>
            </a:br>
            <a:endParaRPr lang="en" sz="2000" dirty="0"/>
          </a:p>
          <a:p>
            <a:pPr marL="914400" lvl="1" indent="-381000" rtl="0">
              <a:buClr>
                <a:schemeClr val="dk1"/>
              </a:buClr>
              <a:buSzPct val="80000"/>
              <a:buFont typeface="Courier New"/>
              <a:buChar char="o"/>
            </a:pPr>
            <a:r>
              <a:rPr lang="en" sz="2000" dirty="0"/>
              <a:t>What are some interim steps you can take to move in the right direction?</a:t>
            </a:r>
          </a:p>
          <a:p>
            <a:endParaRPr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742950"/>
            <a:ext cx="7978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You have started assembling your team….now what?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00473" y="1500485"/>
            <a:ext cx="5458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We found a gap analysis </a:t>
            </a:r>
            <a:r>
              <a:rPr lang="en-US" sz="2400" i="1" dirty="0" smtClean="0"/>
              <a:t>really</a:t>
            </a:r>
            <a:r>
              <a:rPr lang="en-US" sz="2400" dirty="0" smtClean="0"/>
              <a:t> helpful:</a:t>
            </a:r>
            <a:endParaRPr lang="en-US" sz="24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 txBox="1">
            <a:spLocks noGrp="1"/>
          </p:cNvSpPr>
          <p:nvPr>
            <p:ph type="title"/>
          </p:nvPr>
        </p:nvSpPr>
        <p:spPr>
          <a:xfrm>
            <a:off x="609600" y="6475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2400" b="0" dirty="0" smtClean="0"/>
              <a:t>We also found that Gap </a:t>
            </a:r>
            <a:r>
              <a:rPr lang="en" sz="2400" b="0" dirty="0"/>
              <a:t>A</a:t>
            </a:r>
            <a:r>
              <a:rPr lang="en" sz="2400" b="0" dirty="0" smtClean="0"/>
              <a:t>nalyses </a:t>
            </a:r>
            <a:r>
              <a:rPr lang="en" sz="2400" b="0" dirty="0"/>
              <a:t>can be </a:t>
            </a:r>
            <a:r>
              <a:rPr lang="en" sz="2400" b="0" dirty="0" smtClean="0"/>
              <a:t>challenging…</a:t>
            </a:r>
            <a:endParaRPr lang="en" sz="2400" b="0" dirty="0"/>
          </a:p>
        </p:txBody>
      </p:sp>
      <p:sp>
        <p:nvSpPr>
          <p:cNvPr id="4" name="Shape 365"/>
          <p:cNvSpPr txBox="1">
            <a:spLocks/>
          </p:cNvSpPr>
          <p:nvPr/>
        </p:nvSpPr>
        <p:spPr>
          <a:xfrm>
            <a:off x="228600" y="-1144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Next Steps: Towards a Policy</a:t>
            </a:r>
            <a:endParaRPr lang="en" sz="3200" dirty="0"/>
          </a:p>
        </p:txBody>
      </p:sp>
      <p:sp>
        <p:nvSpPr>
          <p:cNvPr id="5" name="Shape 366"/>
          <p:cNvSpPr txBox="1">
            <a:spLocks/>
          </p:cNvSpPr>
          <p:nvPr/>
        </p:nvSpPr>
        <p:spPr>
          <a:xfrm>
            <a:off x="381000" y="1657350"/>
            <a:ext cx="8686800" cy="2667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914400" lvl="1" indent="-381000">
              <a:buSzPct val="80000"/>
              <a:buFont typeface="Courier New"/>
              <a:buChar char="o"/>
            </a:pPr>
            <a:r>
              <a:rPr lang="en-US" sz="2000" dirty="0" smtClean="0"/>
              <a:t>Be brutally honest. It’s the only way to move forward.</a:t>
            </a:r>
            <a:br>
              <a:rPr lang="en-US" sz="2000" dirty="0" smtClean="0"/>
            </a:br>
            <a:endParaRPr lang="en-US" sz="2000" dirty="0" smtClean="0"/>
          </a:p>
          <a:p>
            <a:pPr marL="914400" lvl="1" indent="-381000">
              <a:buSzPct val="80000"/>
              <a:buFont typeface="Courier New"/>
              <a:buChar char="o"/>
            </a:pPr>
            <a:r>
              <a:rPr lang="en-US" sz="2000" dirty="0" smtClean="0"/>
              <a:t>Look closely at risk: What is the cost of doing nothing?</a:t>
            </a:r>
            <a:br>
              <a:rPr lang="en-US" sz="2000" dirty="0" smtClean="0"/>
            </a:br>
            <a:endParaRPr lang="en-US" sz="2000" dirty="0" smtClean="0"/>
          </a:p>
          <a:p>
            <a:pPr marL="914400" lvl="1" indent="-381000">
              <a:buSzPct val="80000"/>
              <a:buFont typeface="Courier New"/>
              <a:buChar char="o"/>
            </a:pPr>
            <a:r>
              <a:rPr lang="en-US" sz="2000" dirty="0" smtClean="0"/>
              <a:t>Documenting what you know will tell you what you don’t know.</a:t>
            </a:r>
            <a:br>
              <a:rPr lang="en-US" sz="2000" dirty="0" smtClean="0"/>
            </a:br>
            <a:endParaRPr lang="en-US" sz="2000" dirty="0" smtClean="0"/>
          </a:p>
          <a:p>
            <a:pPr marL="914400" lvl="1" indent="-381000">
              <a:buSzPct val="80000"/>
              <a:buFont typeface="Courier New"/>
              <a:buChar char="o"/>
            </a:pPr>
            <a:r>
              <a:rPr lang="en-US" sz="2000" dirty="0" smtClean="0"/>
              <a:t>Feel free to look at our case studies and see how it worked. Our wiki has the case studies of all 5 of the POWRR </a:t>
            </a:r>
            <a:r>
              <a:rPr lang="en-US" sz="2000" dirty="0"/>
              <a:t>partner institutions.</a:t>
            </a:r>
            <a:br>
              <a:rPr lang="en-US" sz="2000" dirty="0"/>
            </a:br>
            <a:r>
              <a:rPr lang="en-US" sz="1400" dirty="0">
                <a:hlinkClick r:id="rId3"/>
              </a:rPr>
              <a:t>http://powrr-wiki.lib.niu.edu/index.php/Main_Page </a:t>
            </a:r>
            <a:endParaRPr lang="en-US" sz="2000" dirty="0" smtClean="0"/>
          </a:p>
          <a:p>
            <a:endParaRPr lang="en-US" sz="28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685145"/>
            <a:ext cx="82296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Policy is where the ideal leads to actual workflows within your organization.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sz="1800" dirty="0" smtClean="0"/>
              <a:t>We’ve </a:t>
            </a:r>
            <a:r>
              <a:rPr lang="en" sz="1800" dirty="0"/>
              <a:t>collected links to resources on our website for getting started. </a:t>
            </a:r>
            <a:r>
              <a:rPr lang="en" sz="1800" dirty="0" smtClean="0"/>
              <a:t/>
            </a:r>
            <a:br>
              <a:rPr lang="en" sz="1800" dirty="0" smtClean="0"/>
            </a:br>
            <a:r>
              <a:rPr lang="en-US" dirty="0">
                <a:hlinkClick r:id="rId3"/>
              </a:rPr>
              <a:t>http://digitalpowrr.niu.edu/digital-preservation-101/</a:t>
            </a:r>
            <a:r>
              <a:rPr lang="en" dirty="0" smtClean="0"/>
              <a:t/>
            </a:r>
            <a:br>
              <a:rPr lang="en" dirty="0" smtClean="0"/>
            </a:br>
            <a:endParaRPr lang="e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Iterative is TOTALLY OKAY.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Begin with how you would LIKE your workflow to run: tool selection may come out of that.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Does it work with your already existing policies?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It’s better to have a draft policy ready if resources show up than random resources with no policy.</a:t>
            </a:r>
            <a:br>
              <a:rPr lang="en-US" sz="1800" dirty="0" smtClean="0"/>
            </a:br>
            <a:endParaRPr lang="en-US" sz="1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DOCUMENT what you do….future you will be deeply grateful.</a:t>
            </a:r>
            <a:endParaRPr lang="en-US" sz="1800" dirty="0"/>
          </a:p>
        </p:txBody>
      </p:sp>
      <p:sp>
        <p:nvSpPr>
          <p:cNvPr id="9" name="Shape 365"/>
          <p:cNvSpPr txBox="1">
            <a:spLocks/>
          </p:cNvSpPr>
          <p:nvPr/>
        </p:nvSpPr>
        <p:spPr>
          <a:xfrm>
            <a:off x="152400" y="-1906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Next Steps: Towards a Policy</a:t>
            </a:r>
            <a:endParaRPr lang="en" sz="32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685145"/>
            <a:ext cx="82296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Who does what?</a:t>
            </a:r>
            <a:br>
              <a:rPr lang="en-US" sz="2000" dirty="0" smtClean="0"/>
            </a:br>
            <a:r>
              <a:rPr lang="en-US" sz="2000" dirty="0" smtClean="0"/>
              <a:t>	Who decides what to select?</a:t>
            </a:r>
            <a:br>
              <a:rPr lang="en-US" sz="2000" dirty="0" smtClean="0"/>
            </a:br>
            <a:r>
              <a:rPr lang="en-US" sz="2000" dirty="0" smtClean="0"/>
              <a:t>	Who makes the final decision?</a:t>
            </a:r>
            <a:br>
              <a:rPr lang="en-US" sz="2000" dirty="0" smtClean="0"/>
            </a:b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" sz="2000" dirty="0" smtClean="0"/>
              <a:t>What will or won’t you take?</a:t>
            </a:r>
            <a:br>
              <a:rPr lang="en" sz="2000" dirty="0" smtClean="0"/>
            </a:br>
            <a:r>
              <a:rPr lang="en" sz="2000" dirty="0" smtClean="0"/>
              <a:t>	- Website crawl(s)</a:t>
            </a:r>
            <a:br>
              <a:rPr lang="en" sz="2000" dirty="0" smtClean="0"/>
            </a:br>
            <a:r>
              <a:rPr lang="en" sz="2000" dirty="0" smtClean="0"/>
              <a:t>	- Born digital materials</a:t>
            </a:r>
            <a:br>
              <a:rPr lang="en" sz="2000" dirty="0" smtClean="0"/>
            </a:br>
            <a:r>
              <a:rPr lang="en" sz="2000" dirty="0" smtClean="0"/>
              <a:t>	- Digitization projects</a:t>
            </a:r>
            <a:r>
              <a:rPr lang="en" sz="1600" dirty="0" smtClean="0"/>
              <a:t/>
            </a:r>
            <a:br>
              <a:rPr lang="en" sz="1600" dirty="0" smtClean="0"/>
            </a:br>
            <a:endParaRPr lang="en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How will it link/align with your other workflows?</a:t>
            </a:r>
            <a:br>
              <a:rPr lang="en-US" sz="2000" dirty="0" smtClean="0"/>
            </a:b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At what level do you collect/preserve (appraisal)?</a:t>
            </a:r>
            <a:br>
              <a:rPr lang="en-US" sz="2000" dirty="0" smtClean="0"/>
            </a:br>
            <a:endParaRPr lang="en-US" sz="2000" dirty="0" smtClean="0"/>
          </a:p>
        </p:txBody>
      </p:sp>
      <p:sp>
        <p:nvSpPr>
          <p:cNvPr id="5" name="Shape 365"/>
          <p:cNvSpPr txBox="1">
            <a:spLocks/>
          </p:cNvSpPr>
          <p:nvPr/>
        </p:nvSpPr>
        <p:spPr>
          <a:xfrm>
            <a:off x="152400" y="-1906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Easy Policy Questions to Begin With:</a:t>
            </a:r>
            <a:endParaRPr lang="en" sz="3200" dirty="0"/>
          </a:p>
        </p:txBody>
      </p:sp>
      <p:sp>
        <p:nvSpPr>
          <p:cNvPr id="6" name="Rectangle 5"/>
          <p:cNvSpPr/>
          <p:nvPr/>
        </p:nvSpPr>
        <p:spPr>
          <a:xfrm>
            <a:off x="762000" y="4406063"/>
            <a:ext cx="8077200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49300" lvl="0">
              <a:lnSpc>
                <a:spcPct val="115000"/>
              </a:lnSpc>
            </a:pPr>
            <a:r>
              <a:rPr lang="en" sz="1600" b="1" dirty="0"/>
              <a:t>I</a:t>
            </a:r>
            <a:r>
              <a:rPr lang="en" sz="1600" b="1" dirty="0" smtClean="0"/>
              <a:t>n </a:t>
            </a:r>
            <a:r>
              <a:rPr lang="en" sz="1600" b="1" dirty="0"/>
              <a:t>other </a:t>
            </a:r>
            <a:r>
              <a:rPr lang="en" sz="1600" b="1" dirty="0" smtClean="0"/>
              <a:t>words….. </a:t>
            </a:r>
            <a:r>
              <a:rPr lang="en" sz="1600" b="1" dirty="0"/>
              <a:t>the same questions you ask for your analog </a:t>
            </a:r>
            <a:r>
              <a:rPr lang="en" sz="1600" b="1" dirty="0" smtClean="0"/>
              <a:t>materials!</a:t>
            </a:r>
            <a:endParaRPr lang="en" sz="1600" b="1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09600" y="1004828"/>
            <a:ext cx="8229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How well does this tool/service deal with the kinds of things our policy says we collect?</a:t>
            </a:r>
            <a:br>
              <a:rPr lang="en-US" sz="2000" dirty="0" smtClean="0"/>
            </a:b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How many people need to use this tool? At what level?</a:t>
            </a:r>
            <a:br>
              <a:rPr lang="en-US" sz="2000" dirty="0" smtClean="0"/>
            </a:b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How well do these tools work with the software we are already using?</a:t>
            </a:r>
            <a:br>
              <a:rPr lang="en-US" sz="2000" dirty="0" smtClean="0"/>
            </a:b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What type of infrastructure and resources are needed to make the tool/service work?</a:t>
            </a:r>
          </a:p>
        </p:txBody>
      </p:sp>
      <p:sp>
        <p:nvSpPr>
          <p:cNvPr id="6" name="Shape 365"/>
          <p:cNvSpPr txBox="1">
            <a:spLocks/>
          </p:cNvSpPr>
          <p:nvPr/>
        </p:nvSpPr>
        <p:spPr>
          <a:xfrm>
            <a:off x="152400" y="-19065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3200" dirty="0" smtClean="0"/>
              <a:t>Easy Tool Questions to Begin With:</a:t>
            </a:r>
            <a:endParaRPr lang="en" sz="32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 txBox="1">
            <a:spLocks noGrp="1"/>
          </p:cNvSpPr>
          <p:nvPr>
            <p:ph type="title"/>
          </p:nvPr>
        </p:nvSpPr>
        <p:spPr>
          <a:xfrm>
            <a:off x="152400" y="57150"/>
            <a:ext cx="3657600" cy="609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200" dirty="0"/>
              <a:t>Wrapping U</a:t>
            </a:r>
            <a:r>
              <a:rPr lang="en" sz="3200" dirty="0" smtClean="0"/>
              <a:t>p</a:t>
            </a:r>
            <a:endParaRPr lang="en" sz="32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90600" y="676930"/>
            <a:ext cx="5698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2400" b="1" dirty="0"/>
              <a:t>Our Final </a:t>
            </a:r>
            <a:r>
              <a:rPr lang="en" sz="2400" b="1" dirty="0" smtClean="0"/>
              <a:t>Thoughts </a:t>
            </a:r>
            <a:r>
              <a:rPr lang="en" sz="2400" b="1" dirty="0">
                <a:solidFill>
                  <a:schemeClr val="tx1"/>
                </a:solidFill>
              </a:rPr>
              <a:t>&amp;</a:t>
            </a:r>
            <a:r>
              <a:rPr lang="en" sz="2400" b="1" dirty="0" smtClean="0">
                <a:solidFill>
                  <a:schemeClr val="tx1"/>
                </a:solidFill>
              </a:rPr>
              <a:t> </a:t>
            </a:r>
            <a:r>
              <a:rPr lang="en" sz="2400" b="1" dirty="0">
                <a:solidFill>
                  <a:schemeClr val="tx1"/>
                </a:solidFill>
              </a:rPr>
              <a:t>Your Questions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1276350"/>
            <a:ext cx="7315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 survived the POWRR workshop! Now what?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dirty="0" smtClean="0">
                <a:solidFill>
                  <a:schemeClr val="tx1"/>
                </a:solidFill>
                <a:hlinkClick r:id="rId3"/>
              </a:rPr>
              <a:t>https://digitalPOWRR.niu.edu/survived-powrr-wkshp/</a:t>
            </a: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r>
              <a:rPr lang="en-US" sz="1600" dirty="0" smtClean="0">
                <a:solidFill>
                  <a:schemeClr val="tx1"/>
                </a:solidFill>
              </a:rPr>
              <a:t>We’re here to help. Seriously.</a:t>
            </a:r>
            <a:br>
              <a:rPr lang="en-US" sz="1600" dirty="0" smtClean="0">
                <a:solidFill>
                  <a:schemeClr val="tx1"/>
                </a:solidFill>
              </a:rPr>
            </a:b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YOU CAN DO THIS. Really. But not alone. So bring some friends.</a:t>
            </a:r>
          </a:p>
          <a:p>
            <a:r>
              <a:rPr lang="en-US" sz="1600" dirty="0">
                <a:solidFill>
                  <a:schemeClr val="tx1"/>
                </a:solidFill>
              </a:rPr>
              <a:t>	</a:t>
            </a:r>
            <a:r>
              <a:rPr lang="en-US" sz="1600" i="1" dirty="0" smtClean="0">
                <a:solidFill>
                  <a:schemeClr val="tx1"/>
                </a:solidFill>
              </a:rPr>
              <a:t>“If </a:t>
            </a:r>
            <a:r>
              <a:rPr lang="en-US" sz="1600" i="1" dirty="0">
                <a:solidFill>
                  <a:schemeClr val="tx1"/>
                </a:solidFill>
              </a:rPr>
              <a:t>you want to go fast…go alone. If you want to go far…go </a:t>
            </a:r>
            <a:r>
              <a:rPr lang="en-US" sz="1600" i="1" dirty="0" smtClean="0">
                <a:solidFill>
                  <a:schemeClr val="tx1"/>
                </a:solidFill>
              </a:rPr>
              <a:t>	together</a:t>
            </a:r>
            <a:r>
              <a:rPr lang="en-US" sz="1600" i="1" dirty="0">
                <a:solidFill>
                  <a:schemeClr val="tx1"/>
                </a:solidFill>
              </a:rPr>
              <a:t>.” </a:t>
            </a:r>
            <a:r>
              <a:rPr lang="en-US" sz="1600" dirty="0" smtClean="0">
                <a:solidFill>
                  <a:schemeClr val="tx1"/>
                </a:solidFill>
              </a:rPr>
              <a:t>— African </a:t>
            </a:r>
            <a:r>
              <a:rPr lang="en-US" sz="1600" dirty="0">
                <a:solidFill>
                  <a:schemeClr val="tx1"/>
                </a:solidFill>
              </a:rPr>
              <a:t>Proverb</a:t>
            </a:r>
            <a:br>
              <a:rPr lang="en-US" sz="1600" dirty="0">
                <a:solidFill>
                  <a:schemeClr val="tx1"/>
                </a:solidFill>
              </a:rPr>
            </a:b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Advocacy, Policy and Workflow function best when they are aligned.</a:t>
            </a:r>
            <a:br>
              <a:rPr lang="en-US" sz="1600" dirty="0" smtClean="0">
                <a:solidFill>
                  <a:schemeClr val="tx1"/>
                </a:solidFill>
              </a:rPr>
            </a:br>
            <a:endParaRPr lang="en-US" sz="1600" dirty="0" smtClean="0">
              <a:solidFill>
                <a:schemeClr val="tx1"/>
              </a:solidFill>
            </a:endParaRPr>
          </a:p>
          <a:p>
            <a:r>
              <a:rPr lang="en-US" sz="1600" dirty="0" smtClean="0">
                <a:solidFill>
                  <a:schemeClr val="tx1"/>
                </a:solidFill>
              </a:rPr>
              <a:t>Remember: Baby steps still move you forward!</a:t>
            </a:r>
            <a:endParaRPr lang="en-US" sz="1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229600" cy="857250"/>
          </a:xfrm>
        </p:spPr>
        <p:txBody>
          <a:bodyPr/>
          <a:lstStyle/>
          <a:p>
            <a:pPr algn="ctr"/>
            <a:r>
              <a:rPr lang="en-US" sz="2800" dirty="0" smtClean="0"/>
              <a:t>POWRR Project Team Members</a:t>
            </a:r>
            <a:br>
              <a:rPr lang="en-US" sz="2800" dirty="0" smtClean="0"/>
            </a:br>
            <a:r>
              <a:rPr lang="en-US" sz="2400" b="0" dirty="0" smtClean="0"/>
              <a:t>Contact us…we are here to help!</a:t>
            </a:r>
            <a:endParaRPr lang="en-US" sz="2400" b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047750"/>
            <a:ext cx="4572000" cy="3725680"/>
          </a:xfrm>
        </p:spPr>
        <p:txBody>
          <a:bodyPr/>
          <a:lstStyle/>
          <a:p>
            <a:r>
              <a:rPr lang="en-US" sz="1400" i="1" dirty="0" smtClean="0"/>
              <a:t>Northern Illinois University</a:t>
            </a:r>
            <a:r>
              <a:rPr lang="en-US" sz="1400" b="1" i="1" dirty="0" smtClean="0"/>
              <a:t/>
            </a:r>
            <a:br>
              <a:rPr lang="en-US" sz="1400" b="1" i="1" dirty="0" smtClean="0"/>
            </a:br>
            <a:r>
              <a:rPr lang="en-US" sz="1400" b="1" dirty="0" smtClean="0"/>
              <a:t>Lynne M. Thomas</a:t>
            </a:r>
            <a:r>
              <a:rPr lang="en-US" sz="1400" dirty="0" smtClean="0"/>
              <a:t>        Curator, RBSC</a:t>
            </a:r>
            <a:br>
              <a:rPr lang="en-US" sz="1400" dirty="0" smtClean="0"/>
            </a:br>
            <a:r>
              <a:rPr lang="en-US" sz="1400" dirty="0" smtClean="0"/>
              <a:t>lmthomas@niu.edu        815.753.0255</a:t>
            </a:r>
          </a:p>
          <a:p>
            <a:r>
              <a:rPr lang="en-US" sz="1400" dirty="0"/>
              <a:t>	</a:t>
            </a:r>
            <a:r>
              <a:rPr lang="en-US" sz="1400" b="1" dirty="0" smtClean="0"/>
              <a:t>Drew </a:t>
            </a:r>
            <a:r>
              <a:rPr lang="en-US" sz="1400" b="1" dirty="0" err="1" smtClean="0"/>
              <a:t>VandeCreek</a:t>
            </a:r>
            <a:r>
              <a:rPr lang="en-US" sz="1400" b="1" dirty="0" smtClean="0"/>
              <a:t>        </a:t>
            </a:r>
            <a:r>
              <a:rPr lang="en-US" sz="1400" dirty="0" smtClean="0"/>
              <a:t>Director Digital Scholarship</a:t>
            </a:r>
            <a:br>
              <a:rPr lang="en-US" sz="1400" dirty="0" smtClean="0"/>
            </a:br>
            <a:r>
              <a:rPr lang="en-US" sz="1400" dirty="0" smtClean="0"/>
              <a:t>drew@niu.edu 	         815.753.7179</a:t>
            </a:r>
          </a:p>
          <a:p>
            <a:r>
              <a:rPr lang="en-US" sz="1400" dirty="0"/>
              <a:t>	</a:t>
            </a:r>
            <a:r>
              <a:rPr lang="en-US" sz="1400" b="1" dirty="0" smtClean="0"/>
              <a:t>Jaime Schumacher     </a:t>
            </a:r>
            <a:r>
              <a:rPr lang="en-US" sz="1400" dirty="0" smtClean="0"/>
              <a:t>Digital POWRR Director</a:t>
            </a:r>
            <a:br>
              <a:rPr lang="en-US" sz="1400" dirty="0" smtClean="0"/>
            </a:br>
            <a:r>
              <a:rPr lang="en-US" sz="1400" dirty="0" smtClean="0"/>
              <a:t>jschumacher@niu.edu</a:t>
            </a:r>
            <a:r>
              <a:rPr lang="en-US" sz="1400" dirty="0"/>
              <a:t> </a:t>
            </a:r>
            <a:r>
              <a:rPr lang="en-US" sz="1400" dirty="0" smtClean="0"/>
              <a:t>  815.753.0576</a:t>
            </a:r>
          </a:p>
          <a:p>
            <a:r>
              <a:rPr lang="en-US" sz="1400" dirty="0"/>
              <a:t>	</a:t>
            </a:r>
            <a:r>
              <a:rPr lang="en-US" sz="1400" b="1" dirty="0" smtClean="0"/>
              <a:t>Stacey Erdman  	         </a:t>
            </a:r>
            <a:r>
              <a:rPr lang="en-US" sz="1400" dirty="0" smtClean="0"/>
              <a:t>Digital Collections Curator</a:t>
            </a:r>
            <a:br>
              <a:rPr lang="en-US" sz="1400" dirty="0" smtClean="0"/>
            </a:br>
            <a:r>
              <a:rPr lang="en-US" sz="1400" dirty="0" smtClean="0"/>
              <a:t>serdman@niu.edu	         815.753.1004</a:t>
            </a:r>
            <a:endParaRPr lang="en-US" sz="1400" dirty="0"/>
          </a:p>
          <a:p>
            <a:r>
              <a:rPr lang="en-US" sz="1400" dirty="0" smtClean="0"/>
              <a:t>	</a:t>
            </a:r>
            <a:r>
              <a:rPr lang="en-US" sz="1400" b="1" dirty="0" smtClean="0"/>
              <a:t>Danielle </a:t>
            </a:r>
            <a:r>
              <a:rPr lang="en-US" sz="1400" b="1" dirty="0" err="1" smtClean="0"/>
              <a:t>Spalenka</a:t>
            </a:r>
            <a:r>
              <a:rPr lang="en-US" sz="1400" dirty="0"/>
              <a:t> </a:t>
            </a:r>
            <a:r>
              <a:rPr lang="en-US" sz="1400" dirty="0" smtClean="0"/>
              <a:t>      Regional </a:t>
            </a:r>
            <a:r>
              <a:rPr lang="en-US" sz="1400" dirty="0" err="1" smtClean="0"/>
              <a:t>Hist</a:t>
            </a:r>
            <a:r>
              <a:rPr lang="en-US" sz="1400" dirty="0" smtClean="0"/>
              <a:t> </a:t>
            </a:r>
            <a:r>
              <a:rPr lang="en-US" sz="1400" dirty="0" err="1" smtClean="0"/>
              <a:t>Cntr</a:t>
            </a:r>
            <a:r>
              <a:rPr lang="en-US" sz="1400" dirty="0" smtClean="0"/>
              <a:t> Curator</a:t>
            </a:r>
            <a:br>
              <a:rPr lang="en-US" sz="1400" dirty="0" smtClean="0"/>
            </a:br>
            <a:r>
              <a:rPr lang="en-US" sz="1400" dirty="0" smtClean="0"/>
              <a:t>dspalenka@niu.edu</a:t>
            </a:r>
            <a:r>
              <a:rPr lang="en-US" sz="1400" dirty="0"/>
              <a:t> </a:t>
            </a:r>
            <a:r>
              <a:rPr lang="en-US" sz="1400" dirty="0" smtClean="0"/>
              <a:t>       815.753.9394</a:t>
            </a:r>
          </a:p>
          <a:p>
            <a:r>
              <a:rPr lang="en-US" sz="1400" dirty="0"/>
              <a:t>	</a:t>
            </a:r>
            <a:r>
              <a:rPr lang="en-US" sz="1400" b="1" dirty="0" smtClean="0"/>
              <a:t>Matthew Short</a:t>
            </a:r>
            <a:r>
              <a:rPr lang="en-US" sz="1400" dirty="0" smtClean="0"/>
              <a:t>	          Metadata Librarian</a:t>
            </a:r>
            <a:br>
              <a:rPr lang="en-US" sz="1400" dirty="0" smtClean="0"/>
            </a:br>
            <a:r>
              <a:rPr lang="en-US" sz="1400" dirty="0" smtClean="0"/>
              <a:t>mshort@niu.edu	          815.753.9868</a:t>
            </a:r>
          </a:p>
          <a:p>
            <a:r>
              <a:rPr lang="en-US" sz="1400" dirty="0"/>
              <a:t>	</a:t>
            </a:r>
            <a:r>
              <a:rPr lang="en-US" sz="1400" b="1" dirty="0" smtClean="0"/>
              <a:t>Nathan Books</a:t>
            </a:r>
            <a:r>
              <a:rPr lang="en-US" sz="1400" dirty="0" smtClean="0"/>
              <a:t>	          Technical Associate</a:t>
            </a:r>
            <a:br>
              <a:rPr lang="en-US" sz="1400" dirty="0" smtClean="0"/>
            </a:br>
            <a:r>
              <a:rPr lang="en-US" sz="1400" dirty="0" smtClean="0"/>
              <a:t>nbooks@niu.edu	          815.753.9653</a:t>
            </a:r>
            <a:endParaRPr lang="en-US" sz="1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4648200" y="1352550"/>
            <a:ext cx="0" cy="3200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2"/>
          <p:cNvSpPr txBox="1">
            <a:spLocks/>
          </p:cNvSpPr>
          <p:nvPr/>
        </p:nvSpPr>
        <p:spPr>
          <a:xfrm>
            <a:off x="4572000" y="1047750"/>
            <a:ext cx="4572000" cy="372568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457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914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1371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400" i="1" dirty="0" smtClean="0"/>
              <a:t>Chicago State University</a:t>
            </a:r>
            <a:r>
              <a:rPr lang="en-US" sz="1400" b="1" dirty="0" smtClean="0"/>
              <a:t/>
            </a:r>
            <a:br>
              <a:rPr lang="en-US" sz="1400" b="1" dirty="0" smtClean="0"/>
            </a:br>
            <a:r>
              <a:rPr lang="en-US" sz="1400" b="1" dirty="0" err="1" smtClean="0"/>
              <a:t>Aaisha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Haykal</a:t>
            </a:r>
            <a:r>
              <a:rPr lang="en-US" sz="1400" dirty="0" smtClean="0"/>
              <a:t>	         University Archivist</a:t>
            </a:r>
            <a:br>
              <a:rPr lang="en-US" sz="1400" dirty="0" smtClean="0"/>
            </a:br>
            <a:r>
              <a:rPr lang="en-US" sz="1400" dirty="0" smtClean="0"/>
              <a:t>ahaykal@csu.edu           773.995.3843</a:t>
            </a:r>
          </a:p>
          <a:p>
            <a:r>
              <a:rPr lang="en-US" sz="1400" dirty="0" smtClean="0"/>
              <a:t>	</a:t>
            </a:r>
            <a:r>
              <a:rPr lang="en-US" sz="1400" b="1" dirty="0" smtClean="0">
                <a:solidFill>
                  <a:schemeClr val="tx1"/>
                </a:solidFill>
              </a:rPr>
              <a:t>Martin Kong</a:t>
            </a:r>
            <a:r>
              <a:rPr lang="en-US" sz="1400" b="1" dirty="0" smtClean="0">
                <a:solidFill>
                  <a:srgbClr val="FF0000"/>
                </a:solidFill>
              </a:rPr>
              <a:t> 	         </a:t>
            </a:r>
            <a:r>
              <a:rPr lang="en-US" sz="1400" dirty="0" smtClean="0">
                <a:solidFill>
                  <a:schemeClr val="tx1"/>
                </a:solidFill>
              </a:rPr>
              <a:t>Systems Librarian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mkong@csu.edu 	         773.995.3908</a:t>
            </a:r>
          </a:p>
          <a:p>
            <a:r>
              <a:rPr lang="en-US" sz="1400" i="1" dirty="0" smtClean="0"/>
              <a:t>Illinois </a:t>
            </a:r>
            <a:r>
              <a:rPr lang="en-US" sz="1400" i="1" dirty="0"/>
              <a:t>State University</a:t>
            </a: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100" b="1" dirty="0" smtClean="0"/>
              <a:t>Patrice-Andre </a:t>
            </a:r>
            <a:r>
              <a:rPr lang="en-US" sz="1100" b="1" dirty="0" err="1" smtClean="0"/>
              <a:t>Prud’homme</a:t>
            </a:r>
            <a:r>
              <a:rPr lang="en-US" sz="1100" b="1" dirty="0" smtClean="0"/>
              <a:t>   </a:t>
            </a:r>
            <a:r>
              <a:rPr lang="en-US" sz="1400" dirty="0" smtClean="0"/>
              <a:t>Digital Collections Head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ppprudh@ilstu.edu        309.438.5385</a:t>
            </a:r>
            <a:endParaRPr lang="en-US" sz="1400" dirty="0"/>
          </a:p>
          <a:p>
            <a:r>
              <a:rPr lang="en-US" sz="1400" i="1" dirty="0" smtClean="0"/>
              <a:t>Illinois Wesleyan </a:t>
            </a:r>
            <a:r>
              <a:rPr lang="en-US" sz="1400" i="1" dirty="0"/>
              <a:t>University</a:t>
            </a: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400" b="1" dirty="0" smtClean="0"/>
              <a:t>Meg Miner</a:t>
            </a:r>
            <a:r>
              <a:rPr lang="en-US" sz="1400" dirty="0"/>
              <a:t>	         </a:t>
            </a:r>
            <a:r>
              <a:rPr lang="en-US" sz="1400" dirty="0" smtClean="0"/>
              <a:t>University Archivist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mminer@iwu.edu           309.556.1538</a:t>
            </a:r>
            <a:endParaRPr lang="en-US" sz="1400" dirty="0"/>
          </a:p>
          <a:p>
            <a:r>
              <a:rPr lang="en-US" sz="1400" i="1" dirty="0" smtClean="0"/>
              <a:t>Western Illinois University</a:t>
            </a:r>
            <a:r>
              <a:rPr lang="en-US" sz="1400" b="1" dirty="0"/>
              <a:t/>
            </a:r>
            <a:br>
              <a:rPr lang="en-US" sz="1400" b="1" dirty="0"/>
            </a:br>
            <a:r>
              <a:rPr lang="en-US" sz="1400" b="1" dirty="0" smtClean="0"/>
              <a:t>Jeff </a:t>
            </a:r>
            <a:r>
              <a:rPr lang="en-US" sz="1400" b="1" dirty="0" err="1" smtClean="0"/>
              <a:t>Hancks</a:t>
            </a:r>
            <a:r>
              <a:rPr lang="en-US" sz="1400" dirty="0"/>
              <a:t>	         </a:t>
            </a:r>
            <a:r>
              <a:rPr lang="en-US" sz="1400" dirty="0" smtClean="0"/>
              <a:t>Director, Archives and</a:t>
            </a:r>
            <a:br>
              <a:rPr lang="en-US" sz="1400" dirty="0" smtClean="0"/>
            </a:br>
            <a:r>
              <a:rPr lang="en-US" sz="1400" dirty="0" smtClean="0"/>
              <a:t>		         Special Collections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jl-hancks@wiu.edu         309.298.2717</a:t>
            </a:r>
            <a:endParaRPr lang="en-US" sz="1400" dirty="0"/>
          </a:p>
          <a:p>
            <a:r>
              <a:rPr lang="en-US" sz="1400" dirty="0" smtClean="0"/>
              <a:t>	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5996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83"/>
          <p:cNvSpPr txBox="1">
            <a:spLocks/>
          </p:cNvSpPr>
          <p:nvPr/>
        </p:nvSpPr>
        <p:spPr>
          <a:xfrm>
            <a:off x="152400" y="1581150"/>
            <a:ext cx="8915400" cy="476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marL="0" indent="228600"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r>
              <a:rPr lang="en" sz="1800" dirty="0" smtClean="0"/>
              <a:t>Our take on what you need to consider when thinking about your digital stuff….. </a:t>
            </a:r>
          </a:p>
        </p:txBody>
      </p:sp>
      <p:sp>
        <p:nvSpPr>
          <p:cNvPr id="2" name="Rectangle 1"/>
          <p:cNvSpPr/>
          <p:nvPr/>
        </p:nvSpPr>
        <p:spPr>
          <a:xfrm>
            <a:off x="304800" y="3200550"/>
            <a:ext cx="862737" cy="27699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" sz="1200" b="1" dirty="0"/>
              <a:t>Getting it</a:t>
            </a:r>
          </a:p>
        </p:txBody>
      </p:sp>
      <p:sp>
        <p:nvSpPr>
          <p:cNvPr id="3" name="Rectangle 2"/>
          <p:cNvSpPr/>
          <p:nvPr/>
        </p:nvSpPr>
        <p:spPr>
          <a:xfrm>
            <a:off x="1371600" y="3730973"/>
            <a:ext cx="1409360" cy="646331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" sz="1200" b="1" dirty="0"/>
              <a:t>Understanding </a:t>
            </a:r>
            <a:r>
              <a:rPr lang="en" sz="1200" b="1" dirty="0" smtClean="0"/>
              <a:t>it</a:t>
            </a:r>
          </a:p>
          <a:p>
            <a:pPr algn="ctr"/>
            <a:r>
              <a:rPr lang="en" sz="1200" b="1" dirty="0" smtClean="0"/>
              <a:t>&amp;</a:t>
            </a:r>
          </a:p>
          <a:p>
            <a:pPr algn="ctr"/>
            <a:r>
              <a:rPr lang="en" sz="1200" b="1" dirty="0" smtClean="0"/>
              <a:t>Documenting it</a:t>
            </a:r>
            <a:endParaRPr lang="en" sz="1200" b="1" dirty="0"/>
          </a:p>
        </p:txBody>
      </p:sp>
      <p:sp>
        <p:nvSpPr>
          <p:cNvPr id="5" name="Rectangle 4"/>
          <p:cNvSpPr/>
          <p:nvPr/>
        </p:nvSpPr>
        <p:spPr>
          <a:xfrm>
            <a:off x="5334000" y="3761751"/>
            <a:ext cx="1409360" cy="27699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" sz="1200" b="1" dirty="0"/>
              <a:t>Taking care of it </a:t>
            </a:r>
            <a:endParaRPr lang="en-US" sz="1200" b="1" dirty="0"/>
          </a:p>
        </p:txBody>
      </p:sp>
      <p:sp>
        <p:nvSpPr>
          <p:cNvPr id="7" name="Rectangle 6"/>
          <p:cNvSpPr/>
          <p:nvPr/>
        </p:nvSpPr>
        <p:spPr>
          <a:xfrm>
            <a:off x="3224642" y="3429150"/>
            <a:ext cx="1728358" cy="46166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" sz="1200" b="1" dirty="0"/>
              <a:t>Letting people use it </a:t>
            </a:r>
            <a:r>
              <a:rPr lang="en" sz="1200" b="1" dirty="0" smtClean="0"/>
              <a:t/>
            </a:r>
            <a:br>
              <a:rPr lang="en" sz="1200" b="1" dirty="0" smtClean="0"/>
            </a:br>
            <a:r>
              <a:rPr lang="en" sz="1200" b="1" dirty="0" smtClean="0"/>
              <a:t>…or </a:t>
            </a:r>
            <a:r>
              <a:rPr lang="en" sz="1200" b="1" dirty="0"/>
              <a:t>not</a:t>
            </a:r>
            <a:r>
              <a:rPr lang="en" sz="1200" b="1" dirty="0" smtClean="0"/>
              <a:t>!</a:t>
            </a:r>
            <a:endParaRPr lang="en" sz="1200" b="1" dirty="0"/>
          </a:p>
        </p:txBody>
      </p:sp>
      <p:sp>
        <p:nvSpPr>
          <p:cNvPr id="14" name="Rectangle 13"/>
          <p:cNvSpPr/>
          <p:nvPr/>
        </p:nvSpPr>
        <p:spPr>
          <a:xfrm>
            <a:off x="7239000" y="3200550"/>
            <a:ext cx="1383712" cy="46166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sz="1200" b="1" dirty="0" smtClean="0"/>
              <a:t>A</a:t>
            </a:r>
            <a:r>
              <a:rPr lang="en" sz="1200" b="1" dirty="0" smtClean="0"/>
              <a:t>nd a few other </a:t>
            </a:r>
            <a:br>
              <a:rPr lang="en" sz="1200" b="1" dirty="0" smtClean="0"/>
            </a:br>
            <a:r>
              <a:rPr lang="en" sz="1200" b="1" dirty="0" smtClean="0"/>
              <a:t>odds &amp; ends…</a:t>
            </a:r>
            <a:endParaRPr lang="en-US" sz="1200" b="1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812369" y="2895751"/>
            <a:ext cx="0" cy="30479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3" idx="0"/>
          </p:cNvCxnSpPr>
          <p:nvPr/>
        </p:nvCxnSpPr>
        <p:spPr>
          <a:xfrm flipH="1" flipV="1">
            <a:off x="1295400" y="2895751"/>
            <a:ext cx="780880" cy="83522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0"/>
          </p:cNvCxnSpPr>
          <p:nvPr/>
        </p:nvCxnSpPr>
        <p:spPr>
          <a:xfrm flipH="1" flipV="1">
            <a:off x="3788851" y="2916717"/>
            <a:ext cx="299970" cy="51243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286000" y="2929006"/>
            <a:ext cx="0" cy="80196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5257800" y="2929006"/>
            <a:ext cx="762635" cy="83274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6324600" y="2916717"/>
            <a:ext cx="0" cy="84503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7772400" y="2931238"/>
            <a:ext cx="0" cy="269312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hape 77"/>
          <p:cNvSpPr txBox="1">
            <a:spLocks noGrp="1"/>
          </p:cNvSpPr>
          <p:nvPr>
            <p:ph type="title"/>
          </p:nvPr>
        </p:nvSpPr>
        <p:spPr>
          <a:xfrm>
            <a:off x="228600" y="361950"/>
            <a:ext cx="8229600" cy="777628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sz="3200" dirty="0"/>
              <a:t>Solution in Practice </a:t>
            </a:r>
            <a:r>
              <a:rPr lang="en" sz="3200" dirty="0" smtClean="0"/>
              <a:t/>
            </a:r>
            <a:br>
              <a:rPr lang="en" sz="3200" dirty="0" smtClean="0"/>
            </a:br>
            <a:r>
              <a:rPr lang="en" sz="2000" dirty="0" smtClean="0"/>
              <a:t>AKA </a:t>
            </a:r>
            <a:r>
              <a:rPr lang="en" sz="2000" dirty="0"/>
              <a:t>Good Enough DP for real </a:t>
            </a:r>
            <a:r>
              <a:rPr lang="en" sz="2000" dirty="0" smtClean="0"/>
              <a:t>people!!</a:t>
            </a:r>
            <a:endParaRPr lang="en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399" y="2623084"/>
            <a:ext cx="8915401" cy="25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gitalPOWRR">
  <a:themeElements>
    <a:clrScheme name="POWR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BF8"/>
      </a:accent1>
      <a:accent2>
        <a:srgbClr val="80C7FC"/>
      </a:accent2>
      <a:accent3>
        <a:srgbClr val="002C4D"/>
      </a:accent3>
      <a:accent4>
        <a:srgbClr val="E8CA3B"/>
      </a:accent4>
      <a:accent5>
        <a:srgbClr val="328F5D"/>
      </a:accent5>
      <a:accent6>
        <a:srgbClr val="C30000"/>
      </a:accent6>
      <a:hlink>
        <a:srgbClr val="0066FF"/>
      </a:hlink>
      <a:folHlink>
        <a:srgbClr val="9900CC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2162</Words>
  <Application>Microsoft Office PowerPoint</Application>
  <PresentationFormat>On-screen Show (16:9)</PresentationFormat>
  <Paragraphs>430</Paragraphs>
  <Slides>86</Slides>
  <Notes>82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86</vt:i4>
      </vt:variant>
    </vt:vector>
  </HeadingPairs>
  <TitlesOfParts>
    <vt:vector size="88" baseType="lpstr">
      <vt:lpstr>simple-light</vt:lpstr>
      <vt:lpstr>1_DigitalPOWRR</vt:lpstr>
      <vt:lpstr>From Theory to Action</vt:lpstr>
      <vt:lpstr>Expected Outcomes</vt:lpstr>
      <vt:lpstr>Who we are….and how we got here….</vt:lpstr>
      <vt:lpstr>Activity Time! 20 Minutes</vt:lpstr>
      <vt:lpstr>Slide 5</vt:lpstr>
      <vt:lpstr>
    So……How do we get from here to there?</vt:lpstr>
      <vt:lpstr>Solution in Theory (riiiiiight)</vt:lpstr>
      <vt:lpstr>
Clarification: Preservation vs. Access </vt:lpstr>
      <vt:lpstr>Solution in Practice  AKA Good Enough DP for real people!!</vt:lpstr>
      <vt:lpstr>Slide 10</vt:lpstr>
      <vt:lpstr>Slide 11</vt:lpstr>
      <vt:lpstr>Slide 12</vt:lpstr>
      <vt:lpstr>Let’s Talk about Macroservices….</vt:lpstr>
      <vt:lpstr>Everyone’s favorite donor question:</vt:lpstr>
      <vt:lpstr>Don’t Panic - Your Pre-Ingest Workflow aka Wrangling your digital stuff before you can get it into a shiny system </vt:lpstr>
      <vt:lpstr>Slide 16</vt:lpstr>
      <vt:lpstr>Pre-Ingest Inventory Spreadsheet Categories</vt:lpstr>
      <vt:lpstr>Slide 18</vt:lpstr>
      <vt:lpstr>Duke Data Accessioner</vt:lpstr>
      <vt:lpstr>Slide 20</vt:lpstr>
      <vt:lpstr>Slide 21</vt:lpstr>
      <vt:lpstr>XML Output</vt:lpstr>
      <vt:lpstr>One More Trick to Show You….</vt:lpstr>
      <vt:lpstr>Slide 24</vt:lpstr>
      <vt:lpstr>Shortcuts for Pre-Ingest… ….if you are NOT starting from scratch!</vt:lpstr>
      <vt:lpstr>Congratulations!</vt:lpstr>
      <vt:lpstr>Macroservices: Doing it all! Sort of.</vt:lpstr>
      <vt:lpstr>Remember this?</vt:lpstr>
      <vt:lpstr>Front-end/Processing: Curator’s Workbench</vt:lpstr>
      <vt:lpstr>Front-end/Processing: Curator’s Workbench</vt:lpstr>
      <vt:lpstr>Slide 31</vt:lpstr>
      <vt:lpstr>Front-end/Processing: Archivematica</vt:lpstr>
      <vt:lpstr>Archivematica: Transfer Collection</vt:lpstr>
      <vt:lpstr>Archivematica: Normalization On Ingest</vt:lpstr>
      <vt:lpstr>Archivematica: Add Metadata</vt:lpstr>
      <vt:lpstr>Archivematica: Add AIP to Storage</vt:lpstr>
      <vt:lpstr>Back-end/Preservation: DuraCloud</vt:lpstr>
      <vt:lpstr>Back-end/Preservation: DuraCloud</vt:lpstr>
      <vt:lpstr>DuraCloud.org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INGEST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Front-end &amp; Back-end:  Internet Archive</vt:lpstr>
      <vt:lpstr>Slide 61</vt:lpstr>
      <vt:lpstr>Slide 62</vt:lpstr>
      <vt:lpstr>How to Decide? Results May Vary…</vt:lpstr>
      <vt:lpstr>How to Decide? Results May Vary…</vt:lpstr>
      <vt:lpstr>Slide 65</vt:lpstr>
      <vt:lpstr>Enable both DROID &amp; JHOVE adapters</vt:lpstr>
      <vt:lpstr>Create your accession directory: Where you want the collection to go live  Preferably a stable media like your network drive</vt:lpstr>
      <vt:lpstr>Select the collection  you are accessioning</vt:lpstr>
      <vt:lpstr>Populate descriptive metadata and migrate your collection</vt:lpstr>
      <vt:lpstr>What did you create?</vt:lpstr>
      <vt:lpstr>Slide 71</vt:lpstr>
      <vt:lpstr>Slide 72</vt:lpstr>
      <vt:lpstr>CONGRATULATIONS!</vt:lpstr>
      <vt:lpstr>Outside Your Office</vt:lpstr>
      <vt:lpstr>Assemble Your Team!</vt:lpstr>
      <vt:lpstr>Outside Your Office Group Activity: 3-3-3 Action Plan</vt:lpstr>
      <vt:lpstr>3-3-3 Action Plan: Build Your Team</vt:lpstr>
      <vt:lpstr>Now Let’s Assess...</vt:lpstr>
      <vt:lpstr>Advocacy Before Policy</vt:lpstr>
      <vt:lpstr>Next Steps: Towards a Policy</vt:lpstr>
      <vt:lpstr>We also found that Gap Analyses can be challenging…</vt:lpstr>
      <vt:lpstr>Slide 82</vt:lpstr>
      <vt:lpstr>Slide 83</vt:lpstr>
      <vt:lpstr>Slide 84</vt:lpstr>
      <vt:lpstr>Wrapping Up</vt:lpstr>
      <vt:lpstr>POWRR Project Team Members Contact us…we are here to help!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Theory to Action</dc:title>
  <dc:creator>a1691665</dc:creator>
  <cp:lastModifiedBy>Founders Memorial Library</cp:lastModifiedBy>
  <cp:revision>224</cp:revision>
  <cp:lastPrinted>2014-04-21T15:48:25Z</cp:lastPrinted>
  <dcterms:modified xsi:type="dcterms:W3CDTF">2014-05-14T19:22:08Z</dcterms:modified>
</cp:coreProperties>
</file>