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notesSlides/notesSlide33.xml" ContentType="application/vnd.openxmlformats-officedocument.presentationml.notesSlide+xml"/>
  <Override PartName="/ppt/charts/chart2.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4" r:id="rId1"/>
    <p:sldMasterId id="2147483683" r:id="rId2"/>
  </p:sldMasterIdLst>
  <p:notesMasterIdLst>
    <p:notesMasterId r:id="rId136"/>
  </p:notesMasterIdLst>
  <p:handoutMasterIdLst>
    <p:handoutMasterId r:id="rId137"/>
  </p:handoutMasterIdLst>
  <p:sldIdLst>
    <p:sldId id="434" r:id="rId3"/>
    <p:sldId id="477" r:id="rId4"/>
    <p:sldId id="259" r:id="rId5"/>
    <p:sldId id="260" r:id="rId6"/>
    <p:sldId id="275" r:id="rId7"/>
    <p:sldId id="493" r:id="rId8"/>
    <p:sldId id="451" r:id="rId9"/>
    <p:sldId id="444" r:id="rId10"/>
    <p:sldId id="452" r:id="rId11"/>
    <p:sldId id="482" r:id="rId12"/>
    <p:sldId id="464" r:id="rId13"/>
    <p:sldId id="453" r:id="rId14"/>
    <p:sldId id="456" r:id="rId15"/>
    <p:sldId id="478" r:id="rId16"/>
    <p:sldId id="479" r:id="rId17"/>
    <p:sldId id="476" r:id="rId18"/>
    <p:sldId id="455" r:id="rId19"/>
    <p:sldId id="445" r:id="rId20"/>
    <p:sldId id="457" r:id="rId21"/>
    <p:sldId id="461" r:id="rId22"/>
    <p:sldId id="458" r:id="rId23"/>
    <p:sldId id="480" r:id="rId24"/>
    <p:sldId id="459" r:id="rId25"/>
    <p:sldId id="460" r:id="rId26"/>
    <p:sldId id="481" r:id="rId27"/>
    <p:sldId id="463" r:id="rId28"/>
    <p:sldId id="472" r:id="rId29"/>
    <p:sldId id="473" r:id="rId30"/>
    <p:sldId id="448" r:id="rId31"/>
    <p:sldId id="467" r:id="rId32"/>
    <p:sldId id="465" r:id="rId33"/>
    <p:sldId id="469" r:id="rId34"/>
    <p:sldId id="470" r:id="rId35"/>
    <p:sldId id="447" r:id="rId36"/>
    <p:sldId id="471" r:id="rId37"/>
    <p:sldId id="484" r:id="rId38"/>
    <p:sldId id="264" r:id="rId39"/>
    <p:sldId id="265" r:id="rId40"/>
    <p:sldId id="486" r:id="rId41"/>
    <p:sldId id="474" r:id="rId42"/>
    <p:sldId id="490" r:id="rId43"/>
    <p:sldId id="475" r:id="rId44"/>
    <p:sldId id="266" r:id="rId45"/>
    <p:sldId id="262" r:id="rId46"/>
    <p:sldId id="485" r:id="rId47"/>
    <p:sldId id="392" r:id="rId48"/>
    <p:sldId id="494" r:id="rId49"/>
    <p:sldId id="491" r:id="rId50"/>
    <p:sldId id="488" r:id="rId51"/>
    <p:sldId id="487" r:id="rId52"/>
    <p:sldId id="269" r:id="rId53"/>
    <p:sldId id="268" r:id="rId54"/>
    <p:sldId id="492" r:id="rId55"/>
    <p:sldId id="271" r:id="rId56"/>
    <p:sldId id="287" r:id="rId57"/>
    <p:sldId id="281" r:id="rId58"/>
    <p:sldId id="276" r:id="rId59"/>
    <p:sldId id="278" r:id="rId60"/>
    <p:sldId id="399" r:id="rId61"/>
    <p:sldId id="338" r:id="rId62"/>
    <p:sldId id="430" r:id="rId63"/>
    <p:sldId id="442" r:id="rId64"/>
    <p:sldId id="443" r:id="rId65"/>
    <p:sldId id="327" r:id="rId66"/>
    <p:sldId id="394" r:id="rId67"/>
    <p:sldId id="393" r:id="rId68"/>
    <p:sldId id="291" r:id="rId69"/>
    <p:sldId id="292" r:id="rId70"/>
    <p:sldId id="349" r:id="rId71"/>
    <p:sldId id="350" r:id="rId72"/>
    <p:sldId id="351" r:id="rId73"/>
    <p:sldId id="397" r:id="rId74"/>
    <p:sldId id="293" r:id="rId75"/>
    <p:sldId id="326" r:id="rId76"/>
    <p:sldId id="378" r:id="rId77"/>
    <p:sldId id="376" r:id="rId78"/>
    <p:sldId id="377" r:id="rId79"/>
    <p:sldId id="379" r:id="rId80"/>
    <p:sldId id="380" r:id="rId81"/>
    <p:sldId id="438" r:id="rId82"/>
    <p:sldId id="439" r:id="rId83"/>
    <p:sldId id="395" r:id="rId84"/>
    <p:sldId id="295" r:id="rId85"/>
    <p:sldId id="296" r:id="rId86"/>
    <p:sldId id="396" r:id="rId87"/>
    <p:sldId id="297" r:id="rId88"/>
    <p:sldId id="413" r:id="rId89"/>
    <p:sldId id="365" r:id="rId90"/>
    <p:sldId id="366" r:id="rId91"/>
    <p:sldId id="368" r:id="rId92"/>
    <p:sldId id="369" r:id="rId93"/>
    <p:sldId id="370" r:id="rId94"/>
    <p:sldId id="371" r:id="rId95"/>
    <p:sldId id="372" r:id="rId96"/>
    <p:sldId id="373" r:id="rId97"/>
    <p:sldId id="374" r:id="rId98"/>
    <p:sldId id="412" r:id="rId99"/>
    <p:sldId id="328" r:id="rId100"/>
    <p:sldId id="357" r:id="rId101"/>
    <p:sldId id="495" r:id="rId102"/>
    <p:sldId id="421" r:id="rId103"/>
    <p:sldId id="303" r:id="rId104"/>
    <p:sldId id="466" r:id="rId105"/>
    <p:sldId id="450" r:id="rId106"/>
    <p:sldId id="496" r:id="rId107"/>
    <p:sldId id="304" r:id="rId108"/>
    <p:sldId id="497" r:id="rId109"/>
    <p:sldId id="498" r:id="rId110"/>
    <p:sldId id="503" r:id="rId111"/>
    <p:sldId id="499" r:id="rId112"/>
    <p:sldId id="500" r:id="rId113"/>
    <p:sldId id="502" r:id="rId114"/>
    <p:sldId id="505" r:id="rId115"/>
    <p:sldId id="506" r:id="rId116"/>
    <p:sldId id="416" r:id="rId117"/>
    <p:sldId id="507" r:id="rId118"/>
    <p:sldId id="417" r:id="rId119"/>
    <p:sldId id="418" r:id="rId120"/>
    <p:sldId id="419" r:id="rId121"/>
    <p:sldId id="422" r:id="rId122"/>
    <p:sldId id="508" r:id="rId123"/>
    <p:sldId id="423" r:id="rId124"/>
    <p:sldId id="424" r:id="rId125"/>
    <p:sldId id="426" r:id="rId126"/>
    <p:sldId id="509" r:id="rId127"/>
    <p:sldId id="305" r:id="rId128"/>
    <p:sldId id="440" r:id="rId129"/>
    <p:sldId id="309" r:id="rId130"/>
    <p:sldId id="318" r:id="rId131"/>
    <p:sldId id="511" r:id="rId132"/>
    <p:sldId id="510" r:id="rId133"/>
    <p:sldId id="512" r:id="rId134"/>
    <p:sldId id="435" r:id="rId135"/>
  </p:sldIdLst>
  <p:sldSz cx="9144000" cy="5143500" type="screen16x9"/>
  <p:notesSz cx="6950075" cy="9236075"/>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83657" autoAdjust="0"/>
  </p:normalViewPr>
  <p:slideViewPr>
    <p:cSldViewPr>
      <p:cViewPr varScale="1">
        <p:scale>
          <a:sx n="78" d="100"/>
          <a:sy n="78" d="100"/>
        </p:scale>
        <p:origin x="960" y="-1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presProps" Target="presProp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viewProps" Target="view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sarahfraser:Desktop:New%20IMLS%20numbers%20June%2027.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LIBRARY\APPS\IMLS\IMLS\Digital%20POWRR%20Shared%20Directory\RESEARCH\Interview%20Data-Results\2013%20July%20Raw%20Interview%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pieChart>
        <c:varyColors val="1"/>
        <c:ser>
          <c:idx val="0"/>
          <c:order val="0"/>
          <c:dLbls>
            <c:dLbl>
              <c:idx val="13"/>
              <c:delete val="1"/>
              <c:extLst>
                <c:ext xmlns:c15="http://schemas.microsoft.com/office/drawing/2012/chart" uri="{CE6537A1-D6FC-4f65-9D91-7224C49458BB}"/>
                <c:ext xmlns:c16="http://schemas.microsoft.com/office/drawing/2014/chart" uri="{C3380CC4-5D6E-409C-BE32-E72D297353CC}">
                  <c16:uniqueId val="{00000000-562B-4EF8-94C4-64908AD73F3D}"/>
                </c:ext>
              </c:extLst>
            </c:dLbl>
            <c:dLbl>
              <c:idx val="14"/>
              <c:delete val="1"/>
              <c:extLst>
                <c:ext xmlns:c15="http://schemas.microsoft.com/office/drawing/2012/chart" uri="{CE6537A1-D6FC-4f65-9D91-7224C49458BB}"/>
                <c:ext xmlns:c16="http://schemas.microsoft.com/office/drawing/2014/chart" uri="{C3380CC4-5D6E-409C-BE32-E72D297353CC}">
                  <c16:uniqueId val="{00000001-562B-4EF8-94C4-64908AD73F3D}"/>
                </c:ext>
              </c:extLst>
            </c:dLbl>
            <c:spPr>
              <a:noFill/>
              <a:ln>
                <a:noFill/>
              </a:ln>
              <a:effectLst/>
            </c:spPr>
            <c:showLegendKey val="0"/>
            <c:showVal val="0"/>
            <c:showCatName val="0"/>
            <c:showSerName val="0"/>
            <c:showPercent val="1"/>
            <c:showBubbleSize val="0"/>
            <c:showLeaderLines val="0"/>
            <c:extLst>
              <c:ext xmlns:c15="http://schemas.microsoft.com/office/drawing/2012/chart" uri="{CE6537A1-D6FC-4f65-9D91-7224C49458BB}">
                <c15:layout/>
              </c:ext>
            </c:extLst>
          </c:dLbls>
          <c:cat>
            <c:strRef>
              <c:f>Sheet1!$A$3:$A$17</c:f>
              <c:strCache>
                <c:ptCount val="15"/>
                <c:pt idx="0">
                  <c:v>USB</c:v>
                </c:pt>
                <c:pt idx="1">
                  <c:v>Cloud Storage</c:v>
                </c:pt>
                <c:pt idx="2">
                  <c:v>Personal Hard Drive</c:v>
                </c:pt>
                <c:pt idx="3">
                  <c:v>External Drive</c:v>
                </c:pt>
                <c:pt idx="4">
                  <c:v>Work Hard Drive</c:v>
                </c:pt>
                <c:pt idx="5">
                  <c:v>University Network</c:v>
                </c:pt>
                <c:pt idx="6">
                  <c:v>Other</c:v>
                </c:pt>
                <c:pt idx="7">
                  <c:v>E-mail</c:v>
                </c:pt>
                <c:pt idx="8">
                  <c:v>Field Specific Repository </c:v>
                </c:pt>
                <c:pt idx="9">
                  <c:v>Tape Drive</c:v>
                </c:pt>
                <c:pt idx="10">
                  <c:v>DVD</c:v>
                </c:pt>
                <c:pt idx="11">
                  <c:v>CD</c:v>
                </c:pt>
                <c:pt idx="12">
                  <c:v>No Answer</c:v>
                </c:pt>
                <c:pt idx="13">
                  <c:v>Other University Network</c:v>
                </c:pt>
                <c:pt idx="14">
                  <c:v>Floppy Disc</c:v>
                </c:pt>
              </c:strCache>
            </c:strRef>
          </c:cat>
          <c:val>
            <c:numRef>
              <c:f>Sheet1!$B$3:$B$17</c:f>
              <c:numCache>
                <c:formatCode>General</c:formatCode>
                <c:ptCount val="15"/>
                <c:pt idx="0">
                  <c:v>7</c:v>
                </c:pt>
                <c:pt idx="1">
                  <c:v>7</c:v>
                </c:pt>
                <c:pt idx="2">
                  <c:v>8</c:v>
                </c:pt>
                <c:pt idx="3">
                  <c:v>10</c:v>
                </c:pt>
                <c:pt idx="4">
                  <c:v>25</c:v>
                </c:pt>
                <c:pt idx="5">
                  <c:v>18</c:v>
                </c:pt>
                <c:pt idx="6">
                  <c:v>4</c:v>
                </c:pt>
                <c:pt idx="7">
                  <c:v>5</c:v>
                </c:pt>
                <c:pt idx="8">
                  <c:v>1</c:v>
                </c:pt>
                <c:pt idx="9">
                  <c:v>1</c:v>
                </c:pt>
                <c:pt idx="10">
                  <c:v>1</c:v>
                </c:pt>
                <c:pt idx="11">
                  <c:v>1</c:v>
                </c:pt>
                <c:pt idx="12">
                  <c:v>21</c:v>
                </c:pt>
                <c:pt idx="13">
                  <c:v>0</c:v>
                </c:pt>
                <c:pt idx="14">
                  <c:v>0</c:v>
                </c:pt>
              </c:numCache>
            </c:numRef>
          </c:val>
          <c:extLst>
            <c:ext xmlns:c16="http://schemas.microsoft.com/office/drawing/2014/chart" uri="{C3380CC4-5D6E-409C-BE32-E72D297353CC}">
              <c16:uniqueId val="{00000002-562B-4EF8-94C4-64908AD73F3D}"/>
            </c:ext>
          </c:extLst>
        </c:ser>
        <c:dLbls>
          <c:showLegendKey val="0"/>
          <c:showVal val="0"/>
          <c:showCatName val="0"/>
          <c:showSerName val="0"/>
          <c:showPercent val="1"/>
          <c:showBubbleSize val="0"/>
          <c:showLeaderLines val="0"/>
        </c:dLbls>
        <c:firstSliceAng val="0"/>
      </c:pieChart>
    </c:plotArea>
    <c:legend>
      <c:legendPos val="r"/>
      <c:layout/>
      <c:overlay val="0"/>
      <c:txPr>
        <a:bodyPr/>
        <a:lstStyle/>
        <a:p>
          <a:pPr>
            <a:defRPr sz="1400"/>
          </a:pPr>
          <a:endParaRPr lang="en-US"/>
        </a:p>
      </c:txPr>
    </c:legend>
    <c:plotVisOnly val="1"/>
    <c:dispBlanksAs val="zero"/>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barChart>
        <c:barDir val="col"/>
        <c:grouping val="clustered"/>
        <c:varyColors val="0"/>
        <c:ser>
          <c:idx val="0"/>
          <c:order val="0"/>
          <c:spPr>
            <a:solidFill>
              <a:srgbClr val="035AF7"/>
            </a:solidFill>
          </c:spPr>
          <c:invertIfNegative val="0"/>
          <c:cat>
            <c:strRef>
              <c:f>'General Data'!$A$43:$A$44</c:f>
              <c:strCache>
                <c:ptCount val="2"/>
                <c:pt idx="0">
                  <c:v>Yes</c:v>
                </c:pt>
                <c:pt idx="1">
                  <c:v>No</c:v>
                </c:pt>
              </c:strCache>
            </c:strRef>
          </c:cat>
          <c:val>
            <c:numRef>
              <c:f>'General Data'!$B$43:$B$44</c:f>
              <c:numCache>
                <c:formatCode>General</c:formatCode>
                <c:ptCount val="2"/>
                <c:pt idx="0">
                  <c:v>11</c:v>
                </c:pt>
                <c:pt idx="1">
                  <c:v>18</c:v>
                </c:pt>
              </c:numCache>
            </c:numRef>
          </c:val>
          <c:extLst>
            <c:ext xmlns:c16="http://schemas.microsoft.com/office/drawing/2014/chart" uri="{C3380CC4-5D6E-409C-BE32-E72D297353CC}">
              <c16:uniqueId val="{00000000-EA5C-4A81-A1B1-4F2CB3B19090}"/>
            </c:ext>
          </c:extLst>
        </c:ser>
        <c:dLbls>
          <c:showLegendKey val="0"/>
          <c:showVal val="0"/>
          <c:showCatName val="0"/>
          <c:showSerName val="0"/>
          <c:showPercent val="0"/>
          <c:showBubbleSize val="0"/>
        </c:dLbls>
        <c:gapWidth val="150"/>
        <c:axId val="45389888"/>
        <c:axId val="45390272"/>
      </c:barChart>
      <c:catAx>
        <c:axId val="45389888"/>
        <c:scaling>
          <c:orientation val="minMax"/>
        </c:scaling>
        <c:delete val="0"/>
        <c:axPos val="b"/>
        <c:numFmt formatCode="General" sourceLinked="0"/>
        <c:majorTickMark val="out"/>
        <c:minorTickMark val="none"/>
        <c:tickLblPos val="nextTo"/>
        <c:crossAx val="45390272"/>
        <c:crosses val="autoZero"/>
        <c:auto val="1"/>
        <c:lblAlgn val="ctr"/>
        <c:lblOffset val="100"/>
        <c:noMultiLvlLbl val="0"/>
      </c:catAx>
      <c:valAx>
        <c:axId val="45390272"/>
        <c:scaling>
          <c:orientation val="minMax"/>
        </c:scaling>
        <c:delete val="0"/>
        <c:axPos val="l"/>
        <c:majorGridlines/>
        <c:numFmt formatCode="General" sourceLinked="1"/>
        <c:majorTickMark val="out"/>
        <c:minorTickMark val="none"/>
        <c:tickLblPos val="nextTo"/>
        <c:crossAx val="4538988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7000" y="0"/>
            <a:ext cx="3011488" cy="461963"/>
          </a:xfrm>
          <a:prstGeom prst="rect">
            <a:avLst/>
          </a:prstGeom>
        </p:spPr>
        <p:txBody>
          <a:bodyPr vert="horz" lIns="91440" tIns="45720" rIns="91440" bIns="45720" rtlCol="0"/>
          <a:lstStyle>
            <a:lvl1pPr algn="r">
              <a:defRPr sz="1200"/>
            </a:lvl1pPr>
          </a:lstStyle>
          <a:p>
            <a:fld id="{35C9C3EA-1CED-4A9F-80E1-3AE7CF1D1D06}" type="datetimeFigureOut">
              <a:rPr lang="en-US" smtClean="0"/>
              <a:pPr/>
              <a:t>5/29/2015</a:t>
            </a:fld>
            <a:endParaRPr lang="en-US"/>
          </a:p>
        </p:txBody>
      </p:sp>
      <p:sp>
        <p:nvSpPr>
          <p:cNvPr id="4" name="Footer Placeholder 3"/>
          <p:cNvSpPr>
            <a:spLocks noGrp="1"/>
          </p:cNvSpPr>
          <p:nvPr>
            <p:ph type="ftr" sz="quarter" idx="2"/>
          </p:nvPr>
        </p:nvSpPr>
        <p:spPr>
          <a:xfrm>
            <a:off x="0" y="8772525"/>
            <a:ext cx="3011488" cy="46196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37000" y="8772525"/>
            <a:ext cx="3011488" cy="461963"/>
          </a:xfrm>
          <a:prstGeom prst="rect">
            <a:avLst/>
          </a:prstGeom>
        </p:spPr>
        <p:txBody>
          <a:bodyPr vert="horz" lIns="91440" tIns="45720" rIns="91440" bIns="45720" rtlCol="0" anchor="b"/>
          <a:lstStyle>
            <a:lvl1pPr algn="r">
              <a:defRPr sz="1200"/>
            </a:lvl1pPr>
          </a:lstStyle>
          <a:p>
            <a:fld id="{6D9A1839-73EB-4B7E-A4E3-086551F2F571}" type="slidenum">
              <a:rPr lang="en-US" smtClean="0"/>
              <a:pPr/>
              <a:t>0</a:t>
            </a:fld>
            <a:endParaRPr lang="en-US"/>
          </a:p>
        </p:txBody>
      </p:sp>
    </p:spTree>
    <p:extLst>
      <p:ext uri="{BB962C8B-B14F-4D97-AF65-F5344CB8AC3E}">
        <p14:creationId xmlns:p14="http://schemas.microsoft.com/office/powerpoint/2010/main" val="349549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95288"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Shape 3"/>
          <p:cNvSpPr txBox="1">
            <a:spLocks noGrp="1"/>
          </p:cNvSpPr>
          <p:nvPr>
            <p:ph type="body" idx="1"/>
          </p:nvPr>
        </p:nvSpPr>
        <p:spPr>
          <a:xfrm>
            <a:off x="695008" y="4387136"/>
            <a:ext cx="5560059" cy="4156234"/>
          </a:xfrm>
          <a:prstGeom prst="rect">
            <a:avLst/>
          </a:prstGeom>
        </p:spPr>
        <p:txBody>
          <a:bodyPr lIns="92476" tIns="92476" rIns="92476" bIns="92476" anchor="t" anchorCtr="0"/>
          <a:lstStyle>
            <a:lvl1pPr>
              <a:defRPr sz="1100"/>
            </a:lvl1pPr>
            <a:lvl2pPr>
              <a:defRPr sz="1100"/>
            </a:lvl2pPr>
            <a:lvl3pPr>
              <a:defRPr sz="1100"/>
            </a:lvl3pPr>
            <a:lvl4pPr>
              <a:defRPr sz="1100"/>
            </a:lvl4pPr>
            <a:lvl5pPr>
              <a:defRPr sz="1100"/>
            </a:lvl5pPr>
            <a:lvl6pPr>
              <a:defRPr sz="1100"/>
            </a:lvl6pPr>
            <a:lvl7pPr>
              <a:defRPr sz="1100"/>
            </a:lvl7pPr>
            <a:lvl8pPr>
              <a:defRPr sz="1100"/>
            </a:lvl8pPr>
            <a:lvl9pPr>
              <a:defRPr sz="1100"/>
            </a:lvl9pPr>
          </a:lstStyle>
          <a:p>
            <a:endParaRPr/>
          </a:p>
        </p:txBody>
      </p:sp>
    </p:spTree>
    <p:extLst>
      <p:ext uri="{BB962C8B-B14F-4D97-AF65-F5344CB8AC3E}">
        <p14:creationId xmlns:p14="http://schemas.microsoft.com/office/powerpoint/2010/main" val="65347604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crl.edu/archiving-preservation/digital-archives/certification-and-assessment-digital-repositories/chronopolis" TargetMode="External"/><Relationship Id="rId7" Type="http://schemas.openxmlformats.org/officeDocument/2006/relationships/hyperlink" Target="http://www.clockss.org/clockss/News#TRAC"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www.crl.edu/archiving-preservation/digital-archives/certification-and-assessment-digital-repositories/scholars_portal" TargetMode="External"/><Relationship Id="rId5" Type="http://schemas.openxmlformats.org/officeDocument/2006/relationships/hyperlink" Target="http://www.crl.edu/archiving-preservation/digital-archives/certification-and-assessment-digital-repositories/portico" TargetMode="External"/><Relationship Id="rId4" Type="http://schemas.openxmlformats.org/officeDocument/2006/relationships/hyperlink" Target="http://www.crl.edu/archiving-preservation/digital-archives/certification-and-assessment-digital-repositories/hathitrust"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mith.umd.edu/digital-curation-workstation/"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
        <p:cNvGrpSpPr/>
        <p:nvPr/>
      </p:nvGrpSpPr>
      <p:grpSpPr>
        <a:xfrm>
          <a:off x="0" y="0"/>
          <a:ext cx="0" cy="0"/>
          <a:chOff x="0" y="0"/>
          <a:chExt cx="0" cy="0"/>
        </a:xfrm>
      </p:grpSpPr>
      <p:sp>
        <p:nvSpPr>
          <p:cNvPr id="26" name="Shape 26"/>
          <p:cNvSpPr>
            <a:spLocks noGrp="1" noRot="1" noChangeAspect="1"/>
          </p:cNvSpPr>
          <p:nvPr>
            <p:ph type="sldImg" idx="2"/>
          </p:nvPr>
        </p:nvSpPr>
        <p:spPr>
          <a:xfrm>
            <a:off x="395288"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 name="Shape 27"/>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r>
              <a:rPr lang="en-US" b="1" dirty="0" smtClean="0"/>
              <a:t>Have one of the extra</a:t>
            </a:r>
            <a:r>
              <a:rPr lang="en-US" b="1" baseline="0" dirty="0" smtClean="0"/>
              <a:t>s go around and do a quick test to make sure DA will run on the attendees’ machines</a:t>
            </a:r>
          </a:p>
          <a:p>
            <a:r>
              <a:rPr lang="en-US" b="1" baseline="0" dirty="0" smtClean="0"/>
              <a:t>NEED TO ADD LANGUAGE THAT SAYS WE DO NOT RECOMMEND OR ENDORSE ANY ONE TOOL/SERVICE</a:t>
            </a:r>
            <a:endParaRPr lang="en-US" b="1" dirty="0" smtClean="0"/>
          </a:p>
          <a:p>
            <a:endParaRPr lang="en-US" dirty="0" smtClean="0"/>
          </a:p>
          <a:p>
            <a:endParaRPr lang="en-US" dirty="0" smtClean="0"/>
          </a:p>
          <a:p>
            <a:r>
              <a:rPr lang="en-US" dirty="0" smtClean="0"/>
              <a:t>AAISHA Hand out pretests as people walk in</a:t>
            </a:r>
            <a:endParaRPr dirty="0"/>
          </a:p>
        </p:txBody>
      </p:sp>
    </p:spTree>
    <p:extLst>
      <p:ext uri="{BB962C8B-B14F-4D97-AF65-F5344CB8AC3E}">
        <p14:creationId xmlns:p14="http://schemas.microsoft.com/office/powerpoint/2010/main" val="23016736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0700008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8091798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395288"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b="1" dirty="0"/>
          </a:p>
        </p:txBody>
      </p:sp>
    </p:spTree>
    <p:extLst>
      <p:ext uri="{BB962C8B-B14F-4D97-AF65-F5344CB8AC3E}">
        <p14:creationId xmlns:p14="http://schemas.microsoft.com/office/powerpoint/2010/main" val="133608590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a:spLocks noGrp="1" noRot="1" noChangeAspect="1"/>
          </p:cNvSpPr>
          <p:nvPr>
            <p:ph type="sldImg" idx="2"/>
          </p:nvPr>
        </p:nvSpPr>
        <p:spPr>
          <a:xfrm>
            <a:off x="395288"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3" name="Shape 313"/>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r>
              <a:rPr lang="en-US" dirty="0" smtClean="0"/>
              <a:t>AAISHA </a:t>
            </a:r>
            <a:r>
              <a:rPr lang="en-US" dirty="0" smtClean="0">
                <a:effectLst/>
              </a:rPr>
              <a:t>A fully implemented and viable preservation program addresses organizational issues, technological concerns, and funding questions, balancing them like a three-legged stool.</a:t>
            </a:r>
          </a:p>
          <a:p>
            <a:r>
              <a:rPr lang="en-US" b="1" dirty="0" smtClean="0">
                <a:effectLst/>
              </a:rPr>
              <a:t>Organizational Infrastructure</a:t>
            </a:r>
            <a:r>
              <a:rPr lang="en-US" dirty="0" smtClean="0">
                <a:effectLst/>
              </a:rPr>
              <a:t> includes the policies, procedures, practices, people—the elements that any programmatic area needs to thrive, but specialized to address digital preservation requirements. It addresses this key development question:</a:t>
            </a:r>
          </a:p>
          <a:p>
            <a:r>
              <a:rPr lang="en-US" b="1" i="1" dirty="0" smtClean="0">
                <a:effectLst/>
              </a:rPr>
              <a:t>What</a:t>
            </a:r>
            <a:r>
              <a:rPr lang="en-US" dirty="0" smtClean="0">
                <a:effectLst/>
              </a:rPr>
              <a:t> are the requirements and parameters for the organization's digital preservation program?</a:t>
            </a:r>
          </a:p>
          <a:p>
            <a:r>
              <a:rPr lang="en-US" sz="1100" b="1" kern="1200" dirty="0" smtClean="0">
                <a:solidFill>
                  <a:schemeClr val="tx1"/>
                </a:solidFill>
                <a:effectLst/>
                <a:latin typeface="+mn-lt"/>
                <a:ea typeface="+mn-ea"/>
                <a:cs typeface="+mn-cs"/>
              </a:rPr>
              <a:t>0101</a:t>
            </a:r>
            <a:r>
              <a:rPr lang="en-US" dirty="0" smtClean="0">
                <a:effectLst/>
              </a:rPr>
              <a:t> </a:t>
            </a:r>
            <a:r>
              <a:rPr lang="en-US" b="1" dirty="0" smtClean="0">
                <a:effectLst/>
              </a:rPr>
              <a:t>Technological Infrastructure</a:t>
            </a:r>
            <a:r>
              <a:rPr lang="en-US" dirty="0" smtClean="0">
                <a:effectLst/>
              </a:rPr>
              <a:t> consists of the requisite equipment, software, hardware, a secure environment, and skills to establish and maintain the digital preservation program. It anticipates and responds wisely to changing technology. It addresses this key development question:</a:t>
            </a:r>
          </a:p>
          <a:p>
            <a:r>
              <a:rPr lang="en-US" b="1" i="1" dirty="0" smtClean="0">
                <a:effectLst/>
              </a:rPr>
              <a:t>How</a:t>
            </a:r>
            <a:r>
              <a:rPr lang="en-US" dirty="0" smtClean="0">
                <a:effectLst/>
              </a:rPr>
              <a:t> will the organization meet defined digital preservation requirements?</a:t>
            </a:r>
          </a:p>
          <a:p>
            <a:r>
              <a:rPr lang="en-US" sz="1100" b="1" kern="1200" dirty="0" smtClean="0">
                <a:solidFill>
                  <a:schemeClr val="tx1"/>
                </a:solidFill>
                <a:effectLst/>
                <a:latin typeface="+mn-lt"/>
                <a:ea typeface="+mn-ea"/>
                <a:cs typeface="+mn-cs"/>
              </a:rPr>
              <a:t>$$$$</a:t>
            </a:r>
            <a:r>
              <a:rPr lang="en-US" dirty="0" smtClean="0">
                <a:effectLst/>
              </a:rPr>
              <a:t> </a:t>
            </a:r>
            <a:r>
              <a:rPr lang="en-US" b="1" dirty="0" smtClean="0">
                <a:effectLst/>
              </a:rPr>
              <a:t>Resources Framework </a:t>
            </a:r>
            <a:r>
              <a:rPr lang="en-US" dirty="0" smtClean="0">
                <a:effectLst/>
              </a:rPr>
              <a:t>addresses the requisite startup, ongoing, and contingency funding to enable and sustain the digital preservation program. It addresses this key development question:</a:t>
            </a:r>
          </a:p>
          <a:p>
            <a:r>
              <a:rPr lang="en-US" b="1" i="1" dirty="0" smtClean="0">
                <a:effectLst/>
              </a:rPr>
              <a:t>What</a:t>
            </a:r>
            <a:r>
              <a:rPr lang="en-US" dirty="0" smtClean="0">
                <a:effectLst/>
              </a:rPr>
              <a:t> resources will it take to develop and maintain the organization’s digital preservation program?</a:t>
            </a:r>
          </a:p>
          <a:p>
            <a:endParaRPr dirty="0"/>
          </a:p>
        </p:txBody>
      </p:sp>
    </p:spTree>
    <p:extLst>
      <p:ext uri="{BB962C8B-B14F-4D97-AF65-F5344CB8AC3E}">
        <p14:creationId xmlns:p14="http://schemas.microsoft.com/office/powerpoint/2010/main" val="3168365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5616828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6095300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678689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a:spLocks noGrp="1" noRot="1" noChangeAspect="1"/>
          </p:cNvSpPr>
          <p:nvPr>
            <p:ph type="sldImg" idx="2"/>
          </p:nvPr>
        </p:nvSpPr>
        <p:spPr>
          <a:xfrm>
            <a:off x="395288"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0" name="Shape 320"/>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r>
              <a:rPr lang="en-US" dirty="0" smtClean="0"/>
              <a:t>AAISHA</a:t>
            </a:r>
            <a:endParaRPr dirty="0"/>
          </a:p>
        </p:txBody>
      </p:sp>
    </p:spTree>
    <p:extLst>
      <p:ext uri="{BB962C8B-B14F-4D97-AF65-F5344CB8AC3E}">
        <p14:creationId xmlns:p14="http://schemas.microsoft.com/office/powerpoint/2010/main" val="349761136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8269251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06355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82542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6201357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2697623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1084411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6153981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2585698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4983359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a:spLocks noGrp="1" noRot="1" noChangeAspect="1"/>
          </p:cNvSpPr>
          <p:nvPr>
            <p:ph type="sldImg" idx="2"/>
          </p:nvPr>
        </p:nvSpPr>
        <p:spPr>
          <a:xfrm>
            <a:off x="395288"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7" name="Shape 357"/>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r>
              <a:rPr lang="en-US" dirty="0" smtClean="0"/>
              <a:t>JAIME Have them get out one pagers here!</a:t>
            </a:r>
            <a:endParaRPr dirty="0"/>
          </a:p>
        </p:txBody>
      </p:sp>
    </p:spTree>
    <p:extLst>
      <p:ext uri="{BB962C8B-B14F-4D97-AF65-F5344CB8AC3E}">
        <p14:creationId xmlns:p14="http://schemas.microsoft.com/office/powerpoint/2010/main" val="18950934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4288242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Shape 368"/>
          <p:cNvSpPr>
            <a:spLocks noGrp="1" noRot="1" noChangeAspect="1"/>
          </p:cNvSpPr>
          <p:nvPr>
            <p:ph type="sldImg" idx="2"/>
          </p:nvPr>
        </p:nvSpPr>
        <p:spPr>
          <a:xfrm>
            <a:off x="395288"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9" name="Shape 36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r>
              <a:rPr lang="en-US" dirty="0" smtClean="0"/>
              <a:t>JAIME</a:t>
            </a:r>
            <a:endParaRPr dirty="0"/>
          </a:p>
        </p:txBody>
      </p:sp>
    </p:spTree>
    <p:extLst>
      <p:ext uri="{BB962C8B-B14F-4D97-AF65-F5344CB8AC3E}">
        <p14:creationId xmlns:p14="http://schemas.microsoft.com/office/powerpoint/2010/main" val="216542239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Shape 374"/>
          <p:cNvSpPr>
            <a:spLocks noGrp="1" noRot="1" noChangeAspect="1"/>
          </p:cNvSpPr>
          <p:nvPr>
            <p:ph type="sldImg" idx="2"/>
          </p:nvPr>
        </p:nvSpPr>
        <p:spPr>
          <a:xfrm>
            <a:off x="395288"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5" name="Shape 375"/>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pPr>
              <a:buNone/>
            </a:pPr>
            <a:r>
              <a:rPr lang="en-US" dirty="0" smtClean="0"/>
              <a:t>JAIME</a:t>
            </a:r>
          </a:p>
          <a:p>
            <a:pPr>
              <a:buNone/>
            </a:pPr>
            <a:r>
              <a:rPr lang="en" dirty="0" smtClean="0"/>
              <a:t>J</a:t>
            </a:r>
            <a:r>
              <a:rPr lang="en-US" dirty="0" smtClean="0"/>
              <a:t>a</a:t>
            </a:r>
            <a:r>
              <a:rPr lang="en" dirty="0" smtClean="0"/>
              <a:t>ime: Identifying </a:t>
            </a:r>
            <a:r>
              <a:rPr lang="en" i="1" dirty="0" smtClean="0"/>
              <a:t>what</a:t>
            </a:r>
            <a:r>
              <a:rPr lang="en" i="0" baseline="0" dirty="0" smtClean="0"/>
              <a:t> is it risk (inventory), </a:t>
            </a:r>
            <a:r>
              <a:rPr lang="en" i="1" baseline="0" dirty="0" smtClean="0"/>
              <a:t>why</a:t>
            </a:r>
            <a:r>
              <a:rPr lang="en" i="0" baseline="0" dirty="0" smtClean="0"/>
              <a:t> it is at risk (one-pagers), and what the loss would mean to your institution will make an incredibly compelling case to your leaders (aka the holders of the checkbook!)</a:t>
            </a:r>
            <a:endParaRPr lang="en" dirty="0"/>
          </a:p>
        </p:txBody>
      </p:sp>
    </p:spTree>
    <p:extLst>
      <p:ext uri="{BB962C8B-B14F-4D97-AF65-F5344CB8AC3E}">
        <p14:creationId xmlns:p14="http://schemas.microsoft.com/office/powerpoint/2010/main" val="414393915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Shape 380"/>
          <p:cNvSpPr>
            <a:spLocks noGrp="1" noRot="1" noChangeAspect="1"/>
          </p:cNvSpPr>
          <p:nvPr>
            <p:ph type="sldImg" idx="2"/>
          </p:nvPr>
        </p:nvSpPr>
        <p:spPr>
          <a:xfrm>
            <a:off x="395288"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1" name="Shape 381"/>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pPr>
              <a:buNone/>
            </a:pPr>
            <a:r>
              <a:rPr lang="en-US" dirty="0" smtClean="0"/>
              <a:t>JAIME</a:t>
            </a:r>
            <a:endParaRPr lang="en" dirty="0"/>
          </a:p>
        </p:txBody>
      </p:sp>
    </p:spTree>
    <p:extLst>
      <p:ext uri="{BB962C8B-B14F-4D97-AF65-F5344CB8AC3E}">
        <p14:creationId xmlns:p14="http://schemas.microsoft.com/office/powerpoint/2010/main" val="2992963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4108379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Shape 380"/>
          <p:cNvSpPr>
            <a:spLocks noGrp="1" noRot="1" noChangeAspect="1"/>
          </p:cNvSpPr>
          <p:nvPr>
            <p:ph type="sldImg" idx="2"/>
          </p:nvPr>
        </p:nvSpPr>
        <p:spPr>
          <a:xfrm>
            <a:off x="395288"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1" name="Shape 381"/>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pPr>
              <a:buNone/>
            </a:pPr>
            <a:r>
              <a:rPr lang="en" dirty="0" smtClean="0"/>
              <a:t>JAIME</a:t>
            </a:r>
            <a:endParaRPr lang="en" dirty="0"/>
          </a:p>
        </p:txBody>
      </p:sp>
    </p:spTree>
    <p:extLst>
      <p:ext uri="{BB962C8B-B14F-4D97-AF65-F5344CB8AC3E}">
        <p14:creationId xmlns:p14="http://schemas.microsoft.com/office/powerpoint/2010/main" val="147778245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4150656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DANIELLE</a:t>
            </a:r>
            <a:endParaRPr lang="en-US" dirty="0"/>
          </a:p>
        </p:txBody>
      </p:sp>
    </p:spTree>
    <p:extLst>
      <p:ext uri="{BB962C8B-B14F-4D97-AF65-F5344CB8AC3E}">
        <p14:creationId xmlns:p14="http://schemas.microsoft.com/office/powerpoint/2010/main" val="424479976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Shape 288"/>
          <p:cNvSpPr>
            <a:spLocks noGrp="1" noRot="1" noChangeAspect="1"/>
          </p:cNvSpPr>
          <p:nvPr>
            <p:ph type="sldImg" idx="2"/>
          </p:nvPr>
        </p:nvSpPr>
        <p:spPr>
          <a:xfrm>
            <a:off x="395288"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9" name="Shape 28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pPr lvl="0" rtl="0">
              <a:buNone/>
            </a:pPr>
            <a:r>
              <a:rPr lang="en-US" dirty="0" smtClean="0"/>
              <a:t>DANIELLE</a:t>
            </a:r>
            <a:r>
              <a:rPr lang="en" dirty="0" smtClean="0"/>
              <a:t> You </a:t>
            </a:r>
            <a:r>
              <a:rPr lang="en" dirty="0"/>
              <a:t>can have a lot of archivists and no one tech-savvy. That could be a problem</a:t>
            </a:r>
          </a:p>
          <a:p>
            <a:pPr>
              <a:buNone/>
            </a:pPr>
            <a:r>
              <a:rPr lang="en-US" dirty="0" smtClean="0"/>
              <a:t>NOTE:</a:t>
            </a:r>
            <a:r>
              <a:rPr lang="en-US" baseline="0" dirty="0" smtClean="0"/>
              <a:t> </a:t>
            </a:r>
            <a:r>
              <a:rPr lang="en" dirty="0" smtClean="0"/>
              <a:t>maybe </a:t>
            </a:r>
            <a:r>
              <a:rPr lang="en" dirty="0"/>
              <a:t>mention that Glacier is available as </a:t>
            </a:r>
            <a:r>
              <a:rPr lang="en" dirty="0" smtClean="0"/>
              <a:t>standalone </a:t>
            </a:r>
            <a:r>
              <a:rPr lang="en" dirty="0"/>
              <a:t>storage and also a back-end option with X products that we tested?</a:t>
            </a:r>
          </a:p>
        </p:txBody>
      </p:sp>
    </p:spTree>
    <p:extLst>
      <p:ext uri="{BB962C8B-B14F-4D97-AF65-F5344CB8AC3E}">
        <p14:creationId xmlns:p14="http://schemas.microsoft.com/office/powerpoint/2010/main" val="234434622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DANIELLE</a:t>
            </a:r>
            <a:endParaRPr lang="en-US" dirty="0"/>
          </a:p>
        </p:txBody>
      </p:sp>
    </p:spTree>
    <p:extLst>
      <p:ext uri="{BB962C8B-B14F-4D97-AF65-F5344CB8AC3E}">
        <p14:creationId xmlns:p14="http://schemas.microsoft.com/office/powerpoint/2010/main" val="64013768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3178575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395288"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6" name="Shape 326"/>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r>
              <a:rPr lang="en-US" dirty="0" smtClean="0"/>
              <a:t>AAISHA Give them a</a:t>
            </a:r>
            <a:r>
              <a:rPr lang="en-US" baseline="0" dirty="0" smtClean="0"/>
              <a:t> couple of minutes to brainstorm some on their own (or in small groups based on institution type…)</a:t>
            </a:r>
          </a:p>
          <a:p>
            <a:r>
              <a:rPr lang="en-US" baseline="0" dirty="0" smtClean="0"/>
              <a:t>Start white-boarding the roles.</a:t>
            </a:r>
            <a:endParaRPr dirty="0"/>
          </a:p>
        </p:txBody>
      </p:sp>
    </p:spTree>
    <p:extLst>
      <p:ext uri="{BB962C8B-B14F-4D97-AF65-F5344CB8AC3E}">
        <p14:creationId xmlns:p14="http://schemas.microsoft.com/office/powerpoint/2010/main" val="69012323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a:spLocks noGrp="1" noRot="1" noChangeAspect="1"/>
          </p:cNvSpPr>
          <p:nvPr>
            <p:ph type="sldImg" idx="2"/>
          </p:nvPr>
        </p:nvSpPr>
        <p:spPr>
          <a:xfrm>
            <a:off x="395288"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2" name="Shape 332"/>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AAISHA</a:t>
            </a:r>
            <a:r>
              <a:rPr lang="en" dirty="0" smtClean="0"/>
              <a:t> :  </a:t>
            </a:r>
            <a:r>
              <a:rPr lang="en" dirty="0"/>
              <a:t>I can imagine that some people might not “already have a working relationship” with people in the roles listed.  </a:t>
            </a:r>
            <a:r>
              <a:rPr lang="en" b="1" dirty="0"/>
              <a:t>Maybe add this as a point for </a:t>
            </a:r>
            <a:r>
              <a:rPr lang="en" b="1" dirty="0" smtClean="0"/>
              <a:t>emphasis. </a:t>
            </a:r>
          </a:p>
          <a:p>
            <a:pPr marL="0" marR="0" lvl="1" indent="0" algn="l" defTabSz="914400" rtl="0" eaLnBrk="1" fontAlgn="auto" latinLnBrk="0" hangingPunct="1">
              <a:lnSpc>
                <a:spcPct val="100000"/>
              </a:lnSpc>
              <a:spcBef>
                <a:spcPts val="0"/>
              </a:spcBef>
              <a:spcAft>
                <a:spcPts val="0"/>
              </a:spcAft>
              <a:buClrTx/>
              <a:buSzTx/>
              <a:buFontTx/>
              <a:buNone/>
              <a:tabLst/>
              <a:defRPr/>
            </a:pPr>
            <a:r>
              <a:rPr lang="en" b="1" dirty="0" smtClean="0"/>
              <a:t>Think of it as moving even one square to the right on the NDSA Levels of Preservation grid </a:t>
            </a:r>
          </a:p>
          <a:p>
            <a:pPr>
              <a:buNone/>
            </a:pPr>
            <a:endParaRPr lang="en" dirty="0"/>
          </a:p>
        </p:txBody>
      </p:sp>
    </p:spTree>
    <p:extLst>
      <p:ext uri="{BB962C8B-B14F-4D97-AF65-F5344CB8AC3E}">
        <p14:creationId xmlns:p14="http://schemas.microsoft.com/office/powerpoint/2010/main" val="3230126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Shape 350"/>
          <p:cNvSpPr>
            <a:spLocks noGrp="1" noRot="1" noChangeAspect="1"/>
          </p:cNvSpPr>
          <p:nvPr>
            <p:ph type="sldImg" idx="2"/>
          </p:nvPr>
        </p:nvSpPr>
        <p:spPr>
          <a:xfrm>
            <a:off x="395288"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1" name="Shape 351"/>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r>
              <a:rPr lang="en-US" dirty="0" smtClean="0"/>
              <a:t>AAISHA</a:t>
            </a:r>
            <a:endParaRPr dirty="0"/>
          </a:p>
        </p:txBody>
      </p:sp>
    </p:spTree>
    <p:extLst>
      <p:ext uri="{BB962C8B-B14F-4D97-AF65-F5344CB8AC3E}">
        <p14:creationId xmlns:p14="http://schemas.microsoft.com/office/powerpoint/2010/main" val="169824764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Shape 404"/>
          <p:cNvSpPr>
            <a:spLocks noGrp="1" noRot="1" noChangeAspect="1"/>
          </p:cNvSpPr>
          <p:nvPr>
            <p:ph type="sldImg" idx="2"/>
          </p:nvPr>
        </p:nvSpPr>
        <p:spPr>
          <a:xfrm>
            <a:off x="395288"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5" name="Shape 405"/>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r>
              <a:rPr lang="en-US" dirty="0" smtClean="0"/>
              <a:t>DANIELLE</a:t>
            </a:r>
            <a:endParaRPr dirty="0"/>
          </a:p>
        </p:txBody>
      </p:sp>
    </p:spTree>
    <p:extLst>
      <p:ext uri="{BB962C8B-B14F-4D97-AF65-F5344CB8AC3E}">
        <p14:creationId xmlns:p14="http://schemas.microsoft.com/office/powerpoint/2010/main" val="298900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6355262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5198620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7606645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1476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LYNNE</a:t>
            </a:r>
            <a:endParaRPr lang="en-US" dirty="0"/>
          </a:p>
        </p:txBody>
      </p:sp>
    </p:spTree>
    <p:extLst>
      <p:ext uri="{BB962C8B-B14F-4D97-AF65-F5344CB8AC3E}">
        <p14:creationId xmlns:p14="http://schemas.microsoft.com/office/powerpoint/2010/main" val="15663557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52754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25592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74964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14086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71985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45432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64162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47270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52684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625734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985679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940650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301630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547989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562528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005590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70886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Shape 44"/>
          <p:cNvSpPr>
            <a:spLocks noGrp="1" noRot="1" noChangeAspect="1"/>
          </p:cNvSpPr>
          <p:nvPr>
            <p:ph type="sldImg" idx="2"/>
          </p:nvPr>
        </p:nvSpPr>
        <p:spPr>
          <a:xfrm>
            <a:off x="395288"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 name="Shape 45"/>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dirty="0"/>
          </a:p>
        </p:txBody>
      </p:sp>
    </p:spTree>
    <p:extLst>
      <p:ext uri="{BB962C8B-B14F-4D97-AF65-F5344CB8AC3E}">
        <p14:creationId xmlns:p14="http://schemas.microsoft.com/office/powerpoint/2010/main" val="32699169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619960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7860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102336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795656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152586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553598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566713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395288"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 name="Shape 75"/>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r>
              <a:rPr lang="en-US" dirty="0" smtClean="0"/>
              <a:t>JAIME</a:t>
            </a:r>
          </a:p>
          <a:p>
            <a:r>
              <a:rPr lang="en-US" dirty="0" smtClean="0"/>
              <a:t>Solution in Practice:</a:t>
            </a:r>
            <a:r>
              <a:rPr lang="en-US" baseline="0" dirty="0" smtClean="0"/>
              <a:t> Figure out what you have, start talking to people, build a team and eventually a policy!</a:t>
            </a:r>
          </a:p>
          <a:p>
            <a:endParaRPr dirty="0"/>
          </a:p>
        </p:txBody>
      </p:sp>
    </p:spTree>
    <p:extLst>
      <p:ext uri="{BB962C8B-B14F-4D97-AF65-F5344CB8AC3E}">
        <p14:creationId xmlns:p14="http://schemas.microsoft.com/office/powerpoint/2010/main" val="38638085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395288"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r>
              <a:rPr lang="en-US" b="0" dirty="0" smtClean="0">
                <a:solidFill>
                  <a:srgbClr val="FF0000"/>
                </a:solidFill>
              </a:rPr>
              <a:t>JAIME  </a:t>
            </a:r>
            <a:r>
              <a:rPr lang="en-US" b="1" dirty="0" smtClean="0">
                <a:solidFill>
                  <a:srgbClr val="FF0000"/>
                </a:solidFill>
              </a:rPr>
              <a:t>ACTUALLY GO OVER WHAT AIPS SIPS AND DIPS ARE..&gt;USE THE SIMPLIFIED LANGUAGE WE PUT IN THE WHITE</a:t>
            </a:r>
            <a:r>
              <a:rPr lang="en-US" b="1" baseline="0" dirty="0" smtClean="0">
                <a:solidFill>
                  <a:srgbClr val="FF0000"/>
                </a:solidFill>
              </a:rPr>
              <a:t> PAPER</a:t>
            </a:r>
            <a:endParaRPr lang="en-US" b="1"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solidFill>
                  <a:srgbClr val="FF0000"/>
                </a:solidFill>
              </a:rPr>
              <a:t>In just</a:t>
            </a:r>
            <a:r>
              <a:rPr lang="en-US" b="0" baseline="0" dirty="0" smtClean="0">
                <a:solidFill>
                  <a:srgbClr val="FF0000"/>
                </a:solidFill>
              </a:rPr>
              <a:t> over 10</a:t>
            </a:r>
            <a:r>
              <a:rPr lang="en-US" b="0" dirty="0" smtClean="0">
                <a:solidFill>
                  <a:srgbClr val="FF0000"/>
                </a:solidFill>
              </a:rPr>
              <a:t> years,</a:t>
            </a:r>
            <a:r>
              <a:rPr lang="en-US" b="0" baseline="0" dirty="0" smtClean="0">
                <a:solidFill>
                  <a:srgbClr val="FF0000"/>
                </a:solidFill>
              </a:rPr>
              <a:t> </a:t>
            </a:r>
            <a:r>
              <a:rPr lang="en-US" b="1" baseline="0" dirty="0" smtClean="0">
                <a:solidFill>
                  <a:srgbClr val="FF0000"/>
                </a:solidFill>
              </a:rPr>
              <a:t>there are 5 </a:t>
            </a:r>
            <a:r>
              <a:rPr lang="en-US" b="0" baseline="0" dirty="0" smtClean="0">
                <a:solidFill>
                  <a:srgbClr val="FF0000"/>
                </a:solidFill>
              </a:rPr>
              <a:t>repositories that have been able to become certified!!! (</a:t>
            </a:r>
            <a:r>
              <a:rPr lang="en-US" sz="1100" u="sng" kern="1200" dirty="0" smtClean="0">
                <a:solidFill>
                  <a:schemeClr val="tx1"/>
                </a:solidFill>
                <a:effectLst/>
                <a:latin typeface="+mn-lt"/>
                <a:ea typeface="+mn-ea"/>
                <a:cs typeface="+mn-cs"/>
                <a:hlinkClick r:id="rId3"/>
              </a:rPr>
              <a:t>Chronopolis Report</a:t>
            </a:r>
            <a:r>
              <a:rPr lang="en-US" sz="1100" u="sng" kern="1200" dirty="0" smtClean="0">
                <a:solidFill>
                  <a:schemeClr val="tx1"/>
                </a:solidFill>
                <a:effectLst/>
                <a:latin typeface="+mn-lt"/>
                <a:ea typeface="+mn-ea"/>
                <a:cs typeface="+mn-cs"/>
              </a:rPr>
              <a:t>;</a:t>
            </a:r>
            <a:r>
              <a:rPr lang="en-US" sz="1100" kern="1200" dirty="0" smtClean="0">
                <a:solidFill>
                  <a:schemeClr val="tx1"/>
                </a:solidFill>
                <a:effectLst/>
                <a:latin typeface="+mn-lt"/>
                <a:ea typeface="+mn-ea"/>
                <a:cs typeface="+mn-cs"/>
              </a:rPr>
              <a:t> </a:t>
            </a:r>
            <a:r>
              <a:rPr lang="en-US" sz="1100" u="sng" kern="1200" dirty="0" smtClean="0">
                <a:solidFill>
                  <a:schemeClr val="tx1"/>
                </a:solidFill>
                <a:effectLst/>
                <a:latin typeface="+mn-lt"/>
                <a:ea typeface="+mn-ea"/>
                <a:cs typeface="+mn-cs"/>
                <a:hlinkClick r:id="rId4"/>
              </a:rPr>
              <a:t>Hathitrust Report</a:t>
            </a:r>
            <a:r>
              <a:rPr lang="en-US" sz="1100" u="sng" kern="1200" dirty="0" smtClean="0">
                <a:solidFill>
                  <a:schemeClr val="tx1"/>
                </a:solidFill>
                <a:effectLst/>
                <a:latin typeface="+mn-lt"/>
                <a:ea typeface="+mn-ea"/>
                <a:cs typeface="+mn-cs"/>
              </a:rPr>
              <a:t>;</a:t>
            </a:r>
            <a:r>
              <a:rPr lang="en-US" sz="1100" kern="1200" dirty="0" smtClean="0">
                <a:solidFill>
                  <a:schemeClr val="tx1"/>
                </a:solidFill>
                <a:effectLst/>
                <a:latin typeface="+mn-lt"/>
                <a:ea typeface="+mn-ea"/>
                <a:cs typeface="+mn-cs"/>
              </a:rPr>
              <a:t> </a:t>
            </a:r>
            <a:r>
              <a:rPr lang="en-US" sz="1100" u="sng" kern="1200" dirty="0" smtClean="0">
                <a:solidFill>
                  <a:schemeClr val="tx1"/>
                </a:solidFill>
                <a:effectLst/>
                <a:latin typeface="+mn-lt"/>
                <a:ea typeface="+mn-ea"/>
                <a:cs typeface="+mn-cs"/>
                <a:hlinkClick r:id="rId5"/>
              </a:rPr>
              <a:t>Portico Report</a:t>
            </a:r>
            <a:r>
              <a:rPr lang="en-US" sz="1100" u="sng" kern="1200" dirty="0" smtClean="0">
                <a:solidFill>
                  <a:schemeClr val="tx1"/>
                </a:solidFill>
                <a:effectLst/>
                <a:latin typeface="+mn-lt"/>
                <a:ea typeface="+mn-ea"/>
                <a:cs typeface="+mn-cs"/>
              </a:rPr>
              <a:t>;</a:t>
            </a:r>
            <a:r>
              <a:rPr lang="en-US" sz="1100" kern="1200" dirty="0" smtClean="0">
                <a:solidFill>
                  <a:schemeClr val="tx1"/>
                </a:solidFill>
                <a:effectLst/>
                <a:latin typeface="+mn-lt"/>
                <a:ea typeface="+mn-ea"/>
                <a:cs typeface="+mn-cs"/>
              </a:rPr>
              <a:t> </a:t>
            </a:r>
            <a:r>
              <a:rPr lang="en-US" sz="1100" u="sng" kern="1200" dirty="0" smtClean="0">
                <a:solidFill>
                  <a:schemeClr val="tx1"/>
                </a:solidFill>
                <a:effectLst/>
                <a:latin typeface="+mn-lt"/>
                <a:ea typeface="+mn-ea"/>
                <a:cs typeface="+mn-cs"/>
                <a:hlinkClick r:id="rId6"/>
              </a:rPr>
              <a:t>Scholars Portal</a:t>
            </a:r>
            <a:r>
              <a:rPr lang="en-US" sz="1100" u="sng" kern="1200" dirty="0" smtClean="0">
                <a:solidFill>
                  <a:schemeClr val="tx1"/>
                </a:solidFill>
                <a:effectLst/>
                <a:latin typeface="+mn-lt"/>
                <a:ea typeface="+mn-ea"/>
                <a:cs typeface="+mn-cs"/>
              </a:rPr>
              <a:t>; </a:t>
            </a:r>
            <a:r>
              <a:rPr lang="en-US" sz="1100" u="sng" kern="1200" dirty="0" smtClean="0">
                <a:solidFill>
                  <a:schemeClr val="tx1"/>
                </a:solidFill>
                <a:latin typeface="+mn-lt"/>
                <a:ea typeface="+mn-ea"/>
                <a:cs typeface="+mn-cs"/>
                <a:hlinkClick r:id="rId7"/>
              </a:rPr>
              <a:t>CLOCKKS</a:t>
            </a:r>
            <a:r>
              <a:rPr lang="en-US" sz="1100" i="1" u="none" kern="1200" dirty="0" smtClean="0">
                <a:solidFill>
                  <a:schemeClr val="tx1"/>
                </a:solidFill>
                <a:latin typeface="+mn-lt"/>
                <a:ea typeface="+mn-ea"/>
                <a:cs typeface="+mn-cs"/>
              </a:rPr>
              <a:t>,</a:t>
            </a:r>
            <a:r>
              <a:rPr lang="en-US" sz="1100" i="1" u="none" kern="1200" baseline="0" dirty="0" smtClean="0">
                <a:solidFill>
                  <a:schemeClr val="tx1"/>
                </a:solidFill>
                <a:latin typeface="+mn-lt"/>
                <a:ea typeface="+mn-ea"/>
                <a:cs typeface="+mn-cs"/>
              </a:rPr>
              <a:t> which received the highest score of any org</a:t>
            </a:r>
            <a:r>
              <a:rPr lang="en-US" sz="1100" u="none" kern="1200" dirty="0" smtClean="0">
                <a:solidFill>
                  <a:schemeClr val="tx1"/>
                </a:solidFill>
                <a:effectLst/>
                <a:latin typeface="+mn-lt"/>
                <a:ea typeface="+mn-ea"/>
                <a:cs typeface="+mn-cs"/>
              </a:rPr>
              <a:t>) </a:t>
            </a:r>
            <a:r>
              <a:rPr lang="en-US" dirty="0" smtClean="0"/>
              <a:t>Meg’s Note: </a:t>
            </a:r>
            <a:r>
              <a:rPr lang="en-US" sz="1100" kern="1200" dirty="0" smtClean="0">
                <a:solidFill>
                  <a:schemeClr val="tx1"/>
                </a:solidFill>
                <a:effectLst/>
                <a:latin typeface="+mn-lt"/>
                <a:ea typeface="+mn-ea"/>
                <a:cs typeface="+mn-cs"/>
              </a:rPr>
              <a:t>OAIS was conceived in 1996 and accepted as an ISO standard in 2002. And there are actually only two TRAC certified per the CRL info I sent with my White Paper feedback (http://www.crl.edu/archiving-preservation/digital-archives/certification-and-assessment-digital-repositories)! </a:t>
            </a:r>
            <a:br>
              <a:rPr lang="en-US" sz="1100" kern="1200" dirty="0" smtClean="0">
                <a:solidFill>
                  <a:schemeClr val="tx1"/>
                </a:solidFill>
                <a:effectLst/>
                <a:latin typeface="+mn-lt"/>
                <a:ea typeface="+mn-ea"/>
                <a:cs typeface="+mn-cs"/>
              </a:rPr>
            </a:br>
            <a:r>
              <a:rPr lang="en-US" sz="1100" kern="1200" dirty="0" smtClean="0">
                <a:solidFill>
                  <a:schemeClr val="tx1"/>
                </a:solidFill>
                <a:effectLst/>
                <a:latin typeface="+mn-lt"/>
                <a:ea typeface="+mn-ea"/>
                <a:cs typeface="+mn-cs"/>
              </a:rPr>
              <a:t>In the intro (to the 90 page document called the TRAC Criteria &amp; Checklist,” the process came out of an identified need…</a:t>
            </a:r>
          </a:p>
          <a:p>
            <a:r>
              <a:rPr lang="en-US" sz="1100" kern="1200" dirty="0" smtClean="0">
                <a:solidFill>
                  <a:schemeClr val="tx1"/>
                </a:solidFill>
                <a:effectLst/>
                <a:latin typeface="+mn-lt"/>
                <a:ea typeface="+mn-ea"/>
                <a:cs typeface="+mn-cs"/>
              </a:rPr>
              <a:t>“The [OAIS] reference model (ISO 14721) provides a common conceptual framework describing the environment, functional components, and information objects within a system responsible for the long-term preservation of digital materials. Long before it became an approved standard in 2002, many in the cultural heritage community had adopted OAIS as a model to better understand what would be needed from digital preservation systems. </a:t>
            </a:r>
          </a:p>
          <a:p>
            <a:r>
              <a:rPr lang="en-US" sz="1100" kern="1200" dirty="0" smtClean="0">
                <a:solidFill>
                  <a:schemeClr val="tx1"/>
                </a:solidFill>
                <a:effectLst/>
                <a:latin typeface="+mn-lt"/>
                <a:ea typeface="+mn-ea"/>
                <a:cs typeface="+mn-cs"/>
              </a:rPr>
              <a:t>“Institutions began to declare themselves ‘OAIS-compliant’ to underscore the trustworthiness of their digital repositories, but there was no established understanding of ‘OAIS-compliance’ beyond meeting the high-level responsibilities defined by the standard. There were certainly no criteria for measuring compliance.”</a:t>
            </a:r>
          </a:p>
          <a:p>
            <a:endParaRPr dirty="0"/>
          </a:p>
        </p:txBody>
      </p:sp>
    </p:spTree>
    <p:extLst>
      <p:ext uri="{BB962C8B-B14F-4D97-AF65-F5344CB8AC3E}">
        <p14:creationId xmlns:p14="http://schemas.microsoft.com/office/powerpoint/2010/main" val="9897326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45082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95288"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r>
              <a:rPr lang="en-US" dirty="0" smtClean="0"/>
              <a:t>DANIELLE</a:t>
            </a:r>
            <a:endParaRPr lang="en-US" dirty="0"/>
          </a:p>
        </p:txBody>
      </p:sp>
    </p:spTree>
    <p:extLst>
      <p:ext uri="{BB962C8B-B14F-4D97-AF65-F5344CB8AC3E}">
        <p14:creationId xmlns:p14="http://schemas.microsoft.com/office/powerpoint/2010/main" val="2250720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169108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886846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957296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395288"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pPr lvl="0" rtl="0">
              <a:buNone/>
            </a:pPr>
            <a:r>
              <a:rPr lang="en-US" dirty="0" smtClean="0">
                <a:solidFill>
                  <a:schemeClr val="dk1"/>
                </a:solidFill>
              </a:rPr>
              <a:t>JAIME</a:t>
            </a:r>
          </a:p>
          <a:p>
            <a:pPr lvl="0" rtl="0">
              <a:buNone/>
            </a:pPr>
            <a:endParaRPr lang="en" dirty="0">
              <a:solidFill>
                <a:schemeClr val="dk1"/>
              </a:solidFill>
            </a:endParaRPr>
          </a:p>
        </p:txBody>
      </p:sp>
    </p:spTree>
    <p:extLst>
      <p:ext uri="{BB962C8B-B14F-4D97-AF65-F5344CB8AC3E}">
        <p14:creationId xmlns:p14="http://schemas.microsoft.com/office/powerpoint/2010/main" val="27148988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95288"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b="1" dirty="0"/>
          </a:p>
        </p:txBody>
      </p:sp>
    </p:spTree>
    <p:extLst>
      <p:ext uri="{BB962C8B-B14F-4D97-AF65-F5344CB8AC3E}">
        <p14:creationId xmlns:p14="http://schemas.microsoft.com/office/powerpoint/2010/main" val="33311307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114351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DANIELLE</a:t>
            </a:r>
          </a:p>
          <a:p>
            <a:r>
              <a:rPr lang="en-US" sz="1100" kern="1200" dirty="0" smtClean="0">
                <a:solidFill>
                  <a:schemeClr val="tx1"/>
                </a:solidFill>
                <a:effectLst/>
                <a:latin typeface="+mn-lt"/>
                <a:ea typeface="+mn-ea"/>
                <a:cs typeface="+mn-cs"/>
              </a:rPr>
              <a:t>Note that this is in their handout and has a side 2 to help them articulate different decision points.</a:t>
            </a:r>
          </a:p>
          <a:p>
            <a:endParaRPr lang="en-US" dirty="0"/>
          </a:p>
        </p:txBody>
      </p:sp>
    </p:spTree>
    <p:extLst>
      <p:ext uri="{BB962C8B-B14F-4D97-AF65-F5344CB8AC3E}">
        <p14:creationId xmlns:p14="http://schemas.microsoft.com/office/powerpoint/2010/main" val="12609290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095274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409942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25049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395288"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r>
              <a:rPr lang="en-US" dirty="0" smtClean="0"/>
              <a:t>This is basically where I began.</a:t>
            </a:r>
            <a:endParaRPr dirty="0"/>
          </a:p>
        </p:txBody>
      </p:sp>
    </p:spTree>
    <p:extLst>
      <p:ext uri="{BB962C8B-B14F-4D97-AF65-F5344CB8AC3E}">
        <p14:creationId xmlns:p14="http://schemas.microsoft.com/office/powerpoint/2010/main" val="16366305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Community</a:t>
            </a:r>
            <a:r>
              <a:rPr lang="en-US" baseline="0" dirty="0" smtClean="0"/>
              <a:t> Owned Preservation Tool Registry</a:t>
            </a:r>
            <a:endParaRPr lang="en-US" dirty="0"/>
          </a:p>
        </p:txBody>
      </p:sp>
    </p:spTree>
    <p:extLst>
      <p:ext uri="{BB962C8B-B14F-4D97-AF65-F5344CB8AC3E}">
        <p14:creationId xmlns:p14="http://schemas.microsoft.com/office/powerpoint/2010/main" val="40788194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395288"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 name="Shape 105"/>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pPr lvl="0" rtl="0">
              <a:buNone/>
            </a:pPr>
            <a:r>
              <a:rPr lang="en-US" dirty="0" smtClean="0"/>
              <a:t>JAIME</a:t>
            </a:r>
            <a:r>
              <a:rPr lang="en" dirty="0" smtClean="0"/>
              <a:t> Monologue </a:t>
            </a:r>
            <a:r>
              <a:rPr lang="en" dirty="0"/>
              <a:t>to talk them off the edge. </a:t>
            </a:r>
            <a:r>
              <a:rPr lang="en" dirty="0" smtClean="0"/>
              <a:t>You don’t have to pick the tools/services that will do ALL of the steps</a:t>
            </a:r>
            <a:r>
              <a:rPr lang="en" baseline="0" dirty="0" smtClean="0"/>
              <a:t> from</a:t>
            </a:r>
            <a:r>
              <a:rPr lang="en-US" baseline="0" dirty="0" smtClean="0"/>
              <a:t> t</a:t>
            </a:r>
            <a:r>
              <a:rPr lang="en" baseline="0" dirty="0" smtClean="0"/>
              <a:t>he get go. Start with a step or two. And it doesn’t even have to be with a fancy schmancy tool!</a:t>
            </a:r>
          </a:p>
          <a:p>
            <a:pPr marL="0" marR="0" lvl="0" indent="0" algn="l" defTabSz="914400" rtl="0" eaLnBrk="1" fontAlgn="auto" latinLnBrk="0" hangingPunct="1">
              <a:lnSpc>
                <a:spcPct val="100000"/>
              </a:lnSpc>
              <a:spcBef>
                <a:spcPts val="0"/>
              </a:spcBef>
              <a:spcAft>
                <a:spcPts val="0"/>
              </a:spcAft>
              <a:buClrTx/>
              <a:buSzTx/>
              <a:buFontTx/>
              <a:buNone/>
              <a:tabLst/>
              <a:defRPr/>
            </a:pPr>
            <a:r>
              <a:rPr lang="en" dirty="0" smtClean="0"/>
              <a:t>CAVEAT: Time Sensitive. Software changes quickly. Like, REALLY QUICKLY. Reference COPTR</a:t>
            </a:r>
          </a:p>
        </p:txBody>
      </p:sp>
    </p:spTree>
    <p:extLst>
      <p:ext uri="{BB962C8B-B14F-4D97-AF65-F5344CB8AC3E}">
        <p14:creationId xmlns:p14="http://schemas.microsoft.com/office/powerpoint/2010/main" val="12165555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395288"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smtClean="0"/>
              <a:t>JAIME </a:t>
            </a:r>
            <a:r>
              <a:rPr lang="en-US" sz="1800" b="0" dirty="0" smtClean="0"/>
              <a:t>There</a:t>
            </a:r>
            <a:r>
              <a:rPr lang="en-US" sz="1800" b="0" baseline="0" dirty="0" smtClean="0"/>
              <a:t> is a handout in the packets that show our definitions for all of these.</a:t>
            </a:r>
            <a:r>
              <a:rPr lang="en-US" sz="1800" b="1" dirty="0" smtClean="0"/>
              <a:t> </a:t>
            </a:r>
          </a:p>
        </p:txBody>
      </p:sp>
    </p:spTree>
    <p:extLst>
      <p:ext uri="{BB962C8B-B14F-4D97-AF65-F5344CB8AC3E}">
        <p14:creationId xmlns:p14="http://schemas.microsoft.com/office/powerpoint/2010/main" val="5081254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706704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395288"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Shape 118"/>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pPr lvl="0" rtl="0">
              <a:buNone/>
            </a:pPr>
            <a:r>
              <a:rPr lang="en-US" dirty="0" smtClean="0"/>
              <a:t>JAIME</a:t>
            </a:r>
            <a:r>
              <a:rPr lang="en" dirty="0" smtClean="0"/>
              <a:t>  Having</a:t>
            </a:r>
            <a:r>
              <a:rPr lang="en" baseline="0" dirty="0" smtClean="0"/>
              <a:t> a basic knowledge of DP…they should already kn</a:t>
            </a:r>
            <a:r>
              <a:rPr lang="en-US" baseline="0" dirty="0" err="1" smtClean="0"/>
              <a:t>ow</a:t>
            </a:r>
            <a:r>
              <a:rPr lang="en" baseline="0" dirty="0" smtClean="0"/>
              <a:t> the difference between storage and preservation. But it may come up as a question anyway.</a:t>
            </a:r>
          </a:p>
          <a:p>
            <a:pPr lvl="0" rtl="0">
              <a:buNone/>
            </a:pPr>
            <a:r>
              <a:rPr lang="en" dirty="0" smtClean="0"/>
              <a:t>Explain </a:t>
            </a:r>
            <a:r>
              <a:rPr lang="en" dirty="0"/>
              <a:t>what we mean by processing and backend. Define difference between DP and IR. </a:t>
            </a:r>
            <a:endParaRPr lang="e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 dirty="0" smtClean="0"/>
              <a:t>Details on these specific tools later today. WE PROMISE.</a:t>
            </a:r>
          </a:p>
          <a:p>
            <a:r>
              <a:rPr lang="en-US" b="1" dirty="0" smtClean="0"/>
              <a:t>NOTE ABOUT BITCURATOR</a:t>
            </a:r>
            <a:r>
              <a:rPr lang="en-US" dirty="0" smtClean="0"/>
              <a:t>:</a:t>
            </a:r>
            <a:r>
              <a:rPr lang="en-US" baseline="0" dirty="0" smtClean="0"/>
              <a:t> </a:t>
            </a:r>
            <a:r>
              <a:rPr lang="en-US" sz="1100" kern="1200" dirty="0" smtClean="0">
                <a:solidFill>
                  <a:schemeClr val="tx1"/>
                </a:solidFill>
                <a:latin typeface="+mn-lt"/>
                <a:ea typeface="+mn-ea"/>
                <a:cs typeface="+mn-cs"/>
              </a:rPr>
              <a:t>The </a:t>
            </a:r>
            <a:r>
              <a:rPr lang="en-US" sz="1100" kern="1200" dirty="0" err="1" smtClean="0">
                <a:solidFill>
                  <a:schemeClr val="tx1"/>
                </a:solidFill>
                <a:latin typeface="+mn-lt"/>
                <a:ea typeface="+mn-ea"/>
                <a:cs typeface="+mn-cs"/>
              </a:rPr>
              <a:t>BitCurator</a:t>
            </a:r>
            <a:r>
              <a:rPr lang="en-US" sz="1100" kern="1200" dirty="0" smtClean="0">
                <a:solidFill>
                  <a:schemeClr val="tx1"/>
                </a:solidFill>
                <a:latin typeface="+mn-lt"/>
                <a:ea typeface="+mn-ea"/>
                <a:cs typeface="+mn-cs"/>
              </a:rPr>
              <a:t> project proposed to build a software environment that would integrate digital forensics tools and methods into the workflows and collection management environments of libraries and archives, and that would support properly mediated public access to forensically acquired data. Using digital forensics approaches can help us ensure the authenticity, integrity, and provenance of digital materials.</a:t>
            </a:r>
          </a:p>
          <a:p>
            <a:r>
              <a:rPr lang="en-US" sz="1100" kern="1200" dirty="0" smtClean="0">
                <a:solidFill>
                  <a:schemeClr val="tx1"/>
                </a:solidFill>
                <a:latin typeface="+mn-lt"/>
                <a:ea typeface="+mn-ea"/>
                <a:cs typeface="+mn-cs"/>
              </a:rPr>
              <a:t> </a:t>
            </a:r>
          </a:p>
          <a:p>
            <a:r>
              <a:rPr lang="en-US" sz="1100" kern="1200" dirty="0" smtClean="0">
                <a:solidFill>
                  <a:schemeClr val="tx1"/>
                </a:solidFill>
                <a:latin typeface="+mn-lt"/>
                <a:ea typeface="+mn-ea"/>
                <a:cs typeface="+mn-cs"/>
              </a:rPr>
              <a:t>The project was a joint effort between the School of Information and Library Science at the University of North Carolina-Chapel Hill and the Maryland Institute for Technology in the Humanities, and was funded by an Andrew W. Mellon grant between 2011-2014. They produced the </a:t>
            </a:r>
            <a:r>
              <a:rPr lang="en-US" sz="1100" kern="1200" dirty="0" err="1" smtClean="0">
                <a:solidFill>
                  <a:schemeClr val="tx1"/>
                </a:solidFill>
                <a:latin typeface="+mn-lt"/>
                <a:ea typeface="+mn-ea"/>
                <a:cs typeface="+mn-cs"/>
              </a:rPr>
              <a:t>BitCurator</a:t>
            </a:r>
            <a:r>
              <a:rPr lang="en-US" sz="1100" kern="1200" dirty="0" smtClean="0">
                <a:solidFill>
                  <a:schemeClr val="tx1"/>
                </a:solidFill>
                <a:latin typeface="+mn-lt"/>
                <a:ea typeface="+mn-ea"/>
                <a:cs typeface="+mn-cs"/>
              </a:rPr>
              <a:t> software environment, which is built on a stack of free and open source digital forensics tools and associated software libraries. </a:t>
            </a:r>
            <a:r>
              <a:rPr lang="en-US" sz="1100" kern="1200" dirty="0" err="1" smtClean="0">
                <a:solidFill>
                  <a:schemeClr val="tx1"/>
                </a:solidFill>
                <a:latin typeface="+mn-lt"/>
                <a:ea typeface="+mn-ea"/>
                <a:cs typeface="+mn-cs"/>
              </a:rPr>
              <a:t>BitCurator</a:t>
            </a:r>
            <a:r>
              <a:rPr lang="en-US" sz="1100" kern="1200" dirty="0" smtClean="0">
                <a:solidFill>
                  <a:schemeClr val="tx1"/>
                </a:solidFill>
                <a:latin typeface="+mn-lt"/>
                <a:ea typeface="+mn-ea"/>
                <a:cs typeface="+mn-cs"/>
              </a:rPr>
              <a:t> can be installed in a Linux environment, or run as a Virtual machine on top of most contemporary operating systems. </a:t>
            </a:r>
            <a:r>
              <a:rPr lang="en-US" sz="1100" b="1" kern="1200" dirty="0" smtClean="0">
                <a:solidFill>
                  <a:schemeClr val="tx1"/>
                </a:solidFill>
                <a:latin typeface="+mn-lt"/>
                <a:ea typeface="+mn-ea"/>
                <a:cs typeface="+mn-cs"/>
              </a:rPr>
              <a:t>Features of </a:t>
            </a:r>
            <a:r>
              <a:rPr lang="en-US" sz="1100" b="1" kern="1200" dirty="0" err="1" smtClean="0">
                <a:solidFill>
                  <a:schemeClr val="tx1"/>
                </a:solidFill>
                <a:latin typeface="+mn-lt"/>
                <a:ea typeface="+mn-ea"/>
                <a:cs typeface="+mn-cs"/>
              </a:rPr>
              <a:t>BitCurator</a:t>
            </a:r>
            <a:r>
              <a:rPr lang="en-US" sz="1100" b="1" kern="1200" dirty="0" smtClean="0">
                <a:solidFill>
                  <a:schemeClr val="tx1"/>
                </a:solidFill>
                <a:latin typeface="+mn-lt"/>
                <a:ea typeface="+mn-ea"/>
                <a:cs typeface="+mn-cs"/>
              </a:rPr>
              <a:t> include: pre-imaging data triage, forensic disk imaging, file system analysis </a:t>
            </a:r>
            <a:r>
              <a:rPr lang="en-US" sz="1100" b="1" kern="1200" dirty="0" err="1" smtClean="0">
                <a:solidFill>
                  <a:schemeClr val="tx1"/>
                </a:solidFill>
                <a:latin typeface="+mn-lt"/>
                <a:ea typeface="+mn-ea"/>
                <a:cs typeface="+mn-cs"/>
              </a:rPr>
              <a:t>amd</a:t>
            </a:r>
            <a:r>
              <a:rPr lang="en-US" sz="1100" b="1" kern="1200" dirty="0" smtClean="0">
                <a:solidFill>
                  <a:schemeClr val="tx1"/>
                </a:solidFill>
                <a:latin typeface="+mn-lt"/>
                <a:ea typeface="+mn-ea"/>
                <a:cs typeface="+mn-cs"/>
              </a:rPr>
              <a:t> reporting, identification of private and individually identifying information, and export of technical and other metadata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a:p>
        </p:txBody>
      </p:sp>
    </p:spTree>
    <p:extLst>
      <p:ext uri="{BB962C8B-B14F-4D97-AF65-F5344CB8AC3E}">
        <p14:creationId xmlns:p14="http://schemas.microsoft.com/office/powerpoint/2010/main" val="10311920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395288"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8" name="Shape 218"/>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pPr>
              <a:buNone/>
            </a:pPr>
            <a:r>
              <a:rPr lang="en-US" dirty="0" smtClean="0"/>
              <a:t>JAIME</a:t>
            </a:r>
          </a:p>
          <a:p>
            <a:pPr>
              <a:buNone/>
            </a:pPr>
            <a:r>
              <a:rPr lang="en-US" dirty="0" smtClean="0"/>
              <a:t>These</a:t>
            </a:r>
            <a:r>
              <a:rPr lang="en-US" baseline="0" dirty="0" smtClean="0"/>
              <a:t> are tools we tested in 2013 as part of the IMLS-phase. Again, not an exhaustive list.</a:t>
            </a:r>
            <a:endParaRPr lang="en" dirty="0"/>
          </a:p>
        </p:txBody>
      </p:sp>
    </p:spTree>
    <p:extLst>
      <p:ext uri="{BB962C8B-B14F-4D97-AF65-F5344CB8AC3E}">
        <p14:creationId xmlns:p14="http://schemas.microsoft.com/office/powerpoint/2010/main" val="39256446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395288"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DANIELLE </a:t>
            </a:r>
            <a:r>
              <a:rPr lang="en-US" dirty="0" smtClean="0">
                <a:solidFill>
                  <a:srgbClr val="FF0000"/>
                </a:solidFill>
              </a:rPr>
              <a:t>Explain why we are demoing Data </a:t>
            </a:r>
            <a:r>
              <a:rPr lang="en-US" dirty="0" err="1" smtClean="0">
                <a:solidFill>
                  <a:srgbClr val="FF0000"/>
                </a:solidFill>
              </a:rPr>
              <a:t>Accessioner</a:t>
            </a:r>
            <a:endParaRPr lang="en-US" dirty="0" smtClean="0">
              <a:solidFill>
                <a:srgbClr val="FF0000"/>
              </a:solidFill>
            </a:endParaRPr>
          </a:p>
          <a:p>
            <a:r>
              <a:rPr lang="en-US" dirty="0" smtClean="0"/>
              <a:t>Go through this slowly</a:t>
            </a:r>
            <a:r>
              <a:rPr lang="en-US" baseline="0" dirty="0" smtClean="0"/>
              <a:t>….   </a:t>
            </a:r>
            <a:r>
              <a:rPr lang="en-US" dirty="0" smtClean="0"/>
              <a:t>DA was built out of the need for a simple interface to allow technical services staff to have an easy way to quickly migrate data off disks and other external media onto a file server for basic</a:t>
            </a:r>
            <a:r>
              <a:rPr lang="en-US" baseline="0" dirty="0" smtClean="0"/>
              <a:t> preservation, further appraisal, arrangement and description. It also provides an easy way to integrate common metadata creating tools at the time of migration rather than after the fact. These tools include a MD5 checksum generator, JHOVE (</a:t>
            </a:r>
            <a:r>
              <a:rPr lang="en-US" baseline="0" dirty="0" err="1" smtClean="0"/>
              <a:t>Jstor</a:t>
            </a:r>
            <a:r>
              <a:rPr lang="en-US" baseline="0" dirty="0" smtClean="0"/>
              <a:t>/Harvard Object validation Environment) and DROID (Digital Record Object Identification). </a:t>
            </a:r>
            <a:r>
              <a:rPr lang="en-US" sz="1100" b="0" i="0" kern="1200" dirty="0" smtClean="0">
                <a:solidFill>
                  <a:schemeClr val="tx1"/>
                </a:solidFill>
                <a:effectLst/>
                <a:latin typeface="+mn-lt"/>
                <a:ea typeface="+mn-ea"/>
                <a:cs typeface="+mn-cs"/>
              </a:rPr>
              <a:t>JHOVE provides functions to perform format-specific identification, validation, and characterization of digital objects. DROID is designed to meet the fundamental requirement of any digital repository to be able to identify the precise format of all stored digital objects, and to link that identification to a central registry of technical information about that format and its dependencies.</a:t>
            </a:r>
          </a:p>
          <a:p>
            <a:endParaRPr lang="en-US" baseline="0" dirty="0" smtClean="0"/>
          </a:p>
          <a:p>
            <a:r>
              <a:rPr lang="en-US" baseline="0" dirty="0" smtClean="0"/>
              <a:t>With a simplified interface, and written in Java (which is platform independent), it is intended to be easily adopted by smaller institutions with little or not IT Staff support. CREDIT HERE</a:t>
            </a:r>
          </a:p>
          <a:p>
            <a:r>
              <a:rPr lang="en-US" baseline="0" dirty="0" smtClean="0"/>
              <a:t/>
            </a:r>
            <a:br>
              <a:rPr lang="en-US" baseline="0" dirty="0" smtClean="0"/>
            </a:br>
            <a:r>
              <a:rPr lang="en-US" baseline="0" dirty="0" smtClean="0"/>
              <a:t>The tool is composed of several components bound into a single graphical interface. It recursively navigates a file tree and creates a copy of the tree in a given destination with the option of skipping specified files and directories. It creates a MD5 checksum for the file before copying it, and then, after copying creates another on the new copy and compares the two. If there is any difference, it creates and error and will notify the user. It also sets the last modified date of the copy to that of the original. </a:t>
            </a:r>
          </a:p>
          <a:p>
            <a:endParaRPr lang="en-US" baseline="0" dirty="0" smtClean="0"/>
          </a:p>
          <a:p>
            <a:r>
              <a:rPr lang="en-US" baseline="0" dirty="0" smtClean="0"/>
              <a:t>Once the migrator has started, it instructs the adapter plugins to do their work and to send the results to the metadata manager for output in XML.</a:t>
            </a:r>
            <a:endParaRPr dirty="0"/>
          </a:p>
        </p:txBody>
      </p:sp>
    </p:spTree>
    <p:extLst>
      <p:ext uri="{BB962C8B-B14F-4D97-AF65-F5344CB8AC3E}">
        <p14:creationId xmlns:p14="http://schemas.microsoft.com/office/powerpoint/2010/main" val="9255753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395288"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 name="Shape 151"/>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DANIELLE   </a:t>
            </a:r>
            <a:r>
              <a:rPr lang="en-US" u="sng" dirty="0" smtClean="0">
                <a:solidFill>
                  <a:schemeClr val="hlink"/>
                </a:solidFill>
                <a:hlinkClick r:id="rId3"/>
              </a:rPr>
              <a:t>http://mith.umd.edu/digital-curation-workstation/</a:t>
            </a:r>
          </a:p>
          <a:p>
            <a:r>
              <a:rPr lang="en-US" dirty="0" smtClean="0"/>
              <a:t>Consider using a clean machine</a:t>
            </a:r>
          </a:p>
        </p:txBody>
      </p:sp>
    </p:spTree>
    <p:extLst>
      <p:ext uri="{BB962C8B-B14F-4D97-AF65-F5344CB8AC3E}">
        <p14:creationId xmlns:p14="http://schemas.microsoft.com/office/powerpoint/2010/main" val="42431871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395288"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4" name="Shape 164"/>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pPr>
              <a:buNone/>
            </a:pPr>
            <a:r>
              <a:rPr lang="en" dirty="0" smtClean="0"/>
              <a:t>DANIELLE tells story of donator</a:t>
            </a:r>
            <a:endParaRPr lang="en-US" dirty="0" smtClean="0"/>
          </a:p>
          <a:p>
            <a:pPr>
              <a:buNone/>
            </a:pPr>
            <a:r>
              <a:rPr lang="en-US" dirty="0" smtClean="0"/>
              <a:t>This is just ONE way of starting</a:t>
            </a:r>
            <a:r>
              <a:rPr lang="en-US" baseline="0" dirty="0" smtClean="0"/>
              <a:t> it – simply filling out an spreadsheet to keep track of what you have. </a:t>
            </a:r>
            <a:endParaRPr lang="en" dirty="0"/>
          </a:p>
        </p:txBody>
      </p:sp>
    </p:spTree>
    <p:extLst>
      <p:ext uri="{BB962C8B-B14F-4D97-AF65-F5344CB8AC3E}">
        <p14:creationId xmlns:p14="http://schemas.microsoft.com/office/powerpoint/2010/main" val="438475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DANIELLE</a:t>
            </a:r>
          </a:p>
          <a:p>
            <a:r>
              <a:rPr lang="en-US" dirty="0" smtClean="0"/>
              <a:t>This is what the</a:t>
            </a:r>
            <a:r>
              <a:rPr lang="en-US" baseline="0" dirty="0" smtClean="0"/>
              <a:t> spreadsheet looks like with our example collection when we fill it in on our own. Notice that we have left the “Extent” and “Format” blank. We’ll show you a tool that will help fill in this information.</a:t>
            </a:r>
            <a:endParaRPr lang="en-US" dirty="0"/>
          </a:p>
        </p:txBody>
      </p:sp>
    </p:spTree>
    <p:extLst>
      <p:ext uri="{BB962C8B-B14F-4D97-AF65-F5344CB8AC3E}">
        <p14:creationId xmlns:p14="http://schemas.microsoft.com/office/powerpoint/2010/main" val="875110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757467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DANIELLE</a:t>
            </a:r>
          </a:p>
          <a:p>
            <a:r>
              <a:rPr lang="en-US" sz="1100" kern="1200" dirty="0" smtClean="0">
                <a:solidFill>
                  <a:schemeClr val="tx1"/>
                </a:solidFill>
                <a:effectLst/>
                <a:latin typeface="+mn-lt"/>
                <a:ea typeface="+mn-ea"/>
                <a:cs typeface="+mn-cs"/>
              </a:rPr>
              <a:t>At end of product overview, mention that XML is a standard that many (all?) systems we tested can understand with little human intervention.</a:t>
            </a:r>
            <a:endParaRPr lang="en-US" dirty="0" smtClean="0"/>
          </a:p>
          <a:p>
            <a:r>
              <a:rPr lang="en-US" dirty="0" err="1" smtClean="0"/>
              <a:t>NotePad</a:t>
            </a:r>
            <a:r>
              <a:rPr lang="en-US" dirty="0" smtClean="0"/>
              <a:t> ++ is</a:t>
            </a:r>
            <a:r>
              <a:rPr lang="en-US" baseline="0" dirty="0" smtClean="0"/>
              <a:t> a free tool that can help you browse through and search the xml file, perform counts, etc.</a:t>
            </a:r>
          </a:p>
          <a:p>
            <a:r>
              <a:rPr lang="en-US" baseline="0" dirty="0" smtClean="0"/>
              <a:t>But hold on! Isn’t there a better way to view this raw XML file? There IS! The developer of DA has developed a way to transform this raw XML into a nice report</a:t>
            </a:r>
            <a:endParaRPr lang="en-US" dirty="0"/>
          </a:p>
        </p:txBody>
      </p:sp>
    </p:spTree>
    <p:extLst>
      <p:ext uri="{BB962C8B-B14F-4D97-AF65-F5344CB8AC3E}">
        <p14:creationId xmlns:p14="http://schemas.microsoft.com/office/powerpoint/2010/main" val="13242028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DANIELLE</a:t>
            </a:r>
            <a:r>
              <a:rPr lang="en-US" baseline="0" dirty="0" smtClean="0"/>
              <a:t> </a:t>
            </a:r>
            <a:r>
              <a:rPr lang="en-US" dirty="0" smtClean="0"/>
              <a:t>We would like to give a huge shout out to Seth Shaw,</a:t>
            </a:r>
            <a:r>
              <a:rPr lang="en-US" baseline="0" dirty="0" smtClean="0"/>
              <a:t> who not only updated Data </a:t>
            </a:r>
            <a:r>
              <a:rPr lang="en-US" baseline="0" dirty="0" err="1" smtClean="0"/>
              <a:t>Accesioner</a:t>
            </a:r>
            <a:r>
              <a:rPr lang="en-US" baseline="0" dirty="0" smtClean="0"/>
              <a:t> but added this wonderful reporting tool. Seth Shaw is amazing and nice. This reporting tool takes the raw XML and creates lovely reports that you can also attach to your collections (or eventually upload to a shiny system!)</a:t>
            </a:r>
            <a:endParaRPr lang="en-US" dirty="0" smtClean="0"/>
          </a:p>
          <a:p>
            <a:r>
              <a:rPr lang="en-US" dirty="0" smtClean="0"/>
              <a:t>CSV File – Gives</a:t>
            </a:r>
            <a:r>
              <a:rPr lang="en-US" baseline="0" dirty="0" smtClean="0"/>
              <a:t> you a high level view of the collection</a:t>
            </a:r>
          </a:p>
          <a:p>
            <a:r>
              <a:rPr lang="en-US" baseline="0" dirty="0" smtClean="0"/>
              <a:t>HTML – allows you to see the the details in a more palliative view, seeing the metadata you added in DA.</a:t>
            </a:r>
            <a:endParaRPr lang="en-US" dirty="0"/>
          </a:p>
        </p:txBody>
      </p:sp>
    </p:spTree>
    <p:extLst>
      <p:ext uri="{BB962C8B-B14F-4D97-AF65-F5344CB8AC3E}">
        <p14:creationId xmlns:p14="http://schemas.microsoft.com/office/powerpoint/2010/main" val="608048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DANIELLE</a:t>
            </a:r>
          </a:p>
          <a:p>
            <a:endParaRPr lang="en-US" dirty="0"/>
          </a:p>
        </p:txBody>
      </p:sp>
    </p:spTree>
    <p:extLst>
      <p:ext uri="{BB962C8B-B14F-4D97-AF65-F5344CB8AC3E}">
        <p14:creationId xmlns:p14="http://schemas.microsoft.com/office/powerpoint/2010/main" val="2978964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DANIELLE</a:t>
            </a:r>
            <a:r>
              <a:rPr lang="en-US" baseline="0" dirty="0" smtClean="0"/>
              <a:t>  </a:t>
            </a:r>
            <a:r>
              <a:rPr lang="en-US" dirty="0" smtClean="0"/>
              <a:t>Much prettier than the raw XML, right?</a:t>
            </a:r>
          </a:p>
          <a:p>
            <a:r>
              <a:rPr lang="en-US" dirty="0" smtClean="0"/>
              <a:t>**GO TO</a:t>
            </a:r>
            <a:r>
              <a:rPr lang="en-US" baseline="0" dirty="0" smtClean="0"/>
              <a:t> A LIVE VERSION TO DEMO THE HTML FILE. ONLY WORKS WITH CHROME**</a:t>
            </a:r>
            <a:endParaRPr lang="en-US" dirty="0"/>
          </a:p>
        </p:txBody>
      </p:sp>
    </p:spTree>
    <p:extLst>
      <p:ext uri="{BB962C8B-B14F-4D97-AF65-F5344CB8AC3E}">
        <p14:creationId xmlns:p14="http://schemas.microsoft.com/office/powerpoint/2010/main" val="14593574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smtClean="0"/>
              <a:t>JAIME</a:t>
            </a:r>
            <a:r>
              <a:rPr lang="en" dirty="0" smtClean="0"/>
              <a:t/>
            </a:r>
            <a:br>
              <a:rPr lang="en" dirty="0" smtClean="0"/>
            </a:br>
            <a:r>
              <a:rPr lang="en" dirty="0" smtClean="0"/>
              <a:t>Jaime</a:t>
            </a:r>
            <a:r>
              <a:rPr lang="en-US" dirty="0" smtClean="0"/>
              <a:t> note</a:t>
            </a:r>
            <a:r>
              <a:rPr lang="en" dirty="0" smtClean="0"/>
              <a:t>:</a:t>
            </a:r>
            <a:r>
              <a:rPr lang="en" baseline="0" dirty="0" smtClean="0"/>
              <a:t> To me, Front-end means the initial steps in</a:t>
            </a:r>
            <a:r>
              <a:rPr lang="en-US" baseline="0" dirty="0" smtClean="0"/>
              <a:t> t</a:t>
            </a:r>
            <a:r>
              <a:rPr lang="en" baseline="0" dirty="0" smtClean="0"/>
              <a:t>he Dig Curation lifecycle, and not the “Access” part of things. Perhaps we can make it clearer by clarifying what it archivist/curator facing and what would be end-user facing (access/DIP/etc.)</a:t>
            </a:r>
            <a:endParaRPr lang="en" dirty="0" smtClean="0"/>
          </a:p>
          <a:p>
            <a:r>
              <a:rPr lang="en-US" b="1" dirty="0" smtClean="0"/>
              <a:t>We can also talk about which phases</a:t>
            </a:r>
            <a:r>
              <a:rPr lang="en-US" b="1" baseline="0" dirty="0" smtClean="0"/>
              <a:t> spit out SIP’s DIP’s and AIP’s and where those are used subsequently and by whom.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**ADD BITCURATOR</a:t>
            </a:r>
            <a:r>
              <a:rPr lang="en-US" baseline="0" dirty="0" smtClean="0"/>
              <a:t> INFO**</a:t>
            </a:r>
            <a:endParaRPr lang="en" dirty="0" smtClean="0"/>
          </a:p>
          <a:p>
            <a:endParaRPr lang="en-US" b="1" dirty="0"/>
          </a:p>
        </p:txBody>
      </p:sp>
    </p:spTree>
    <p:extLst>
      <p:ext uri="{BB962C8B-B14F-4D97-AF65-F5344CB8AC3E}">
        <p14:creationId xmlns:p14="http://schemas.microsoft.com/office/powerpoint/2010/main" val="1690164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JAIME?</a:t>
            </a:r>
          </a:p>
          <a:p>
            <a:r>
              <a:rPr lang="en-US" dirty="0" smtClean="0"/>
              <a:t>Briefly</a:t>
            </a:r>
            <a:r>
              <a:rPr lang="en-US" baseline="0" dirty="0" smtClean="0"/>
              <a:t> discuss this is a front end processing tool similar to DA, only is a MODS-based platform.</a:t>
            </a:r>
            <a:endParaRPr lang="en-US" dirty="0"/>
          </a:p>
        </p:txBody>
      </p:sp>
    </p:spTree>
    <p:extLst>
      <p:ext uri="{BB962C8B-B14F-4D97-AF65-F5344CB8AC3E}">
        <p14:creationId xmlns:p14="http://schemas.microsoft.com/office/powerpoint/2010/main" val="19473159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AAISHA</a:t>
            </a:r>
            <a:endParaRPr lang="en-US" dirty="0"/>
          </a:p>
        </p:txBody>
      </p:sp>
    </p:spTree>
    <p:extLst>
      <p:ext uri="{BB962C8B-B14F-4D97-AF65-F5344CB8AC3E}">
        <p14:creationId xmlns:p14="http://schemas.microsoft.com/office/powerpoint/2010/main" val="23226371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395288"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1" name="Shape 241"/>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pPr>
              <a:buNone/>
            </a:pPr>
            <a:r>
              <a:rPr lang="en-US" dirty="0" smtClean="0"/>
              <a:t>AAISHA</a:t>
            </a:r>
            <a:r>
              <a:rPr lang="en" dirty="0" smtClean="0"/>
              <a:t> Hosted version</a:t>
            </a:r>
            <a:r>
              <a:rPr lang="en" baseline="0" dirty="0" smtClean="0"/>
              <a:t> now available</a:t>
            </a:r>
            <a:r>
              <a:rPr lang="en-US" baseline="0" dirty="0" smtClean="0"/>
              <a:t> – </a:t>
            </a:r>
            <a:r>
              <a:rPr lang="en-US" baseline="0" dirty="0" err="1" smtClean="0"/>
              <a:t>ArchivesDirect</a:t>
            </a:r>
            <a:r>
              <a:rPr lang="en-US" baseline="0" dirty="0" smtClean="0"/>
              <a:t> (will talk momentarily) </a:t>
            </a:r>
            <a:endParaRPr lang="en" dirty="0"/>
          </a:p>
        </p:txBody>
      </p:sp>
    </p:spTree>
    <p:extLst>
      <p:ext uri="{BB962C8B-B14F-4D97-AF65-F5344CB8AC3E}">
        <p14:creationId xmlns:p14="http://schemas.microsoft.com/office/powerpoint/2010/main" val="16439878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a:spLocks noGrp="1" noRot="1" noChangeAspect="1"/>
          </p:cNvSpPr>
          <p:nvPr>
            <p:ph type="sldImg" idx="2"/>
          </p:nvPr>
        </p:nvSpPr>
        <p:spPr>
          <a:xfrm>
            <a:off x="395288"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7" name="Shape 247"/>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r>
              <a:rPr lang="en-US" dirty="0" smtClean="0"/>
              <a:t>AAISHA </a:t>
            </a:r>
            <a:r>
              <a:rPr lang="en-US" sz="1100" b="0" i="0" kern="1200" dirty="0" smtClean="0">
                <a:solidFill>
                  <a:schemeClr val="tx1"/>
                </a:solidFill>
                <a:effectLst/>
                <a:latin typeface="+mn-lt"/>
                <a:ea typeface="+mn-ea"/>
                <a:cs typeface="+mn-cs"/>
              </a:rPr>
              <a:t>In </a:t>
            </a:r>
            <a:r>
              <a:rPr lang="en-US" sz="1100" b="0" i="0" kern="1200" dirty="0" err="1" smtClean="0">
                <a:solidFill>
                  <a:schemeClr val="tx1"/>
                </a:solidFill>
                <a:effectLst/>
                <a:latin typeface="+mn-lt"/>
                <a:ea typeface="+mn-ea"/>
                <a:cs typeface="+mn-cs"/>
              </a:rPr>
              <a:t>Archivematica</a:t>
            </a:r>
            <a:r>
              <a:rPr lang="en-US" sz="1100" b="0" i="0" kern="1200" dirty="0" smtClean="0">
                <a:solidFill>
                  <a:schemeClr val="tx1"/>
                </a:solidFill>
                <a:effectLst/>
                <a:latin typeface="+mn-lt"/>
                <a:ea typeface="+mn-ea"/>
                <a:cs typeface="+mn-cs"/>
              </a:rPr>
              <a:t>, Transfer is the process of transforming any set of digital objects and/or directories into a SIP.</a:t>
            </a:r>
          </a:p>
          <a:p>
            <a:r>
              <a:rPr lang="en-US" sz="1100" b="0" i="0" kern="1200" dirty="0" smtClean="0">
                <a:solidFill>
                  <a:schemeClr val="tx1"/>
                </a:solidFill>
                <a:effectLst/>
                <a:latin typeface="+mn-lt"/>
                <a:ea typeface="+mn-ea"/>
                <a:cs typeface="+mn-cs"/>
              </a:rPr>
              <a:t>In the Transfer tab of the Dashboard, the user moves digital objects from source directories accessible via the Storage Service into </a:t>
            </a:r>
            <a:r>
              <a:rPr lang="en-US" sz="1100" b="0" i="0" kern="1200" dirty="0" err="1" smtClean="0">
                <a:solidFill>
                  <a:schemeClr val="tx1"/>
                </a:solidFill>
                <a:effectLst/>
                <a:latin typeface="+mn-lt"/>
                <a:ea typeface="+mn-ea"/>
                <a:cs typeface="+mn-cs"/>
              </a:rPr>
              <a:t>Archivematica</a:t>
            </a:r>
            <a:r>
              <a:rPr lang="en-US" sz="1100" b="0" i="0" kern="1200" dirty="0" smtClean="0">
                <a:solidFill>
                  <a:schemeClr val="tx1"/>
                </a:solidFill>
                <a:effectLst/>
                <a:latin typeface="+mn-lt"/>
                <a:ea typeface="+mn-ea"/>
                <a:cs typeface="+mn-cs"/>
              </a:rPr>
              <a:t>.</a:t>
            </a:r>
          </a:p>
          <a:p>
            <a:r>
              <a:rPr lang="en-US" sz="1100" b="0" i="0" kern="1200" dirty="0" smtClean="0">
                <a:solidFill>
                  <a:schemeClr val="tx1"/>
                </a:solidFill>
                <a:effectLst/>
                <a:latin typeface="+mn-lt"/>
                <a:ea typeface="+mn-ea"/>
                <a:cs typeface="+mn-cs"/>
              </a:rPr>
              <a:t>Once uploaded to the dashboard, transfers run through several micro-services: UUID assignment; checksum verification (if checksums are present); package extraction (i.e. unzipping of zipped or otherwise packaged files); virus checking; indexing; format identification and validation; and metadata extraction.</a:t>
            </a:r>
          </a:p>
          <a:p>
            <a:r>
              <a:rPr lang="en-US" sz="1100" b="0" i="0" kern="1200" dirty="0" smtClean="0">
                <a:solidFill>
                  <a:schemeClr val="tx1"/>
                </a:solidFill>
                <a:effectLst/>
                <a:latin typeface="+mn-lt"/>
                <a:ea typeface="+mn-ea"/>
                <a:cs typeface="+mn-cs"/>
              </a:rPr>
              <a:t>At the end of transfer, the user creates a SIP from one or more standard transfer(s). Once this is done, the SIP is moved into ingest.</a:t>
            </a:r>
            <a:endParaRPr dirty="0"/>
          </a:p>
        </p:txBody>
      </p:sp>
    </p:spTree>
    <p:extLst>
      <p:ext uri="{BB962C8B-B14F-4D97-AF65-F5344CB8AC3E}">
        <p14:creationId xmlns:p14="http://schemas.microsoft.com/office/powerpoint/2010/main" val="41040514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AAISHA </a:t>
            </a:r>
            <a:r>
              <a:rPr lang="en" dirty="0" smtClean="0"/>
              <a:t> </a:t>
            </a:r>
            <a:r>
              <a:rPr lang="en-US" sz="1100" b="0" i="0" kern="1200" dirty="0" smtClean="0">
                <a:solidFill>
                  <a:schemeClr val="tx1"/>
                </a:solidFill>
                <a:effectLst/>
                <a:latin typeface="+mn-lt"/>
                <a:ea typeface="+mn-ea"/>
                <a:cs typeface="+mn-cs"/>
              </a:rPr>
              <a:t>During ingest, digital objects are packaged into SIPs and run through several micro-services, including normalization, packaging into an AIP and generation of a DIP.</a:t>
            </a:r>
          </a:p>
          <a:p>
            <a:r>
              <a:rPr lang="en-US" sz="1100" b="0" i="0" kern="1200" dirty="0" smtClean="0">
                <a:solidFill>
                  <a:schemeClr val="tx1"/>
                </a:solidFill>
                <a:effectLst/>
                <a:latin typeface="+mn-lt"/>
                <a:ea typeface="+mn-ea"/>
                <a:cs typeface="+mn-cs"/>
              </a:rPr>
              <a:t>(this screenshot is of Normalization)</a:t>
            </a:r>
            <a:endParaRPr lang="en-US" dirty="0"/>
          </a:p>
        </p:txBody>
      </p:sp>
    </p:spTree>
    <p:extLst>
      <p:ext uri="{BB962C8B-B14F-4D97-AF65-F5344CB8AC3E}">
        <p14:creationId xmlns:p14="http://schemas.microsoft.com/office/powerpoint/2010/main" val="3673356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074240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AAISHA</a:t>
            </a:r>
            <a:endParaRPr lang="en-US" dirty="0"/>
          </a:p>
        </p:txBody>
      </p:sp>
    </p:spTree>
    <p:extLst>
      <p:ext uri="{BB962C8B-B14F-4D97-AF65-F5344CB8AC3E}">
        <p14:creationId xmlns:p14="http://schemas.microsoft.com/office/powerpoint/2010/main" val="119558095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AAISHA</a:t>
            </a:r>
            <a:endParaRPr lang="en-US" dirty="0"/>
          </a:p>
        </p:txBody>
      </p:sp>
    </p:spTree>
    <p:extLst>
      <p:ext uri="{BB962C8B-B14F-4D97-AF65-F5344CB8AC3E}">
        <p14:creationId xmlns:p14="http://schemas.microsoft.com/office/powerpoint/2010/main" val="15674885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AAISHA</a:t>
            </a:r>
            <a:endParaRPr lang="en-US" dirty="0"/>
          </a:p>
        </p:txBody>
      </p:sp>
    </p:spTree>
    <p:extLst>
      <p:ext uri="{BB962C8B-B14F-4D97-AF65-F5344CB8AC3E}">
        <p14:creationId xmlns:p14="http://schemas.microsoft.com/office/powerpoint/2010/main" val="89204702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a:spLocks noGrp="1" noRot="1" noChangeAspect="1"/>
          </p:cNvSpPr>
          <p:nvPr>
            <p:ph type="sldImg" idx="2"/>
          </p:nvPr>
        </p:nvSpPr>
        <p:spPr>
          <a:xfrm>
            <a:off x="395288"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3" name="Shape 253"/>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pPr>
              <a:buNone/>
            </a:pPr>
            <a:r>
              <a:rPr lang="en-US" dirty="0" smtClean="0"/>
              <a:t>AAISHA</a:t>
            </a:r>
            <a:endParaRPr lang="en" dirty="0"/>
          </a:p>
        </p:txBody>
      </p:sp>
    </p:spTree>
    <p:extLst>
      <p:ext uri="{BB962C8B-B14F-4D97-AF65-F5344CB8AC3E}">
        <p14:creationId xmlns:p14="http://schemas.microsoft.com/office/powerpoint/2010/main" val="407457219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a:spLocks noGrp="1" noRot="1" noChangeAspect="1"/>
          </p:cNvSpPr>
          <p:nvPr>
            <p:ph type="sldImg" idx="2"/>
          </p:nvPr>
        </p:nvSpPr>
        <p:spPr>
          <a:xfrm>
            <a:off x="395288"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3" name="Shape 253"/>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pPr>
              <a:buNone/>
            </a:pPr>
            <a:r>
              <a:rPr lang="en-US" dirty="0" smtClean="0"/>
              <a:t>AAISHA</a:t>
            </a:r>
            <a:endParaRPr lang="en" dirty="0"/>
          </a:p>
        </p:txBody>
      </p:sp>
    </p:spTree>
    <p:extLst>
      <p:ext uri="{BB962C8B-B14F-4D97-AF65-F5344CB8AC3E}">
        <p14:creationId xmlns:p14="http://schemas.microsoft.com/office/powerpoint/2010/main" val="228777035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pPr marL="0" marR="0" indent="0" algn="l" defTabSz="462458" rtl="0" eaLnBrk="1" fontAlgn="auto" latinLnBrk="0" hangingPunct="1">
              <a:lnSpc>
                <a:spcPct val="100000"/>
              </a:lnSpc>
              <a:spcBef>
                <a:spcPts val="0"/>
              </a:spcBef>
              <a:spcAft>
                <a:spcPts val="0"/>
              </a:spcAft>
              <a:buClrTx/>
              <a:buSzTx/>
              <a:buFontTx/>
              <a:buNone/>
              <a:tabLst/>
              <a:defRPr/>
            </a:pPr>
            <a:r>
              <a:rPr lang="en-US" dirty="0" smtClean="0"/>
              <a:t>AAISHA</a:t>
            </a:r>
            <a:endParaRPr lang="en" dirty="0" smtClean="0"/>
          </a:p>
          <a:p>
            <a:pPr defTabSz="462458">
              <a:defRPr/>
            </a:pPr>
            <a:r>
              <a:rPr lang="en" dirty="0" smtClean="0"/>
              <a:t> </a:t>
            </a:r>
            <a:r>
              <a:rPr lang="en-US" dirty="0" smtClean="0"/>
              <a:t>This screen is depicting the </a:t>
            </a:r>
            <a:r>
              <a:rPr lang="en-US" dirty="0" err="1" smtClean="0"/>
              <a:t>DuraCloud</a:t>
            </a:r>
            <a:r>
              <a:rPr lang="en-US" baseline="0" dirty="0" smtClean="0"/>
              <a:t> log in screen to the web interface. Every customer receives a unique log in URL (i.e. http://</a:t>
            </a:r>
            <a:r>
              <a:rPr lang="en-US" baseline="0" dirty="0" err="1" smtClean="0"/>
              <a:t>organizationname.duracloud.org</a:t>
            </a:r>
            <a:r>
              <a:rPr lang="en-US" baseline="0" dirty="0" smtClean="0"/>
              <a:t>).</a:t>
            </a:r>
            <a:endParaRPr lang="en-US" dirty="0"/>
          </a:p>
        </p:txBody>
      </p:sp>
      <p:sp>
        <p:nvSpPr>
          <p:cNvPr id="4" name="Slide Number Placeholder 3"/>
          <p:cNvSpPr>
            <a:spLocks noGrp="1"/>
          </p:cNvSpPr>
          <p:nvPr>
            <p:ph type="sldNum" sz="quarter" idx="10"/>
          </p:nvPr>
        </p:nvSpPr>
        <p:spPr>
          <a:xfrm>
            <a:off x="3936768" y="8772668"/>
            <a:ext cx="3011699" cy="461804"/>
          </a:xfrm>
          <a:prstGeom prst="rect">
            <a:avLst/>
          </a:prstGeom>
        </p:spPr>
        <p:txBody>
          <a:bodyPr lIns="92492" tIns="46246" rIns="92492" bIns="46246"/>
          <a:lstStyle/>
          <a:p>
            <a:fld id="{5863F4B3-F091-9E4E-B1EC-913A636E9874}" type="slidenum">
              <a:rPr lang="en-US" smtClean="0"/>
              <a:pPr/>
              <a:t>75</a:t>
            </a:fld>
            <a:endParaRPr lang="en-US"/>
          </a:p>
        </p:txBody>
      </p:sp>
    </p:spTree>
    <p:extLst>
      <p:ext uri="{BB962C8B-B14F-4D97-AF65-F5344CB8AC3E}">
        <p14:creationId xmlns:p14="http://schemas.microsoft.com/office/powerpoint/2010/main" val="13243842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AAISHA</a:t>
            </a:r>
            <a:endParaRPr lang="en" dirty="0" smtClean="0"/>
          </a:p>
          <a:p>
            <a:r>
              <a:rPr lang="en" dirty="0" smtClean="0"/>
              <a:t> </a:t>
            </a:r>
            <a:r>
              <a:rPr lang="en-US" dirty="0" smtClean="0"/>
              <a:t>This screen is depicting the </a:t>
            </a:r>
            <a:r>
              <a:rPr lang="en-US" dirty="0" err="1" smtClean="0"/>
              <a:t>DuraCloud</a:t>
            </a:r>
            <a:r>
              <a:rPr lang="en-US" dirty="0" smtClean="0"/>
              <a:t> synchronization</a:t>
            </a:r>
            <a:r>
              <a:rPr lang="en-US" baseline="0" dirty="0" smtClean="0"/>
              <a:t> tool. It is a software tool that you download and install on your local machine that walks you through a “wizard” in order to select the content you wish to upload to </a:t>
            </a:r>
            <a:r>
              <a:rPr lang="en-US" baseline="0" dirty="0" err="1" smtClean="0"/>
              <a:t>DuraCloud</a:t>
            </a:r>
            <a:r>
              <a:rPr lang="en-US" baseline="0" dirty="0" smtClean="0"/>
              <a:t>. As you can see in this screen, a directory called “Puppies” is actively being uploaded to </a:t>
            </a:r>
            <a:r>
              <a:rPr lang="en-US" baseline="0" dirty="0" err="1" smtClean="0"/>
              <a:t>DuraCloud</a:t>
            </a:r>
            <a:r>
              <a:rPr lang="en-US" baseline="0" dirty="0" smtClean="0"/>
              <a:t>.</a:t>
            </a:r>
            <a:endParaRPr lang="en-US" dirty="0"/>
          </a:p>
        </p:txBody>
      </p:sp>
      <p:sp>
        <p:nvSpPr>
          <p:cNvPr id="4" name="Slide Number Placeholder 3"/>
          <p:cNvSpPr>
            <a:spLocks noGrp="1"/>
          </p:cNvSpPr>
          <p:nvPr>
            <p:ph type="sldNum" sz="quarter" idx="10"/>
          </p:nvPr>
        </p:nvSpPr>
        <p:spPr>
          <a:xfrm>
            <a:off x="3936768" y="8772668"/>
            <a:ext cx="3011699" cy="461804"/>
          </a:xfrm>
          <a:prstGeom prst="rect">
            <a:avLst/>
          </a:prstGeom>
        </p:spPr>
        <p:txBody>
          <a:bodyPr lIns="92492" tIns="46246" rIns="92492" bIns="46246"/>
          <a:lstStyle/>
          <a:p>
            <a:fld id="{5863F4B3-F091-9E4E-B1EC-913A636E9874}" type="slidenum">
              <a:rPr lang="en-US" smtClean="0"/>
              <a:pPr/>
              <a:t>76</a:t>
            </a:fld>
            <a:endParaRPr lang="en-US"/>
          </a:p>
        </p:txBody>
      </p:sp>
    </p:spTree>
    <p:extLst>
      <p:ext uri="{BB962C8B-B14F-4D97-AF65-F5344CB8AC3E}">
        <p14:creationId xmlns:p14="http://schemas.microsoft.com/office/powerpoint/2010/main" val="2976415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pPr marL="0" marR="0" indent="0" algn="l" defTabSz="462458" rtl="0" eaLnBrk="1" fontAlgn="auto" latinLnBrk="0" hangingPunct="1">
              <a:lnSpc>
                <a:spcPct val="100000"/>
              </a:lnSpc>
              <a:spcBef>
                <a:spcPts val="0"/>
              </a:spcBef>
              <a:spcAft>
                <a:spcPts val="0"/>
              </a:spcAft>
              <a:buClrTx/>
              <a:buSzTx/>
              <a:buFontTx/>
              <a:buNone/>
              <a:tabLst/>
              <a:defRPr/>
            </a:pPr>
            <a:r>
              <a:rPr lang="en-US" dirty="0" smtClean="0"/>
              <a:t>AAISHA</a:t>
            </a:r>
            <a:endParaRPr lang="en" dirty="0" smtClean="0"/>
          </a:p>
          <a:p>
            <a:pPr defTabSz="462458">
              <a:defRPr/>
            </a:pPr>
            <a:r>
              <a:rPr lang="en" dirty="0" smtClean="0"/>
              <a:t> </a:t>
            </a:r>
            <a:r>
              <a:rPr lang="en-US" dirty="0" smtClean="0"/>
              <a:t>This screen is depicting the </a:t>
            </a:r>
            <a:r>
              <a:rPr lang="en-US" dirty="0" err="1" smtClean="0"/>
              <a:t>DuraCloud</a:t>
            </a:r>
            <a:r>
              <a:rPr lang="en-US" dirty="0" smtClean="0"/>
              <a:t> synchronization</a:t>
            </a:r>
            <a:r>
              <a:rPr lang="en-US" baseline="0" dirty="0" smtClean="0"/>
              <a:t> tool in the process of uploading content to </a:t>
            </a:r>
            <a:r>
              <a:rPr lang="en-US" baseline="0" dirty="0" err="1" smtClean="0"/>
              <a:t>DuraCloud</a:t>
            </a:r>
            <a:r>
              <a:rPr lang="en-US" baseline="0" dirty="0" smtClean="0"/>
              <a:t>. In the right hand side of the screen you can see the individual files that are actively being transferred “synced” to </a:t>
            </a:r>
            <a:r>
              <a:rPr lang="en-US" baseline="0" dirty="0" err="1" smtClean="0"/>
              <a:t>DuraCloud</a:t>
            </a:r>
            <a:r>
              <a:rPr lang="en-US" baseline="0" dirty="0" smtClean="0"/>
              <a:t>, the most recent uploads are listed below that, and the remaining files left to upload in the “queue” are listed on the bottom of the screen.</a:t>
            </a:r>
            <a:endParaRPr lang="en-US" dirty="0" smtClean="0"/>
          </a:p>
          <a:p>
            <a:endParaRPr lang="en-US" dirty="0"/>
          </a:p>
        </p:txBody>
      </p:sp>
      <p:sp>
        <p:nvSpPr>
          <p:cNvPr id="4" name="Slide Number Placeholder 3"/>
          <p:cNvSpPr>
            <a:spLocks noGrp="1"/>
          </p:cNvSpPr>
          <p:nvPr>
            <p:ph type="sldNum" sz="quarter" idx="10"/>
          </p:nvPr>
        </p:nvSpPr>
        <p:spPr>
          <a:xfrm>
            <a:off x="3936768" y="8772668"/>
            <a:ext cx="3011699" cy="461804"/>
          </a:xfrm>
          <a:prstGeom prst="rect">
            <a:avLst/>
          </a:prstGeom>
        </p:spPr>
        <p:txBody>
          <a:bodyPr lIns="92492" tIns="46246" rIns="92492" bIns="46246"/>
          <a:lstStyle/>
          <a:p>
            <a:fld id="{5863F4B3-F091-9E4E-B1EC-913A636E9874}" type="slidenum">
              <a:rPr lang="en-US" smtClean="0"/>
              <a:pPr/>
              <a:t>77</a:t>
            </a:fld>
            <a:endParaRPr lang="en-US"/>
          </a:p>
        </p:txBody>
      </p:sp>
    </p:spTree>
    <p:extLst>
      <p:ext uri="{BB962C8B-B14F-4D97-AF65-F5344CB8AC3E}">
        <p14:creationId xmlns:p14="http://schemas.microsoft.com/office/powerpoint/2010/main" val="384242896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pPr marL="0" marR="0" indent="0" algn="l" defTabSz="462458" rtl="0" eaLnBrk="1" fontAlgn="auto" latinLnBrk="0" hangingPunct="1">
              <a:lnSpc>
                <a:spcPct val="100000"/>
              </a:lnSpc>
              <a:spcBef>
                <a:spcPts val="0"/>
              </a:spcBef>
              <a:spcAft>
                <a:spcPts val="0"/>
              </a:spcAft>
              <a:buClrTx/>
              <a:buSzTx/>
              <a:buFontTx/>
              <a:buNone/>
              <a:tabLst/>
              <a:defRPr/>
            </a:pPr>
            <a:r>
              <a:rPr lang="en-US" dirty="0" smtClean="0"/>
              <a:t>AAISHA</a:t>
            </a:r>
            <a:endParaRPr lang="en" dirty="0" smtClean="0"/>
          </a:p>
          <a:p>
            <a:pPr defTabSz="462458">
              <a:defRPr/>
            </a:pPr>
            <a:r>
              <a:rPr lang="en" dirty="0" smtClean="0"/>
              <a:t> </a:t>
            </a:r>
            <a:r>
              <a:rPr lang="en-US" dirty="0" smtClean="0"/>
              <a:t>This screen is depicting the </a:t>
            </a:r>
            <a:r>
              <a:rPr lang="en-US" dirty="0" err="1" smtClean="0"/>
              <a:t>DuraCloud</a:t>
            </a:r>
            <a:r>
              <a:rPr lang="en-US" dirty="0" smtClean="0"/>
              <a:t> web interface. On the left is the “Spaces” column (spaces are </a:t>
            </a:r>
            <a:r>
              <a:rPr lang="en-US" dirty="0" err="1" smtClean="0"/>
              <a:t>DuraCloud</a:t>
            </a:r>
            <a:r>
              <a:rPr lang="en-US" dirty="0" smtClean="0"/>
              <a:t> storage containers).</a:t>
            </a:r>
            <a:r>
              <a:rPr lang="en-US" baseline="0" dirty="0" smtClean="0"/>
              <a:t> In the center is the “Content Items” column that lists the content stored in the space that is selected. On the right is the “Detail” column that will show the detailed information for what you’ve selected. In this case it shows the details for the “</a:t>
            </a:r>
            <a:r>
              <a:rPr lang="en-US" baseline="0" dirty="0" err="1" smtClean="0"/>
              <a:t>carissa</a:t>
            </a:r>
            <a:r>
              <a:rPr lang="en-US" baseline="0" dirty="0" smtClean="0"/>
              <a:t>-images” space that is selected (highlighted in dark gray and checked). Space details captured include: total number of items stored, data the space was created, date the last health check was run over all content (as well as a link to download the health report), and history of content additions to the space over time. Additionally, this screen depicts the various storage providers that are available with this </a:t>
            </a:r>
            <a:r>
              <a:rPr lang="en-US" baseline="0" dirty="0" err="1" smtClean="0"/>
              <a:t>DuraCloud</a:t>
            </a:r>
            <a:r>
              <a:rPr lang="en-US" baseline="0" dirty="0" smtClean="0"/>
              <a:t> account. You can navigate to the various storage providers by simply hovering over the blue provider box and clicking on the </a:t>
            </a:r>
            <a:r>
              <a:rPr lang="en-US" baseline="0" dirty="0" err="1" smtClean="0"/>
              <a:t>sotrage</a:t>
            </a:r>
            <a:r>
              <a:rPr lang="en-US" baseline="0" dirty="0" smtClean="0"/>
              <a:t> provider name. The </a:t>
            </a:r>
            <a:r>
              <a:rPr lang="en-US" baseline="0" dirty="0" err="1" smtClean="0"/>
              <a:t>DuraCloud</a:t>
            </a:r>
            <a:r>
              <a:rPr lang="en-US" baseline="0" dirty="0" smtClean="0"/>
              <a:t> interface will update to show the content stored in the chosen storage provider. Note that the </a:t>
            </a:r>
            <a:r>
              <a:rPr lang="en-US" baseline="0" dirty="0" err="1" smtClean="0"/>
              <a:t>DuraCloud</a:t>
            </a:r>
            <a:r>
              <a:rPr lang="en-US" baseline="0" dirty="0" smtClean="0"/>
              <a:t> interface for all providers looks/functions exactly the same. The options for cloud storage providers within </a:t>
            </a:r>
            <a:r>
              <a:rPr lang="en-US" baseline="0" dirty="0" err="1" smtClean="0"/>
              <a:t>DuraCloud</a:t>
            </a:r>
            <a:r>
              <a:rPr lang="en-US" baseline="0" dirty="0" smtClean="0"/>
              <a:t> are: Amazon S3, San Diego Supercomputer Center cloud storage, Rackspace </a:t>
            </a:r>
            <a:r>
              <a:rPr lang="en-US" baseline="0" dirty="0" err="1" smtClean="0"/>
              <a:t>Cloudfiles</a:t>
            </a:r>
            <a:r>
              <a:rPr lang="en-US" baseline="0" dirty="0" smtClean="0"/>
              <a:t>, and Amazon Glacier.</a:t>
            </a:r>
            <a:endParaRPr lang="en-US" dirty="0"/>
          </a:p>
        </p:txBody>
      </p:sp>
      <p:sp>
        <p:nvSpPr>
          <p:cNvPr id="4" name="Slide Number Placeholder 3"/>
          <p:cNvSpPr>
            <a:spLocks noGrp="1"/>
          </p:cNvSpPr>
          <p:nvPr>
            <p:ph type="sldNum" sz="quarter" idx="10"/>
          </p:nvPr>
        </p:nvSpPr>
        <p:spPr>
          <a:xfrm>
            <a:off x="3936768" y="8772668"/>
            <a:ext cx="3011699" cy="461804"/>
          </a:xfrm>
          <a:prstGeom prst="rect">
            <a:avLst/>
          </a:prstGeom>
        </p:spPr>
        <p:txBody>
          <a:bodyPr lIns="92492" tIns="46246" rIns="92492" bIns="46246"/>
          <a:lstStyle/>
          <a:p>
            <a:fld id="{5863F4B3-F091-9E4E-B1EC-913A636E9874}" type="slidenum">
              <a:rPr lang="en-US" smtClean="0"/>
              <a:pPr/>
              <a:t>78</a:t>
            </a:fld>
            <a:endParaRPr lang="en-US"/>
          </a:p>
        </p:txBody>
      </p:sp>
    </p:spTree>
    <p:extLst>
      <p:ext uri="{BB962C8B-B14F-4D97-AF65-F5344CB8AC3E}">
        <p14:creationId xmlns:p14="http://schemas.microsoft.com/office/powerpoint/2010/main" val="134670043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pPr marL="0" marR="0" indent="0" algn="l" defTabSz="462458" rtl="0" eaLnBrk="1" fontAlgn="auto" latinLnBrk="0" hangingPunct="1">
              <a:lnSpc>
                <a:spcPct val="100000"/>
              </a:lnSpc>
              <a:spcBef>
                <a:spcPts val="0"/>
              </a:spcBef>
              <a:spcAft>
                <a:spcPts val="0"/>
              </a:spcAft>
              <a:buClrTx/>
              <a:buSzTx/>
              <a:buFontTx/>
              <a:buNone/>
              <a:tabLst/>
              <a:defRPr/>
            </a:pPr>
            <a:r>
              <a:rPr lang="en-US" dirty="0" smtClean="0"/>
              <a:t>AAISHA</a:t>
            </a:r>
            <a:r>
              <a:rPr lang="en" dirty="0" smtClean="0"/>
              <a:t> </a:t>
            </a:r>
            <a:r>
              <a:rPr lang="en-US" dirty="0" smtClean="0"/>
              <a:t>This screen is depicting the </a:t>
            </a:r>
            <a:r>
              <a:rPr lang="en-US" dirty="0" err="1" smtClean="0"/>
              <a:t>DuraCloud</a:t>
            </a:r>
            <a:r>
              <a:rPr lang="en-US" dirty="0" smtClean="0"/>
              <a:t> web interface. </a:t>
            </a:r>
            <a:r>
              <a:rPr lang="en-US" baseline="0" dirty="0" smtClean="0"/>
              <a:t>In this screen, the details for the “</a:t>
            </a:r>
            <a:r>
              <a:rPr lang="en-US" baseline="0" dirty="0" err="1" smtClean="0"/>
              <a:t>Boston_Terriers</a:t>
            </a:r>
            <a:r>
              <a:rPr lang="en-US" baseline="0" dirty="0" smtClean="0"/>
              <a:t>/</a:t>
            </a:r>
            <a:r>
              <a:rPr lang="en-US" baseline="0" dirty="0" err="1" smtClean="0"/>
              <a:t>bucketofpups.jpg</a:t>
            </a:r>
            <a:r>
              <a:rPr lang="en-US" baseline="0" dirty="0" smtClean="0"/>
              <a:t>” image that is selected (highlighted in dark gray and checked) are presented in the details column on the right. Content item details captured include: space where the item is stored, the item’s size, the item’s MD5 checksum value that </a:t>
            </a:r>
            <a:r>
              <a:rPr lang="en-US" baseline="0" dirty="0" err="1" smtClean="0"/>
              <a:t>DuraCloud</a:t>
            </a:r>
            <a:r>
              <a:rPr lang="en-US" baseline="0" dirty="0" smtClean="0"/>
              <a:t> calculated upon initial upload, the user who created/uploaded the content item, and the MAC time information for the item that was provided by the local file system upon first upload (MAC = modified, access, and change times for the file). Additionally, users can edit the mime type associated with the file, create a copy of the content item to store elsewhere in </a:t>
            </a:r>
            <a:r>
              <a:rPr lang="en-US" baseline="0" dirty="0" err="1" smtClean="0"/>
              <a:t>DuraCloud</a:t>
            </a:r>
            <a:r>
              <a:rPr lang="en-US" baseline="0" dirty="0" smtClean="0"/>
              <a:t>, download the content item, view the content item within the browser (if it’s an image file type), or delete the content item from </a:t>
            </a:r>
            <a:r>
              <a:rPr lang="en-US" baseline="0" dirty="0" err="1" smtClean="0"/>
              <a:t>DuraCloud</a:t>
            </a:r>
            <a:r>
              <a:rPr lang="en-US" baseline="0" dirty="0" smtClean="0"/>
              <a:t> entirely (this is a multi-verification step process).</a:t>
            </a:r>
            <a:endParaRPr lang="en-US" dirty="0" smtClean="0"/>
          </a:p>
        </p:txBody>
      </p:sp>
      <p:sp>
        <p:nvSpPr>
          <p:cNvPr id="4" name="Slide Number Placeholder 3"/>
          <p:cNvSpPr>
            <a:spLocks noGrp="1"/>
          </p:cNvSpPr>
          <p:nvPr>
            <p:ph type="sldNum" sz="quarter" idx="10"/>
          </p:nvPr>
        </p:nvSpPr>
        <p:spPr>
          <a:xfrm>
            <a:off x="3936768" y="8772668"/>
            <a:ext cx="3011699" cy="461804"/>
          </a:xfrm>
          <a:prstGeom prst="rect">
            <a:avLst/>
          </a:prstGeom>
        </p:spPr>
        <p:txBody>
          <a:bodyPr lIns="92492" tIns="46246" rIns="92492" bIns="46246"/>
          <a:lstStyle/>
          <a:p>
            <a:fld id="{5863F4B3-F091-9E4E-B1EC-913A636E9874}" type="slidenum">
              <a:rPr lang="en-US" smtClean="0"/>
              <a:pPr/>
              <a:t>79</a:t>
            </a:fld>
            <a:endParaRPr lang="en-US"/>
          </a:p>
        </p:txBody>
      </p:sp>
    </p:spTree>
    <p:extLst>
      <p:ext uri="{BB962C8B-B14F-4D97-AF65-F5344CB8AC3E}">
        <p14:creationId xmlns:p14="http://schemas.microsoft.com/office/powerpoint/2010/main" val="4151677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631354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DANIELLE </a:t>
            </a:r>
            <a:r>
              <a:rPr lang="en-US" dirty="0" err="1" smtClean="0"/>
              <a:t>Archivematica</a:t>
            </a:r>
            <a:r>
              <a:rPr lang="en-US" dirty="0" smtClean="0"/>
              <a:t> and </a:t>
            </a:r>
            <a:r>
              <a:rPr lang="en-US" dirty="0" err="1" smtClean="0"/>
              <a:t>DuraCloud</a:t>
            </a:r>
            <a:r>
              <a:rPr lang="en-US" baseline="0" dirty="0" smtClean="0"/>
              <a:t> have teamed up to provide a hosted (web-based), “soup-to-nuts” solution that combines the front-end processing of </a:t>
            </a:r>
            <a:r>
              <a:rPr lang="en-US" baseline="0" dirty="0" err="1" smtClean="0"/>
              <a:t>Archivematica</a:t>
            </a:r>
            <a:r>
              <a:rPr lang="en-US" baseline="0" dirty="0" smtClean="0"/>
              <a:t> and the back-end preservation services of </a:t>
            </a:r>
            <a:r>
              <a:rPr lang="en-US" baseline="0" dirty="0" err="1" smtClean="0"/>
              <a:t>DuraCloud</a:t>
            </a:r>
            <a:r>
              <a:rPr lang="en-US" baseline="0" dirty="0" smtClean="0"/>
              <a:t>. This new solution is new as of February 2015, and so was not part of our original testing period.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t>
            </a:r>
            <a:endParaRPr lang="en-US" dirty="0"/>
          </a:p>
        </p:txBody>
      </p:sp>
    </p:spTree>
    <p:extLst>
      <p:ext uri="{BB962C8B-B14F-4D97-AF65-F5344CB8AC3E}">
        <p14:creationId xmlns:p14="http://schemas.microsoft.com/office/powerpoint/2010/main" val="240950031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DANIELLE Subscription plans available. They</a:t>
            </a:r>
            <a:r>
              <a:rPr lang="en-US" baseline="0" dirty="0" smtClean="0"/>
              <a:t> offer an add-on package for additional storage. For more than 1 TB of data, storage starts at $1000/TB/year (this is in addition to the standard plan). Ideal for institutions with large collections. For institutions with 10 TB or more, the price of storage can be reduced further (must contact them for quote).</a:t>
            </a:r>
          </a:p>
          <a:p>
            <a:endParaRPr lang="en-US" baseline="0" dirty="0" smtClean="0"/>
          </a:p>
          <a:p>
            <a:r>
              <a:rPr lang="en-US" baseline="0" dirty="0" smtClean="0"/>
              <a:t>**If there is time, we could watch the 3-minute overview video: https://</a:t>
            </a:r>
            <a:r>
              <a:rPr lang="en-US" baseline="0" dirty="0" err="1" smtClean="0"/>
              <a:t>www.youtube.com/watch?v</a:t>
            </a:r>
            <a:r>
              <a:rPr lang="en-US" baseline="0" dirty="0" smtClean="0"/>
              <a:t>=u7Ryyo2UWGA&amp;feature=</a:t>
            </a:r>
            <a:r>
              <a:rPr lang="en-US" baseline="0" dirty="0" err="1" smtClean="0"/>
              <a:t>youtu.be</a:t>
            </a:r>
            <a:r>
              <a:rPr lang="en-US" baseline="0" dirty="0" smtClean="0"/>
              <a:t> </a:t>
            </a:r>
            <a:endParaRPr lang="en-US" dirty="0"/>
          </a:p>
        </p:txBody>
      </p:sp>
    </p:spTree>
    <p:extLst>
      <p:ext uri="{BB962C8B-B14F-4D97-AF65-F5344CB8AC3E}">
        <p14:creationId xmlns:p14="http://schemas.microsoft.com/office/powerpoint/2010/main" val="4976672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JAIME</a:t>
            </a:r>
            <a:endParaRPr lang="en-US" dirty="0"/>
          </a:p>
        </p:txBody>
      </p:sp>
    </p:spTree>
    <p:extLst>
      <p:ext uri="{BB962C8B-B14F-4D97-AF65-F5344CB8AC3E}">
        <p14:creationId xmlns:p14="http://schemas.microsoft.com/office/powerpoint/2010/main" val="395385315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a:spLocks noGrp="1" noRot="1" noChangeAspect="1"/>
          </p:cNvSpPr>
          <p:nvPr>
            <p:ph type="sldImg" idx="2"/>
          </p:nvPr>
        </p:nvSpPr>
        <p:spPr>
          <a:xfrm>
            <a:off x="395288"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5" name="Shape 265"/>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JAIME</a:t>
            </a:r>
            <a:r>
              <a:rPr lang="en-US" baseline="0" dirty="0" smtClean="0"/>
              <a:t> </a:t>
            </a:r>
            <a:r>
              <a:rPr lang="en" sz="1100" dirty="0" smtClean="0"/>
              <a:t>Bagger + bad file name = failed on ingest to MA</a:t>
            </a:r>
          </a:p>
          <a:p>
            <a:r>
              <a:rPr lang="en-US" dirty="0" smtClean="0"/>
              <a:t>We are creating</a:t>
            </a:r>
            <a:r>
              <a:rPr lang="en-US" baseline="0" dirty="0" smtClean="0"/>
              <a:t> the legal framework and business model for institutions wanting to band together to join as a Collaborative Membership!!</a:t>
            </a:r>
          </a:p>
          <a:p>
            <a:r>
              <a:rPr lang="en-US" dirty="0" smtClean="0"/>
              <a:t>This is the model we</a:t>
            </a:r>
            <a:r>
              <a:rPr lang="en-US" baseline="0" dirty="0" smtClean="0"/>
              <a:t> tested…there are other options out there for membership (standalone memberships) screen shot of pricing </a:t>
            </a:r>
            <a:r>
              <a:rPr lang="en-US" sz="1100" kern="1200" dirty="0" smtClean="0">
                <a:solidFill>
                  <a:schemeClr val="tx1"/>
                </a:solidFill>
                <a:effectLst/>
                <a:latin typeface="+mn-lt"/>
                <a:ea typeface="+mn-ea"/>
                <a:cs typeface="+mn-cs"/>
              </a:rPr>
              <a:t>One point about what we tested (collaborative) might mention that standalone and PLN  versions require commitment to becoming host/server for a node.</a:t>
            </a:r>
            <a:endParaRPr dirty="0"/>
          </a:p>
        </p:txBody>
      </p:sp>
    </p:spTree>
    <p:extLst>
      <p:ext uri="{BB962C8B-B14F-4D97-AF65-F5344CB8AC3E}">
        <p14:creationId xmlns:p14="http://schemas.microsoft.com/office/powerpoint/2010/main" val="265142843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a:spLocks noGrp="1" noRot="1" noChangeAspect="1"/>
          </p:cNvSpPr>
          <p:nvPr>
            <p:ph type="sldImg" idx="2"/>
          </p:nvPr>
        </p:nvSpPr>
        <p:spPr>
          <a:xfrm>
            <a:off x="395288"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1" name="Shape 271"/>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r>
              <a:rPr lang="en-US" dirty="0" smtClean="0"/>
              <a:t>JAIME</a:t>
            </a:r>
          </a:p>
          <a:p>
            <a:endParaRPr dirty="0"/>
          </a:p>
        </p:txBody>
      </p:sp>
    </p:spTree>
    <p:extLst>
      <p:ext uri="{BB962C8B-B14F-4D97-AF65-F5344CB8AC3E}">
        <p14:creationId xmlns:p14="http://schemas.microsoft.com/office/powerpoint/2010/main" val="131908209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JAIME OR AAISHA</a:t>
            </a:r>
            <a:endParaRPr lang="en-US" dirty="0"/>
          </a:p>
        </p:txBody>
      </p:sp>
    </p:spTree>
    <p:extLst>
      <p:ext uri="{BB962C8B-B14F-4D97-AF65-F5344CB8AC3E}">
        <p14:creationId xmlns:p14="http://schemas.microsoft.com/office/powerpoint/2010/main" val="346200498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a:spLocks noGrp="1" noRot="1" noChangeAspect="1"/>
          </p:cNvSpPr>
          <p:nvPr>
            <p:ph type="sldImg" idx="2"/>
          </p:nvPr>
        </p:nvSpPr>
        <p:spPr>
          <a:xfrm>
            <a:off x="395288"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7" name="Shape 277"/>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JAIME OR AAISHA</a:t>
            </a:r>
          </a:p>
          <a:p>
            <a:pPr>
              <a:buNone/>
            </a:pPr>
            <a:r>
              <a:rPr lang="en" dirty="0" smtClean="0"/>
              <a:t> Do we want to</a:t>
            </a:r>
            <a:r>
              <a:rPr lang="en" baseline="0" dirty="0" smtClean="0"/>
              <a:t> note that this is not a replacement for an institutional repository? Or is it?</a:t>
            </a:r>
          </a:p>
        </p:txBody>
      </p:sp>
    </p:spTree>
    <p:extLst>
      <p:ext uri="{BB962C8B-B14F-4D97-AF65-F5344CB8AC3E}">
        <p14:creationId xmlns:p14="http://schemas.microsoft.com/office/powerpoint/2010/main" val="243236580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JAIME OR AAISHA</a:t>
            </a:r>
            <a:r>
              <a:rPr lang="en-US" baseline="0" dirty="0" smtClean="0"/>
              <a:t>: </a:t>
            </a:r>
            <a:r>
              <a:rPr lang="en-US" dirty="0" smtClean="0"/>
              <a:t>pricing and features </a:t>
            </a:r>
            <a:r>
              <a:rPr lang="en-US" b="1" dirty="0" smtClean="0"/>
              <a:t>current as of April</a:t>
            </a:r>
            <a:r>
              <a:rPr lang="en-US" b="1" baseline="0" dirty="0" smtClean="0"/>
              <a:t> 9, 2015</a:t>
            </a:r>
          </a:p>
          <a:p>
            <a:r>
              <a:rPr lang="en-US" baseline="0" dirty="0" smtClean="0"/>
              <a:t>New features include: Automated </a:t>
            </a:r>
            <a:r>
              <a:rPr lang="en-US" baseline="0" dirty="0" err="1" smtClean="0"/>
              <a:t>CONTENTdm</a:t>
            </a:r>
            <a:r>
              <a:rPr lang="en-US" baseline="0" dirty="0" smtClean="0"/>
              <a:t>, Microsoft SharePoint, and Outlook ingests; large file upload; one-day introductory training on regular webinars</a:t>
            </a:r>
            <a:endParaRPr lang="en-US" dirty="0"/>
          </a:p>
        </p:txBody>
      </p:sp>
    </p:spTree>
    <p:extLst>
      <p:ext uri="{BB962C8B-B14F-4D97-AF65-F5344CB8AC3E}">
        <p14:creationId xmlns:p14="http://schemas.microsoft.com/office/powerpoint/2010/main" val="102893229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JAIME OR AAISHA</a:t>
            </a:r>
            <a:endParaRPr lang="en-US" dirty="0"/>
          </a:p>
        </p:txBody>
      </p:sp>
    </p:spTree>
    <p:extLst>
      <p:ext uri="{BB962C8B-B14F-4D97-AF65-F5344CB8AC3E}">
        <p14:creationId xmlns:p14="http://schemas.microsoft.com/office/powerpoint/2010/main" val="392881188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JAIME OR AAISHA</a:t>
            </a:r>
            <a:endParaRPr lang="en-US" dirty="0"/>
          </a:p>
        </p:txBody>
      </p:sp>
    </p:spTree>
    <p:extLst>
      <p:ext uri="{BB962C8B-B14F-4D97-AF65-F5344CB8AC3E}">
        <p14:creationId xmlns:p14="http://schemas.microsoft.com/office/powerpoint/2010/main" val="1856179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1642042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JAIME OR AAISHA</a:t>
            </a:r>
          </a:p>
          <a:p>
            <a:r>
              <a:rPr lang="en-US" dirty="0" smtClean="0"/>
              <a:t> If</a:t>
            </a:r>
            <a:r>
              <a:rPr lang="en-US" baseline="0" dirty="0" smtClean="0"/>
              <a:t> there is an error during the Ingest, the system will notify you and show an error message. You can view messages on the far right column. </a:t>
            </a:r>
            <a:endParaRPr lang="en-US" dirty="0"/>
          </a:p>
        </p:txBody>
      </p:sp>
    </p:spTree>
    <p:extLst>
      <p:ext uri="{BB962C8B-B14F-4D97-AF65-F5344CB8AC3E}">
        <p14:creationId xmlns:p14="http://schemas.microsoft.com/office/powerpoint/2010/main" val="1576607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JAIME OR AAISHA Preservation Plan details – deciding what to put</a:t>
            </a:r>
            <a:r>
              <a:rPr lang="en-US" baseline="0" dirty="0" smtClean="0"/>
              <a:t> in the AIP. </a:t>
            </a:r>
          </a:p>
          <a:p>
            <a:pPr marL="171450" indent="-171450">
              <a:buFontTx/>
              <a:buChar char="-"/>
            </a:pPr>
            <a:r>
              <a:rPr lang="en-US" baseline="0" dirty="0" smtClean="0"/>
              <a:t>Identify what is most at risk</a:t>
            </a:r>
          </a:p>
          <a:p>
            <a:pPr marL="171450" indent="-171450">
              <a:buFontTx/>
              <a:buChar char="-"/>
            </a:pPr>
            <a:r>
              <a:rPr lang="en-US" baseline="0" dirty="0" smtClean="0"/>
              <a:t>Migrate files to a preservation-friendly format.</a:t>
            </a:r>
            <a:endParaRPr lang="en-US" dirty="0"/>
          </a:p>
        </p:txBody>
      </p:sp>
    </p:spTree>
    <p:extLst>
      <p:ext uri="{BB962C8B-B14F-4D97-AF65-F5344CB8AC3E}">
        <p14:creationId xmlns:p14="http://schemas.microsoft.com/office/powerpoint/2010/main" val="49914001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JAIME OR AAISHA</a:t>
            </a:r>
          </a:p>
          <a:p>
            <a:r>
              <a:rPr lang="en-US" dirty="0" smtClean="0"/>
              <a:t> PRESERVATIN</a:t>
            </a:r>
            <a:r>
              <a:rPr lang="en-US" baseline="0" dirty="0" smtClean="0"/>
              <a:t> - </a:t>
            </a:r>
            <a:r>
              <a:rPr lang="en-US" dirty="0" smtClean="0"/>
              <a:t>Migrate</a:t>
            </a:r>
            <a:r>
              <a:rPr lang="en-US" baseline="0" dirty="0" smtClean="0"/>
              <a:t> to AIP in Progress</a:t>
            </a:r>
            <a:endParaRPr lang="en-US" dirty="0"/>
          </a:p>
        </p:txBody>
      </p:sp>
    </p:spTree>
    <p:extLst>
      <p:ext uri="{BB962C8B-B14F-4D97-AF65-F5344CB8AC3E}">
        <p14:creationId xmlns:p14="http://schemas.microsoft.com/office/powerpoint/2010/main" val="114534916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JAIME OR AAISHA</a:t>
            </a:r>
          </a:p>
          <a:p>
            <a:r>
              <a:rPr lang="en-US" dirty="0" smtClean="0"/>
              <a:t>PRESERVATION</a:t>
            </a:r>
            <a:r>
              <a:rPr lang="en-US" baseline="0" dirty="0" smtClean="0"/>
              <a:t> - </a:t>
            </a:r>
            <a:r>
              <a:rPr lang="en-US" dirty="0" smtClean="0"/>
              <a:t>Storing to the AIP</a:t>
            </a:r>
            <a:r>
              <a:rPr lang="en-US" baseline="0" dirty="0" smtClean="0"/>
              <a:t> successful!</a:t>
            </a:r>
            <a:endParaRPr lang="en-US" dirty="0"/>
          </a:p>
        </p:txBody>
      </p:sp>
    </p:spTree>
    <p:extLst>
      <p:ext uri="{BB962C8B-B14F-4D97-AF65-F5344CB8AC3E}">
        <p14:creationId xmlns:p14="http://schemas.microsoft.com/office/powerpoint/2010/main" val="281744874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JAIME OR AAISHA</a:t>
            </a:r>
            <a:endParaRPr lang="en-US" dirty="0"/>
          </a:p>
        </p:txBody>
      </p:sp>
    </p:spTree>
    <p:extLst>
      <p:ext uri="{BB962C8B-B14F-4D97-AF65-F5344CB8AC3E}">
        <p14:creationId xmlns:p14="http://schemas.microsoft.com/office/powerpoint/2010/main" val="280155241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JAIME OR AAISHA</a:t>
            </a:r>
            <a:r>
              <a:rPr lang="en-US" baseline="0" dirty="0" smtClean="0"/>
              <a:t> </a:t>
            </a:r>
            <a:r>
              <a:rPr lang="en-US" dirty="0" smtClean="0"/>
              <a:t>Access view – you can actually SEE what was migrated!! You can also migrate and download documents to create access copies.</a:t>
            </a:r>
            <a:endParaRPr lang="en-US" dirty="0"/>
          </a:p>
        </p:txBody>
      </p:sp>
    </p:spTree>
    <p:extLst>
      <p:ext uri="{BB962C8B-B14F-4D97-AF65-F5344CB8AC3E}">
        <p14:creationId xmlns:p14="http://schemas.microsoft.com/office/powerpoint/2010/main" val="330398963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JAIME OR AAISHA</a:t>
            </a:r>
            <a:r>
              <a:rPr lang="en-US" baseline="0" dirty="0" smtClean="0"/>
              <a:t> </a:t>
            </a:r>
            <a:r>
              <a:rPr lang="en-US" dirty="0" smtClean="0"/>
              <a:t>Access interface</a:t>
            </a:r>
            <a:endParaRPr lang="en-US" dirty="0"/>
          </a:p>
        </p:txBody>
      </p:sp>
    </p:spTree>
    <p:extLst>
      <p:ext uri="{BB962C8B-B14F-4D97-AF65-F5344CB8AC3E}">
        <p14:creationId xmlns:p14="http://schemas.microsoft.com/office/powerpoint/2010/main" val="251921327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DREW</a:t>
            </a:r>
            <a:endParaRPr lang="en-US" dirty="0"/>
          </a:p>
        </p:txBody>
      </p:sp>
    </p:spTree>
    <p:extLst>
      <p:ext uri="{BB962C8B-B14F-4D97-AF65-F5344CB8AC3E}">
        <p14:creationId xmlns:p14="http://schemas.microsoft.com/office/powerpoint/2010/main" val="189691169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395288" y="692150"/>
            <a:ext cx="6159500"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5" name="Shape 235"/>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r>
              <a:rPr lang="en-US" dirty="0" smtClean="0"/>
              <a:t>DREW</a:t>
            </a:r>
          </a:p>
          <a:p>
            <a:r>
              <a:rPr lang="en-US" dirty="0" smtClean="0"/>
              <a:t>Stores a preservation</a:t>
            </a:r>
            <a:r>
              <a:rPr lang="en-US" baseline="0" dirty="0" smtClean="0"/>
              <a:t> copy of the uploaded materials on 2 different continents</a:t>
            </a:r>
            <a:endParaRPr lang="en-US" dirty="0" smtClean="0"/>
          </a:p>
          <a:p>
            <a:r>
              <a:rPr lang="en-US" dirty="0" smtClean="0"/>
              <a:t>We have a tutorial for how</a:t>
            </a:r>
            <a:r>
              <a:rPr lang="en-US" baseline="0" dirty="0" smtClean="0"/>
              <a:t> to do this !!!!</a:t>
            </a:r>
            <a:endParaRPr dirty="0"/>
          </a:p>
        </p:txBody>
      </p:sp>
    </p:spTree>
    <p:extLst>
      <p:ext uri="{BB962C8B-B14F-4D97-AF65-F5344CB8AC3E}">
        <p14:creationId xmlns:p14="http://schemas.microsoft.com/office/powerpoint/2010/main" val="210435032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DREW</a:t>
            </a:r>
            <a:endParaRPr lang="en-US" dirty="0"/>
          </a:p>
        </p:txBody>
      </p:sp>
    </p:spTree>
    <p:extLst>
      <p:ext uri="{BB962C8B-B14F-4D97-AF65-F5344CB8AC3E}">
        <p14:creationId xmlns:p14="http://schemas.microsoft.com/office/powerpoint/2010/main" val="965142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7"/>
        <p:cNvGrpSpPr/>
        <p:nvPr/>
      </p:nvGrpSpPr>
      <p:grpSpPr>
        <a:xfrm>
          <a:off x="0" y="0"/>
          <a:ext cx="0" cy="0"/>
          <a:chOff x="0" y="0"/>
          <a:chExt cx="0" cy="0"/>
        </a:xfrm>
      </p:grpSpPr>
      <p:sp>
        <p:nvSpPr>
          <p:cNvPr id="8" name="Shape 8"/>
          <p:cNvSpPr txBox="1">
            <a:spLocks noGrp="1"/>
          </p:cNvSpPr>
          <p:nvPr>
            <p:ph type="ctrTitle"/>
          </p:nvPr>
        </p:nvSpPr>
        <p:spPr>
          <a:xfrm>
            <a:off x="685800" y="1583344"/>
            <a:ext cx="7772400" cy="1159856"/>
          </a:xfrm>
          <a:prstGeom prst="rect">
            <a:avLst/>
          </a:prstGeom>
        </p:spPr>
        <p:txBody>
          <a:bodyPr lIns="91425" tIns="91425" rIns="91425" bIns="91425" anchor="b" anchorCtr="0"/>
          <a:lstStyle>
            <a:lvl1pPr indent="304800" algn="ctr">
              <a:buSzPct val="100000"/>
              <a:defRPr sz="4800"/>
            </a:lvl1pPr>
            <a:lvl2pPr indent="304800" algn="ctr">
              <a:buSzPct val="100000"/>
              <a:defRPr sz="4800"/>
            </a:lvl2pPr>
            <a:lvl3pPr indent="304800" algn="ctr">
              <a:buSzPct val="100000"/>
              <a:defRPr sz="4800"/>
            </a:lvl3pPr>
            <a:lvl4pPr indent="304800" algn="ctr">
              <a:buSzPct val="100000"/>
              <a:defRPr sz="4800"/>
            </a:lvl4pPr>
            <a:lvl5pPr indent="304800" algn="ctr">
              <a:buSzPct val="100000"/>
              <a:defRPr sz="4800"/>
            </a:lvl5pPr>
            <a:lvl6pPr indent="304800" algn="ctr">
              <a:buSzPct val="100000"/>
              <a:defRPr sz="4800"/>
            </a:lvl6pPr>
            <a:lvl7pPr indent="304800" algn="ctr">
              <a:buSzPct val="100000"/>
              <a:defRPr sz="4800"/>
            </a:lvl7pPr>
            <a:lvl8pPr indent="304800" algn="ctr">
              <a:buSzPct val="100000"/>
              <a:defRPr sz="4800"/>
            </a:lvl8pPr>
            <a:lvl9pPr indent="304800" algn="ctr">
              <a:buSzPct val="100000"/>
              <a:defRPr sz="4800"/>
            </a:lvl9pPr>
          </a:lstStyle>
          <a:p>
            <a:endParaRPr/>
          </a:p>
        </p:txBody>
      </p:sp>
      <p:sp>
        <p:nvSpPr>
          <p:cNvPr id="9" name="Shape 9"/>
          <p:cNvSpPr txBox="1">
            <a:spLocks noGrp="1"/>
          </p:cNvSpPr>
          <p:nvPr>
            <p:ph type="subTitle" idx="1"/>
          </p:nvPr>
        </p:nvSpPr>
        <p:spPr>
          <a:xfrm>
            <a:off x="685800" y="2840054"/>
            <a:ext cx="7772400" cy="784737"/>
          </a:xfrm>
          <a:prstGeom prst="rect">
            <a:avLst/>
          </a:prstGeom>
        </p:spPr>
        <p:txBody>
          <a:bodyPr lIns="91425" tIns="91425" rIns="91425" bIns="91425" anchor="t" anchorCtr="0"/>
          <a:lstStyle>
            <a:lvl1pPr marL="0" algn="ctr">
              <a:spcBef>
                <a:spcPts val="0"/>
              </a:spcBef>
              <a:buClr>
                <a:schemeClr val="dk2"/>
              </a:buClr>
              <a:buNone/>
              <a:defRPr>
                <a:solidFill>
                  <a:schemeClr val="dk2"/>
                </a:solidFill>
              </a:defRPr>
            </a:lvl1pPr>
            <a:lvl2pPr marL="0" indent="190500" algn="ctr">
              <a:spcBef>
                <a:spcPts val="0"/>
              </a:spcBef>
              <a:buClr>
                <a:schemeClr val="dk2"/>
              </a:buClr>
              <a:buSzPct val="100000"/>
              <a:buNone/>
              <a:defRPr sz="3000">
                <a:solidFill>
                  <a:schemeClr val="dk2"/>
                </a:solidFill>
              </a:defRPr>
            </a:lvl2pPr>
            <a:lvl3pPr marL="0" indent="190500" algn="ctr">
              <a:spcBef>
                <a:spcPts val="0"/>
              </a:spcBef>
              <a:buClr>
                <a:schemeClr val="dk2"/>
              </a:buClr>
              <a:buSzPct val="100000"/>
              <a:buNone/>
              <a:defRPr sz="3000">
                <a:solidFill>
                  <a:schemeClr val="dk2"/>
                </a:solidFill>
              </a:defRPr>
            </a:lvl3pPr>
            <a:lvl4pPr marL="0" indent="190500" algn="ctr">
              <a:spcBef>
                <a:spcPts val="0"/>
              </a:spcBef>
              <a:buClr>
                <a:schemeClr val="dk2"/>
              </a:buClr>
              <a:buSzPct val="100000"/>
              <a:buNone/>
              <a:defRPr sz="3000">
                <a:solidFill>
                  <a:schemeClr val="dk2"/>
                </a:solidFill>
              </a:defRPr>
            </a:lvl4pPr>
            <a:lvl5pPr marL="0" indent="190500" algn="ctr">
              <a:spcBef>
                <a:spcPts val="0"/>
              </a:spcBef>
              <a:buClr>
                <a:schemeClr val="dk2"/>
              </a:buClr>
              <a:buSzPct val="100000"/>
              <a:buNone/>
              <a:defRPr sz="3000">
                <a:solidFill>
                  <a:schemeClr val="dk2"/>
                </a:solidFill>
              </a:defRPr>
            </a:lvl5pPr>
            <a:lvl6pPr marL="0" indent="190500" algn="ctr">
              <a:spcBef>
                <a:spcPts val="0"/>
              </a:spcBef>
              <a:buClr>
                <a:schemeClr val="dk2"/>
              </a:buClr>
              <a:buSzPct val="100000"/>
              <a:buNone/>
              <a:defRPr sz="3000">
                <a:solidFill>
                  <a:schemeClr val="dk2"/>
                </a:solidFill>
              </a:defRPr>
            </a:lvl6pPr>
            <a:lvl7pPr marL="0" indent="190500" algn="ctr">
              <a:spcBef>
                <a:spcPts val="0"/>
              </a:spcBef>
              <a:buClr>
                <a:schemeClr val="dk2"/>
              </a:buClr>
              <a:buSzPct val="100000"/>
              <a:buNone/>
              <a:defRPr sz="3000">
                <a:solidFill>
                  <a:schemeClr val="dk2"/>
                </a:solidFill>
              </a:defRPr>
            </a:lvl7pPr>
            <a:lvl8pPr marL="0" indent="190500" algn="ctr">
              <a:spcBef>
                <a:spcPts val="0"/>
              </a:spcBef>
              <a:buClr>
                <a:schemeClr val="dk2"/>
              </a:buClr>
              <a:buSzPct val="100000"/>
              <a:buNone/>
              <a:defRPr sz="3000">
                <a:solidFill>
                  <a:schemeClr val="dk2"/>
                </a:solidFill>
              </a:defRPr>
            </a:lvl8pPr>
            <a:lvl9pPr marL="0" indent="190500" algn="ctr">
              <a:spcBef>
                <a:spcPts val="0"/>
              </a:spcBef>
              <a:buClr>
                <a:schemeClr val="dk2"/>
              </a:buClr>
              <a:buSzPct val="100000"/>
              <a:buNone/>
              <a:defRPr sz="3000">
                <a:solidFill>
                  <a:schemeClr val="dk2"/>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32AD56-BD06-4376-A4EE-10A2064C552A}" type="datetimeFigureOut">
              <a:rPr lang="en-US" smtClean="0">
                <a:solidFill>
                  <a:prstClr val="black">
                    <a:tint val="75000"/>
                  </a:prstClr>
                </a:solidFill>
              </a:rPr>
              <a:pPr/>
              <a:t>5/29/2015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E5E135-6623-4E05-9BC9-4388F5168E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4276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332AD56-BD06-4376-A4EE-10A2064C552A}" type="datetimeFigureOut">
              <a:rPr lang="en-US" smtClean="0">
                <a:solidFill>
                  <a:prstClr val="black">
                    <a:tint val="75000"/>
                  </a:prstClr>
                </a:solidFill>
              </a:rPr>
              <a:pPr/>
              <a:t>5/29/2015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EE5E135-6623-4E05-9BC9-4388F5168E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9405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332AD56-BD06-4376-A4EE-10A2064C552A}" type="datetimeFigureOut">
              <a:rPr lang="en-US" smtClean="0">
                <a:solidFill>
                  <a:prstClr val="black">
                    <a:tint val="75000"/>
                  </a:prstClr>
                </a:solidFill>
              </a:rPr>
              <a:pPr/>
              <a:t>5/29/2015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EE5E135-6623-4E05-9BC9-4388F5168E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00695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332AD56-BD06-4376-A4EE-10A2064C552A}" type="datetimeFigureOut">
              <a:rPr lang="en-US" smtClean="0">
                <a:solidFill>
                  <a:prstClr val="black">
                    <a:tint val="75000"/>
                  </a:prstClr>
                </a:solidFill>
              </a:rPr>
              <a:pPr/>
              <a:t>5/29/2015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EE5E135-6623-4E05-9BC9-4388F5168E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9100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32AD56-BD06-4376-A4EE-10A2064C552A}" type="datetimeFigureOut">
              <a:rPr lang="en-US" smtClean="0">
                <a:solidFill>
                  <a:prstClr val="black">
                    <a:tint val="75000"/>
                  </a:prstClr>
                </a:solidFill>
              </a:rPr>
              <a:pPr/>
              <a:t>5/29/2015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EE5E135-6623-4E05-9BC9-4388F5168E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94934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32AD56-BD06-4376-A4EE-10A2064C552A}" type="datetimeFigureOut">
              <a:rPr lang="en-US" smtClean="0">
                <a:solidFill>
                  <a:prstClr val="black">
                    <a:tint val="75000"/>
                  </a:prstClr>
                </a:solidFill>
              </a:rPr>
              <a:pPr/>
              <a:t>5/29/2015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EE5E135-6623-4E05-9BC9-4388F5168E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39193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32AD56-BD06-4376-A4EE-10A2064C552A}" type="datetimeFigureOut">
              <a:rPr lang="en-US" smtClean="0">
                <a:solidFill>
                  <a:prstClr val="black">
                    <a:tint val="75000"/>
                  </a:prstClr>
                </a:solidFill>
              </a:rPr>
              <a:pPr/>
              <a:t>5/29/2015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EE5E135-6623-4E05-9BC9-4388F5168E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2511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32AD56-BD06-4376-A4EE-10A2064C552A}" type="datetimeFigureOut">
              <a:rPr lang="en-US" smtClean="0">
                <a:solidFill>
                  <a:prstClr val="black">
                    <a:tint val="75000"/>
                  </a:prstClr>
                </a:solidFill>
              </a:rPr>
              <a:pPr/>
              <a:t>5/29/2015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E5E135-6623-4E05-9BC9-4388F5168E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8387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32AD56-BD06-4376-A4EE-10A2064C552A}" type="datetimeFigureOut">
              <a:rPr lang="en-US" smtClean="0">
                <a:solidFill>
                  <a:prstClr val="black">
                    <a:tint val="75000"/>
                  </a:prstClr>
                </a:solidFill>
              </a:rPr>
              <a:pPr/>
              <a:t>5/29/2015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E5E135-6623-4E05-9BC9-4388F5168E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3492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05978"/>
            <a:ext cx="8229600" cy="857250"/>
          </a:xfrm>
          <a:prstGeom prst="rect">
            <a:avLst/>
          </a:prstGeom>
        </p:spPr>
        <p:txBody>
          <a:bodyPr lIns="91425" tIns="91425" rIns="91425" bIns="91425" anchor="b" anchorCtr="0"/>
          <a:lstStyle>
            <a:lvl1pPr>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12" name="Shape 12"/>
          <p:cNvSpPr txBox="1">
            <a:spLocks noGrp="1"/>
          </p:cNvSpPr>
          <p:nvPr>
            <p:ph type="body" idx="1"/>
          </p:nvPr>
        </p:nvSpPr>
        <p:spPr>
          <a:xfrm>
            <a:off x="457200" y="1200150"/>
            <a:ext cx="8229600" cy="3725680"/>
          </a:xfrm>
          <a:prstGeom prst="rect">
            <a:avLst/>
          </a:prstGeom>
        </p:spPr>
        <p:txBody>
          <a:bodyPr lIns="91425" tIns="91425" rIns="91425" bIns="91425" anchor="t" anchorCtr="0"/>
          <a:lstStyle>
            <a:lvl1pPr>
              <a:defRPr/>
            </a:lvl1pPr>
            <a:lvl2pPr indent="457200">
              <a:defRPr/>
            </a:lvl2pPr>
            <a:lvl3pPr indent="914400">
              <a:defRPr/>
            </a:lvl3pPr>
            <a:lvl4pPr indent="1371600">
              <a:defRPr/>
            </a:lvl4pPr>
            <a:lvl5pPr>
              <a:defRPr/>
            </a:lvl5pPr>
            <a:lvl6pPr>
              <a:defRPr/>
            </a:lvl6pPr>
            <a:lvl7pPr>
              <a:defRPr/>
            </a:lvl7pPr>
            <a:lvl8pPr>
              <a:defRPr/>
            </a:lvl8pPr>
            <a:lvl9pP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Caption">
    <p:spTree>
      <p:nvGrpSpPr>
        <p:cNvPr id="1" name="Shape 19"/>
        <p:cNvGrpSpPr/>
        <p:nvPr/>
      </p:nvGrpSpPr>
      <p:grpSpPr>
        <a:xfrm>
          <a:off x="0" y="0"/>
          <a:ext cx="0" cy="0"/>
          <a:chOff x="0" y="0"/>
          <a:chExt cx="0" cy="0"/>
        </a:xfrm>
      </p:grpSpPr>
      <p:sp>
        <p:nvSpPr>
          <p:cNvPr id="20" name="Shape 20"/>
          <p:cNvSpPr txBox="1">
            <a:spLocks noGrp="1"/>
          </p:cNvSpPr>
          <p:nvPr>
            <p:ph type="body" idx="1"/>
          </p:nvPr>
        </p:nvSpPr>
        <p:spPr>
          <a:xfrm>
            <a:off x="457200" y="4406310"/>
            <a:ext cx="8229600" cy="519520"/>
          </a:xfrm>
          <a:prstGeom prst="rect">
            <a:avLst/>
          </a:prstGeom>
        </p:spPr>
        <p:txBody>
          <a:bodyPr lIns="91425" tIns="91425" rIns="91425" bIns="91425" anchor="t" anchorCtr="0"/>
          <a:lstStyle>
            <a:lvl1pPr marL="285750" indent="-171450" algn="ctr">
              <a:spcBef>
                <a:spcPts val="360"/>
              </a:spcBef>
              <a:buSzPct val="100000"/>
              <a:buNone/>
              <a:defRPr sz="1800"/>
            </a:lvl1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B5194CB9-4BCD-45BB-A64C-8E8E54589A1B}" type="datetimeFigureOut">
              <a:rPr lang="en-US" smtClean="0"/>
              <a:pPr/>
              <a:t>5/29/2015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F6CADF04-F1E9-40A0-A09F-1E3B7E5A30F6}" type="slidenum">
              <a:rPr lang="en-US" smtClean="0"/>
              <a:pPr/>
              <a:t>‹#›</a:t>
            </a:fld>
            <a:endParaRPr lang="en-US"/>
          </a:p>
        </p:txBody>
      </p:sp>
    </p:spTree>
    <p:extLst>
      <p:ext uri="{BB962C8B-B14F-4D97-AF65-F5344CB8AC3E}">
        <p14:creationId xmlns:p14="http://schemas.microsoft.com/office/powerpoint/2010/main" val="1136179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B332AD56-BD06-4376-A4EE-10A2064C552A}" type="datetimeFigureOut">
              <a:rPr lang="en-US" smtClean="0">
                <a:solidFill>
                  <a:prstClr val="black">
                    <a:tint val="75000"/>
                  </a:prstClr>
                </a:solidFill>
              </a:rPr>
              <a:pPr/>
              <a:t>5/29/2015</a:t>
            </a:fld>
            <a:endParaRPr lang="en-US">
              <a:solidFill>
                <a:prstClr val="black">
                  <a:tint val="75000"/>
                </a:prstClr>
              </a:solidFill>
            </a:endParaRPr>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8EE5E135-6623-4E05-9BC9-4388F5168E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9274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B332AD56-BD06-4376-A4EE-10A2064C552A}" type="datetimeFigureOut">
              <a:rPr lang="en-US" smtClean="0">
                <a:solidFill>
                  <a:prstClr val="black">
                    <a:tint val="75000"/>
                  </a:prstClr>
                </a:solidFill>
              </a:rPr>
              <a:pPr/>
              <a:t>5/29/2015</a:t>
            </a:fld>
            <a:endParaRPr lang="en-US">
              <a:solidFill>
                <a:prstClr val="black">
                  <a:tint val="75000"/>
                </a:prstClr>
              </a:solidFill>
            </a:endParaRPr>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8EE5E135-6623-4E05-9BC9-4388F5168E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854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B332AD56-BD06-4376-A4EE-10A2064C552A}" type="datetimeFigureOut">
              <a:rPr lang="en-US" smtClean="0">
                <a:solidFill>
                  <a:prstClr val="black">
                    <a:tint val="75000"/>
                  </a:prstClr>
                </a:solidFill>
              </a:rPr>
              <a:pPr/>
              <a:t>5/29/2015</a:t>
            </a:fld>
            <a:endParaRPr lang="en-US">
              <a:solidFill>
                <a:prstClr val="black">
                  <a:tint val="75000"/>
                </a:prstClr>
              </a:solidFill>
            </a:endParaRPr>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8EE5E135-6623-4E05-9BC9-4388F5168E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3560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PPBackgroundTitlePage.jpg"/>
          <p:cNvPicPr>
            <a:picLocks noChangeAspect="1"/>
          </p:cNvPicPr>
          <p:nvPr/>
        </p:nvPicPr>
        <p:blipFill>
          <a:blip r:embed="rId2" cstate="print"/>
          <a:stretch>
            <a:fillRect/>
          </a:stretch>
        </p:blipFill>
        <p:spPr>
          <a:xfrm>
            <a:off x="0" y="0"/>
            <a:ext cx="9144000" cy="5143500"/>
          </a:xfrm>
          <a:prstGeom prst="rect">
            <a:avLst/>
          </a:prstGeom>
        </p:spPr>
      </p:pic>
      <p:sp>
        <p:nvSpPr>
          <p:cNvPr id="2" name="Title 1"/>
          <p:cNvSpPr>
            <a:spLocks noGrp="1"/>
          </p:cNvSpPr>
          <p:nvPr>
            <p:ph type="ctrTitle"/>
          </p:nvPr>
        </p:nvSpPr>
        <p:spPr>
          <a:xfrm>
            <a:off x="228600" y="1485901"/>
            <a:ext cx="8686800" cy="742949"/>
          </a:xfrm>
        </p:spPr>
        <p:txBody>
          <a:bodyPr>
            <a:normAutofit/>
          </a:bodyPr>
          <a:lstStyle>
            <a:lvl1pPr>
              <a:defRPr sz="2700"/>
            </a:lvl1pPr>
          </a:lstStyle>
          <a:p>
            <a:r>
              <a:rPr lang="en-US" smtClean="0"/>
              <a:t>Click to edit Master title style</a:t>
            </a:r>
            <a:endParaRPr lang="en-US" dirty="0"/>
          </a:p>
        </p:txBody>
      </p:sp>
      <p:sp>
        <p:nvSpPr>
          <p:cNvPr id="3" name="Subtitle 2"/>
          <p:cNvSpPr>
            <a:spLocks noGrp="1"/>
          </p:cNvSpPr>
          <p:nvPr>
            <p:ph type="subTitle" idx="1"/>
          </p:nvPr>
        </p:nvSpPr>
        <p:spPr>
          <a:xfrm>
            <a:off x="228600" y="2228850"/>
            <a:ext cx="8686800" cy="457200"/>
          </a:xfrm>
        </p:spPr>
        <p:txBody>
          <a:bodyPr>
            <a:normAutofit/>
          </a:bodyPr>
          <a:lstStyle>
            <a:lvl1pPr marL="0" indent="0" algn="ctr">
              <a:buNone/>
              <a:defRPr sz="1500">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332AD56-BD06-4376-A4EE-10A2064C552A}" type="datetimeFigureOut">
              <a:rPr lang="en-US" smtClean="0">
                <a:solidFill>
                  <a:prstClr val="black">
                    <a:tint val="75000"/>
                  </a:prstClr>
                </a:solidFill>
              </a:rPr>
              <a:pPr/>
              <a:t>5/29/2015</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E5E135-6623-4E05-9BC9-4388F5168E39}" type="slidenum">
              <a:rPr lang="en-US" smtClean="0">
                <a:solidFill>
                  <a:prstClr val="black">
                    <a:tint val="75000"/>
                  </a:prstClr>
                </a:solidFill>
              </a:rPr>
              <a:pPr/>
              <a:t>‹#›</a:t>
            </a:fld>
            <a:endParaRPr lang="en-US">
              <a:solidFill>
                <a:prstClr val="black">
                  <a:tint val="75000"/>
                </a:prstClr>
              </a:solidFill>
            </a:endParaRPr>
          </a:p>
        </p:txBody>
      </p:sp>
      <p:pic>
        <p:nvPicPr>
          <p:cNvPr id="8" name="Picture 7" descr="IMLS_Logo.jpg"/>
          <p:cNvPicPr>
            <a:picLocks noChangeAspect="1"/>
          </p:cNvPicPr>
          <p:nvPr/>
        </p:nvPicPr>
        <p:blipFill>
          <a:blip r:embed="rId3" cstate="print"/>
          <a:srcRect/>
          <a:stretch>
            <a:fillRect/>
          </a:stretch>
        </p:blipFill>
        <p:spPr>
          <a:xfrm>
            <a:off x="4038600" y="4327239"/>
            <a:ext cx="2057400" cy="701961"/>
          </a:xfrm>
          <a:prstGeom prst="rect">
            <a:avLst/>
          </a:prstGeom>
          <a:solidFill>
            <a:srgbClr val="FFFFFF">
              <a:shade val="85000"/>
            </a:srgbClr>
          </a:solidFill>
          <a:ln>
            <a:noFill/>
          </a:ln>
          <a:effectLst/>
        </p:spPr>
      </p:pic>
      <p:sp>
        <p:nvSpPr>
          <p:cNvPr id="9" name="TextBox 8"/>
          <p:cNvSpPr txBox="1"/>
          <p:nvPr/>
        </p:nvSpPr>
        <p:spPr>
          <a:xfrm>
            <a:off x="2209800" y="4650001"/>
            <a:ext cx="2438400" cy="230832"/>
          </a:xfrm>
          <a:prstGeom prst="rect">
            <a:avLst/>
          </a:prstGeom>
          <a:noFill/>
        </p:spPr>
        <p:txBody>
          <a:bodyPr wrap="square" rtlCol="0">
            <a:spAutoFit/>
          </a:bodyPr>
          <a:lstStyle/>
          <a:p>
            <a:pPr algn="ctr"/>
            <a:r>
              <a:rPr lang="en-US" sz="900" b="1" kern="1200" dirty="0" smtClean="0">
                <a:solidFill>
                  <a:prstClr val="black"/>
                </a:solidFill>
                <a:latin typeface="Lucida Sans Unicode" pitchFamily="34" charset="0"/>
                <a:ea typeface="+mn-ea"/>
                <a:cs typeface="Lucida Sans Unicode" pitchFamily="34" charset="0"/>
              </a:rPr>
              <a:t>Sponsored By:</a:t>
            </a:r>
            <a:endParaRPr lang="en-US" sz="900" b="1" kern="1200" dirty="0">
              <a:solidFill>
                <a:prstClr val="black"/>
              </a:solidFill>
              <a:latin typeface="Lucida Sans Unicode" pitchFamily="34" charset="0"/>
              <a:ea typeface="+mn-ea"/>
              <a:cs typeface="Lucida Sans Unicode" pitchFamily="34" charset="0"/>
            </a:endParaRPr>
          </a:p>
        </p:txBody>
      </p:sp>
      <p:pic>
        <p:nvPicPr>
          <p:cNvPr id="10" name="Picture 9" descr="CSU logo - B2.png"/>
          <p:cNvPicPr>
            <a:picLocks noChangeAspect="1"/>
          </p:cNvPicPr>
          <p:nvPr/>
        </p:nvPicPr>
        <p:blipFill>
          <a:blip r:embed="rId4" cstate="print"/>
          <a:stretch>
            <a:fillRect/>
          </a:stretch>
        </p:blipFill>
        <p:spPr>
          <a:xfrm>
            <a:off x="914400" y="3543300"/>
            <a:ext cx="1752600" cy="886427"/>
          </a:xfrm>
          <a:prstGeom prst="rect">
            <a:avLst/>
          </a:prstGeom>
        </p:spPr>
      </p:pic>
      <p:pic>
        <p:nvPicPr>
          <p:cNvPr id="11" name="Picture 10" descr="ISU logo wide RGB.png"/>
          <p:cNvPicPr>
            <a:picLocks noChangeAspect="1"/>
          </p:cNvPicPr>
          <p:nvPr/>
        </p:nvPicPr>
        <p:blipFill>
          <a:blip r:embed="rId5" cstate="print"/>
          <a:stretch>
            <a:fillRect/>
          </a:stretch>
        </p:blipFill>
        <p:spPr>
          <a:xfrm>
            <a:off x="685800" y="2628900"/>
            <a:ext cx="2150228" cy="457200"/>
          </a:xfrm>
          <a:prstGeom prst="rect">
            <a:avLst/>
          </a:prstGeom>
        </p:spPr>
      </p:pic>
      <p:pic>
        <p:nvPicPr>
          <p:cNvPr id="12" name="Picture 11" descr="NIU_vert_3Clr.png"/>
          <p:cNvPicPr>
            <a:picLocks noChangeAspect="1"/>
          </p:cNvPicPr>
          <p:nvPr/>
        </p:nvPicPr>
        <p:blipFill>
          <a:blip r:embed="rId6" cstate="print"/>
          <a:stretch>
            <a:fillRect/>
          </a:stretch>
        </p:blipFill>
        <p:spPr>
          <a:xfrm>
            <a:off x="3547532" y="2914650"/>
            <a:ext cx="1634068" cy="1002723"/>
          </a:xfrm>
          <a:prstGeom prst="rect">
            <a:avLst/>
          </a:prstGeom>
        </p:spPr>
      </p:pic>
      <p:pic>
        <p:nvPicPr>
          <p:cNvPr id="13" name="Picture 12" descr="IWU-SealLogo_1Line_sig-342-8640.png"/>
          <p:cNvPicPr>
            <a:picLocks noChangeAspect="1"/>
          </p:cNvPicPr>
          <p:nvPr/>
        </p:nvPicPr>
        <p:blipFill>
          <a:blip r:embed="rId7" cstate="print"/>
          <a:stretch>
            <a:fillRect/>
          </a:stretch>
        </p:blipFill>
        <p:spPr>
          <a:xfrm>
            <a:off x="6002534" y="2628900"/>
            <a:ext cx="2608066" cy="457200"/>
          </a:xfrm>
          <a:prstGeom prst="rect">
            <a:avLst/>
          </a:prstGeom>
        </p:spPr>
      </p:pic>
      <p:pic>
        <p:nvPicPr>
          <p:cNvPr id="14" name="Picture 2"/>
          <p:cNvPicPr>
            <a:picLocks noChangeAspect="1" noChangeArrowheads="1"/>
          </p:cNvPicPr>
          <p:nvPr/>
        </p:nvPicPr>
        <p:blipFill>
          <a:blip r:embed="rId8" cstate="print"/>
          <a:srcRect/>
          <a:stretch>
            <a:fillRect/>
          </a:stretch>
        </p:blipFill>
        <p:spPr bwMode="auto">
          <a:xfrm>
            <a:off x="7133104" y="3429000"/>
            <a:ext cx="791696" cy="1106205"/>
          </a:xfrm>
          <a:prstGeom prst="rect">
            <a:avLst/>
          </a:prstGeom>
          <a:noFill/>
          <a:ln w="9525">
            <a:noFill/>
            <a:miter lim="800000"/>
            <a:headEnd/>
            <a:tailEnd/>
          </a:ln>
        </p:spPr>
      </p:pic>
    </p:spTree>
    <p:extLst>
      <p:ext uri="{BB962C8B-B14F-4D97-AF65-F5344CB8AC3E}">
        <p14:creationId xmlns:p14="http://schemas.microsoft.com/office/powerpoint/2010/main" val="1760284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32AD56-BD06-4376-A4EE-10A2064C552A}" type="datetimeFigureOut">
              <a:rPr lang="en-US" smtClean="0">
                <a:solidFill>
                  <a:prstClr val="black">
                    <a:tint val="75000"/>
                  </a:prstClr>
                </a:solidFill>
              </a:rPr>
              <a:pPr/>
              <a:t>5/29/2015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E5E135-6623-4E05-9BC9-4388F5168E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9213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1.jpe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05978"/>
            <a:ext cx="8229600" cy="857250"/>
          </a:xfrm>
          <a:prstGeom prst="rect">
            <a:avLst/>
          </a:prstGeom>
        </p:spPr>
        <p:txBody>
          <a:bodyPr lIns="91425" tIns="91425" rIns="91425" bIns="91425" anchor="b" anchorCtr="0"/>
          <a:lstStyle>
            <a:lvl1pPr marL="0">
              <a:buClr>
                <a:schemeClr val="dk1"/>
              </a:buClr>
              <a:buSzPct val="100000"/>
              <a:buNone/>
              <a:defRPr sz="3600" b="1">
                <a:solidFill>
                  <a:schemeClr val="dk1"/>
                </a:solidFill>
              </a:defRPr>
            </a:lvl1pPr>
            <a:lvl2pPr marL="0" indent="228600">
              <a:buClr>
                <a:schemeClr val="dk1"/>
              </a:buClr>
              <a:buSzPct val="100000"/>
              <a:buNone/>
              <a:defRPr sz="3600" b="1">
                <a:solidFill>
                  <a:schemeClr val="dk1"/>
                </a:solidFill>
              </a:defRPr>
            </a:lvl2pPr>
            <a:lvl3pPr marL="0" indent="228600">
              <a:buClr>
                <a:schemeClr val="dk1"/>
              </a:buClr>
              <a:buSzPct val="100000"/>
              <a:buNone/>
              <a:defRPr sz="3600" b="1">
                <a:solidFill>
                  <a:schemeClr val="dk1"/>
                </a:solidFill>
              </a:defRPr>
            </a:lvl3pPr>
            <a:lvl4pPr marL="0" indent="228600">
              <a:buClr>
                <a:schemeClr val="dk1"/>
              </a:buClr>
              <a:buSzPct val="100000"/>
              <a:buNone/>
              <a:defRPr sz="3600" b="1">
                <a:solidFill>
                  <a:schemeClr val="dk1"/>
                </a:solidFill>
              </a:defRPr>
            </a:lvl4pPr>
            <a:lvl5pPr marL="0" indent="228600">
              <a:buClr>
                <a:schemeClr val="dk1"/>
              </a:buClr>
              <a:buSzPct val="100000"/>
              <a:buNone/>
              <a:defRPr sz="3600" b="1">
                <a:solidFill>
                  <a:schemeClr val="dk1"/>
                </a:solidFill>
              </a:defRPr>
            </a:lvl5pPr>
            <a:lvl6pPr marL="0" indent="228600">
              <a:buClr>
                <a:schemeClr val="dk1"/>
              </a:buClr>
              <a:buSzPct val="100000"/>
              <a:buNone/>
              <a:defRPr sz="3600" b="1">
                <a:solidFill>
                  <a:schemeClr val="dk1"/>
                </a:solidFill>
              </a:defRPr>
            </a:lvl6pPr>
            <a:lvl7pPr marL="0" indent="228600">
              <a:buClr>
                <a:schemeClr val="dk1"/>
              </a:buClr>
              <a:buSzPct val="100000"/>
              <a:buNone/>
              <a:defRPr sz="3600" b="1">
                <a:solidFill>
                  <a:schemeClr val="dk1"/>
                </a:solidFill>
              </a:defRPr>
            </a:lvl7pPr>
            <a:lvl8pPr marL="0" indent="228600">
              <a:buClr>
                <a:schemeClr val="dk1"/>
              </a:buClr>
              <a:buSzPct val="100000"/>
              <a:buNone/>
              <a:defRPr sz="3600" b="1">
                <a:solidFill>
                  <a:schemeClr val="dk1"/>
                </a:solidFill>
              </a:defRPr>
            </a:lvl8pPr>
            <a:lvl9pPr marL="0" indent="228600">
              <a:buClr>
                <a:schemeClr val="dk1"/>
              </a:buClr>
              <a:buSzPct val="100000"/>
              <a:buNone/>
              <a:defRPr sz="3600" b="1">
                <a:solidFill>
                  <a:schemeClr val="dk1"/>
                </a:solidFill>
              </a:defRPr>
            </a:lvl9pPr>
          </a:lstStyle>
          <a:p>
            <a:endParaRPr/>
          </a:p>
        </p:txBody>
      </p:sp>
      <p:sp>
        <p:nvSpPr>
          <p:cNvPr id="6" name="Shape 6"/>
          <p:cNvSpPr txBox="1">
            <a:spLocks noGrp="1"/>
          </p:cNvSpPr>
          <p:nvPr>
            <p:ph type="body" idx="1"/>
          </p:nvPr>
        </p:nvSpPr>
        <p:spPr>
          <a:xfrm>
            <a:off x="457200" y="1200150"/>
            <a:ext cx="8229600" cy="3725680"/>
          </a:xfrm>
          <a:prstGeom prst="rect">
            <a:avLst/>
          </a:prstGeom>
        </p:spPr>
        <p:txBody>
          <a:bodyPr lIns="91425" tIns="91425" rIns="91425" bIns="91425" anchor="t" anchorCtr="0"/>
          <a:lstStyle>
            <a:lvl1pPr marL="342900" indent="-152400">
              <a:spcBef>
                <a:spcPts val="600"/>
              </a:spcBef>
              <a:buClr>
                <a:schemeClr val="dk1"/>
              </a:buClr>
              <a:buSzPct val="100000"/>
              <a:defRPr sz="3000">
                <a:solidFill>
                  <a:schemeClr val="dk1"/>
                </a:solidFill>
              </a:defRPr>
            </a:lvl1pPr>
            <a:lvl2pPr marL="742950" indent="-133350">
              <a:spcBef>
                <a:spcPts val="480"/>
              </a:spcBef>
              <a:buClr>
                <a:schemeClr val="dk1"/>
              </a:buClr>
              <a:buSzPct val="100000"/>
              <a:defRPr sz="2400">
                <a:solidFill>
                  <a:schemeClr val="dk1"/>
                </a:solidFill>
              </a:defRPr>
            </a:lvl2pPr>
            <a:lvl3pPr marL="1143000" indent="-76200">
              <a:spcBef>
                <a:spcPts val="480"/>
              </a:spcBef>
              <a:buClr>
                <a:schemeClr val="dk1"/>
              </a:buClr>
              <a:buSzPct val="100000"/>
              <a:defRPr sz="2400">
                <a:solidFill>
                  <a:schemeClr val="dk1"/>
                </a:solidFill>
              </a:defRPr>
            </a:lvl3pPr>
            <a:lvl4pPr marL="1600200" indent="-114300">
              <a:spcBef>
                <a:spcPts val="360"/>
              </a:spcBef>
              <a:buClr>
                <a:schemeClr val="dk1"/>
              </a:buClr>
              <a:buSzPct val="100000"/>
              <a:defRPr sz="1800">
                <a:solidFill>
                  <a:schemeClr val="dk1"/>
                </a:solidFill>
              </a:defRPr>
            </a:lvl4pPr>
            <a:lvl5pPr marL="2057400" indent="-114300">
              <a:spcBef>
                <a:spcPts val="360"/>
              </a:spcBef>
              <a:buClr>
                <a:schemeClr val="dk1"/>
              </a:buClr>
              <a:buSzPct val="100000"/>
              <a:defRPr sz="1800">
                <a:solidFill>
                  <a:schemeClr val="dk1"/>
                </a:solidFill>
              </a:defRPr>
            </a:lvl5pPr>
            <a:lvl6pPr marL="2514600" indent="-114300">
              <a:spcBef>
                <a:spcPts val="360"/>
              </a:spcBef>
              <a:buClr>
                <a:schemeClr val="dk1"/>
              </a:buClr>
              <a:buSzPct val="100000"/>
              <a:defRPr sz="1800">
                <a:solidFill>
                  <a:schemeClr val="dk1"/>
                </a:solidFill>
              </a:defRPr>
            </a:lvl6pPr>
            <a:lvl7pPr marL="2971800" indent="-114300">
              <a:spcBef>
                <a:spcPts val="360"/>
              </a:spcBef>
              <a:buClr>
                <a:schemeClr val="dk1"/>
              </a:buClr>
              <a:buSzPct val="100000"/>
              <a:defRPr sz="1800">
                <a:solidFill>
                  <a:schemeClr val="dk1"/>
                </a:solidFill>
              </a:defRPr>
            </a:lvl7pPr>
            <a:lvl8pPr marL="3429000" indent="-114300">
              <a:spcBef>
                <a:spcPts val="360"/>
              </a:spcBef>
              <a:buClr>
                <a:schemeClr val="dk1"/>
              </a:buClr>
              <a:buSzPct val="100000"/>
              <a:defRPr sz="1800">
                <a:solidFill>
                  <a:schemeClr val="dk1"/>
                </a:solidFill>
              </a:defRPr>
            </a:lvl8pPr>
            <a:lvl9pPr marL="3886200" indent="-114300">
              <a:spcBef>
                <a:spcPts val="360"/>
              </a:spcBef>
              <a:buClr>
                <a:schemeClr val="dk1"/>
              </a:buClr>
              <a:buSzPct val="100000"/>
              <a:defRPr sz="1800">
                <a:solidFill>
                  <a:schemeClr val="dk1"/>
                </a:solidFil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79" r:id="rId4"/>
    <p:sldLayoutId id="2147483680" r:id="rId5"/>
    <p:sldLayoutId id="2147483681" r:id="rId6"/>
    <p:sldLayoutId id="2147483682" r:id="rId7"/>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332AD56-BD06-4376-A4EE-10A2064C552A}" type="datetimeFigureOut">
              <a:rPr lang="en-US" kern="1200" smtClean="0">
                <a:solidFill>
                  <a:prstClr val="black">
                    <a:tint val="75000"/>
                  </a:prstClr>
                </a:solidFill>
                <a:latin typeface="Lucida Sans Unicode"/>
                <a:ea typeface="+mn-ea"/>
                <a:cs typeface="+mn-cs"/>
              </a:rPr>
              <a:pPr/>
              <a:t>5/29/2015</a:t>
            </a:fld>
            <a:endParaRPr lang="en-US" kern="1200">
              <a:solidFill>
                <a:prstClr val="black">
                  <a:tint val="75000"/>
                </a:prstClr>
              </a:solidFill>
              <a:latin typeface="Lucida Sans Unicode"/>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tint val="75000"/>
                </a:prstClr>
              </a:solidFill>
              <a:latin typeface="Lucida Sans Unicode"/>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EE5E135-6623-4E05-9BC9-4388F5168E39}" type="slidenum">
              <a:rPr lang="en-US" kern="1200" smtClean="0">
                <a:solidFill>
                  <a:prstClr val="black">
                    <a:tint val="75000"/>
                  </a:prstClr>
                </a:solidFill>
                <a:latin typeface="Lucida Sans Unicode"/>
                <a:ea typeface="+mn-ea"/>
                <a:cs typeface="+mn-cs"/>
              </a:rPr>
              <a:pPr/>
              <a:t>‹#›</a:t>
            </a:fld>
            <a:endParaRPr lang="en-US" kern="1200">
              <a:solidFill>
                <a:prstClr val="black">
                  <a:tint val="75000"/>
                </a:prstClr>
              </a:solidFill>
              <a:latin typeface="Lucida Sans Unicode"/>
              <a:ea typeface="+mn-ea"/>
              <a:cs typeface="+mn-cs"/>
            </a:endParaRPr>
          </a:p>
        </p:txBody>
      </p:sp>
    </p:spTree>
    <p:extLst>
      <p:ext uri="{BB962C8B-B14F-4D97-AF65-F5344CB8AC3E}">
        <p14:creationId xmlns:p14="http://schemas.microsoft.com/office/powerpoint/2010/main" val="93389679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digitalpowrr.niu.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http://giphy.com/gifs/parks-and-recreation-leslie-knope-QmvO2hO7pARaM" TargetMode="Externa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hyperlink" Target="http://www.dpworkshop.org/" TargetMode="External"/></Relationships>
</file>

<file path=ppt/slides/_rels/slide103.xml.rels><?xml version="1.0" encoding="UTF-8" standalone="yes"?>
<Relationships xmlns="http://schemas.openxmlformats.org/package/2006/relationships"><Relationship Id="rId3" Type="http://schemas.openxmlformats.org/officeDocument/2006/relationships/hyperlink" Target="http://www.ilga.gov/legislation/publicacts/fulltext.asp?Name=098-0295" TargetMode="External"/><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05.xml"/><Relationship Id="rId1" Type="http://schemas.openxmlformats.org/officeDocument/2006/relationships/slideLayout" Target="../slideLayouts/slideLayout3.xml"/><Relationship Id="rId4" Type="http://schemas.openxmlformats.org/officeDocument/2006/relationships/hyperlink" Target="http://giphy.com/gifs/parks-and-recreation-leslie-knope-QmvO2hO7pARaM" TargetMode="External"/></Relationships>
</file>

<file path=ppt/slides/_rels/slide106.xml.rels><?xml version="1.0" encoding="UTF-8" standalone="yes"?>
<Relationships xmlns="http://schemas.openxmlformats.org/package/2006/relationships"><Relationship Id="rId3" Type="http://schemas.openxmlformats.org/officeDocument/2006/relationships/hyperlink" Target="http://cdn2.denofgeek.us/sites/denofgeekus/files/7/72/avengers_age_of_ultron_2015_movie-wide.jpg" TargetMode="External"/><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91.jpg"/></Relationships>
</file>

<file path=ppt/slides/_rels/slide107.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07.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08.xml"/><Relationship Id="rId1" Type="http://schemas.openxmlformats.org/officeDocument/2006/relationships/slideLayout" Target="../slideLayouts/slideLayout5.xml"/><Relationship Id="rId4" Type="http://schemas.openxmlformats.org/officeDocument/2006/relationships/hyperlink" Target="http://cdn1-www.superherohype.com/assets/uploads/gallery/the_avengers_4997/avengers_age_of_ultron_8175/10498553_400379940130477_8568023910981607791_o.jpg"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9.xml"/><Relationship Id="rId1" Type="http://schemas.openxmlformats.org/officeDocument/2006/relationships/slideLayout" Target="../slideLayouts/slideLayout5.xml"/><Relationship Id="rId4" Type="http://schemas.openxmlformats.org/officeDocument/2006/relationships/hyperlink" Target="http://vignette4.wikia.nocookie.net/theavengersmovie/images/5/50/Pepper.png/revision/latest?cb=20130504031303"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110.xml"/><Relationship Id="rId1" Type="http://schemas.openxmlformats.org/officeDocument/2006/relationships/slideLayout" Target="../slideLayouts/slideLayout5.xml"/><Relationship Id="rId4" Type="http://schemas.openxmlformats.org/officeDocument/2006/relationships/hyperlink" Target="http://i0.wp.com/www.slashfilm.com/wp/wp-content/images/Hulk-Age-of-Ultron-character-poster.jpg"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111.xml"/><Relationship Id="rId1" Type="http://schemas.openxmlformats.org/officeDocument/2006/relationships/slideLayout" Target="../slideLayouts/slideLayout5.xml"/><Relationship Id="rId4" Type="http://schemas.openxmlformats.org/officeDocument/2006/relationships/hyperlink" Target="http://i2.wp.com/www.slashfilm.com/wp/wp-content/images/Thor-Age-of-Ultron-poster.jpg"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112.xml"/><Relationship Id="rId1" Type="http://schemas.openxmlformats.org/officeDocument/2006/relationships/slideLayout" Target="../slideLayouts/slideLayout5.xml"/><Relationship Id="rId4" Type="http://schemas.openxmlformats.org/officeDocument/2006/relationships/hyperlink" Target="http://i2.wp.com/www.slashfilm.com/wp/wp-content/images/Thor-Age-of-Ultron-poster.jpg"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113.xml"/><Relationship Id="rId1" Type="http://schemas.openxmlformats.org/officeDocument/2006/relationships/slideLayout" Target="../slideLayouts/slideLayout5.xml"/><Relationship Id="rId4" Type="http://schemas.openxmlformats.org/officeDocument/2006/relationships/hyperlink" Target="http://i2.wp.com/www.slashfilm.com/wp/wp-content/images/Thor-Age-of-Ultron-poster.jpg"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14.xml"/><Relationship Id="rId1" Type="http://schemas.openxmlformats.org/officeDocument/2006/relationships/slideLayout" Target="../slideLayouts/slideLayout5.xml"/><Relationship Id="rId4" Type="http://schemas.openxmlformats.org/officeDocument/2006/relationships/hyperlink" Target="http://image-cdn.zap2it.com/images/clark-gregg-marvels-agents-of-shield-abc-325.jpg" TargetMode="Externa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16.xml"/><Relationship Id="rId1" Type="http://schemas.openxmlformats.org/officeDocument/2006/relationships/slideLayout" Target="../slideLayouts/slideLayout3.xml"/><Relationship Id="rId4" Type="http://schemas.openxmlformats.org/officeDocument/2006/relationships/hyperlink" Target="http://giphy.com/gifs/parks-and-recreation-leslie-knope-QmvO2hO7pARaM" TargetMode="Externa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hyperlink" Target="http://powrr-wiki.lib.niu.edu/index.php/Main_Page" TargetMode="External"/><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hyperlink" Target="http://digitalpowrr.niu.edu/digital-preservation-101/" TargetMode="External"/><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hyperlink" Target="http://www.reactiongifs.com/nope-nope-nope-octopus/" TargetMode="Externa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21.xml"/><Relationship Id="rId1" Type="http://schemas.openxmlformats.org/officeDocument/2006/relationships/slideLayout" Target="../slideLayouts/slideLayout3.xml"/><Relationship Id="rId4" Type="http://schemas.openxmlformats.org/officeDocument/2006/relationships/hyperlink" Target="http://giphy.com/gifs/parks-and-recreation-leslie-knope-QmvO2hO7pARaM" TargetMode="Externa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hyperlink" Target="http://commons.lib.niu.edu/handle/10843/13610" TargetMode="External"/><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12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25.xml"/><Relationship Id="rId1" Type="http://schemas.openxmlformats.org/officeDocument/2006/relationships/slideLayout" Target="../slideLayouts/slideLayout3.xml"/><Relationship Id="rId4" Type="http://schemas.openxmlformats.org/officeDocument/2006/relationships/hyperlink" Target="http://giphy.com/gifs/parks-and-recreation-leslie-knope-QmvO2hO7pARaM" TargetMode="Externa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hyperlink" Target="https://digitalpowrr.niu.edu/survived-powrr-wkshp/" TargetMode="External"/><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hyperlink" Target="http://www.reactiongifs.com/nope-3/"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30.xml"/><Relationship Id="rId1" Type="http://schemas.openxmlformats.org/officeDocument/2006/relationships/slideLayout" Target="../slideLayouts/slideLayout3.xml"/><Relationship Id="rId4" Type="http://schemas.openxmlformats.org/officeDocument/2006/relationships/hyperlink" Target="http://giphy.com/gifs/parks-and-recreation-leslie-knope-QmvO2hO7pARaM" TargetMode="External"/></Relationships>
</file>

<file path=ppt/slides/_rels/slide131.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8" Type="http://schemas.openxmlformats.org/officeDocument/2006/relationships/hyperlink" Target="mailto:anhaykal@gmail.com" TargetMode="External"/><Relationship Id="rId3" Type="http://schemas.openxmlformats.org/officeDocument/2006/relationships/hyperlink" Target="mailto:lmthomas@niu.edu" TargetMode="External"/><Relationship Id="rId7" Type="http://schemas.openxmlformats.org/officeDocument/2006/relationships/hyperlink" Target="mailto:serdman@niu.edu" TargetMode="External"/><Relationship Id="rId12" Type="http://schemas.openxmlformats.org/officeDocument/2006/relationships/hyperlink" Target="mailto:jl-hancks@wiu.edu" TargetMode="External"/><Relationship Id="rId2" Type="http://schemas.openxmlformats.org/officeDocument/2006/relationships/notesSlide" Target="../notesSlides/notesSlide133.xml"/><Relationship Id="rId1" Type="http://schemas.openxmlformats.org/officeDocument/2006/relationships/slideLayout" Target="../slideLayouts/slideLayout2.xml"/><Relationship Id="rId6" Type="http://schemas.openxmlformats.org/officeDocument/2006/relationships/hyperlink" Target="mailto:powrr@niu.edu" TargetMode="External"/><Relationship Id="rId11" Type="http://schemas.openxmlformats.org/officeDocument/2006/relationships/hyperlink" Target="mailto:mminer@iwu.edu" TargetMode="External"/><Relationship Id="rId5" Type="http://schemas.openxmlformats.org/officeDocument/2006/relationships/hyperlink" Target="mailto:jschumacher@niu.edu" TargetMode="External"/><Relationship Id="rId10" Type="http://schemas.openxmlformats.org/officeDocument/2006/relationships/hyperlink" Target="mailto:ppprudh@ilstu.edu" TargetMode="External"/><Relationship Id="rId4" Type="http://schemas.openxmlformats.org/officeDocument/2006/relationships/hyperlink" Target="mailto:drew@niu.edu" TargetMode="External"/><Relationship Id="rId9" Type="http://schemas.openxmlformats.org/officeDocument/2006/relationships/hyperlink" Target="mailto:martinkong2@gmail.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hyperlink" Target="http://www.reactiongifs.com/r/evl.gi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giphy.com/gifs/parks-and-recreation-leslie-knope-QmvO2hO7pARa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http://giphy.com/gifs/cartoon-voltron-zE9Jh7QahXTb2"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hyperlink" Target="http://giphy.com/gifs/thor-juggling-1NhLTCSl9wWQ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chart" Target="../charts/chart1.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chart" Target="../charts/chart2.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gif"/></Relationships>
</file>

<file path=ppt/slides/_rels/slide38.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hyperlink" Target="http://giphy.com/gifs/david-tennant-12y0dVAKmRv3Ve"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hyperlink" Target="http://www.digitalpreservation.gov/ndsa/activities/levels.html"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hyperlink" Target="http://coptr.digipres.org/Main_Page"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hyperlink" Target="http://www.digipres.org/tools/"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www.carli.illinois.edu/sites/files/digital_collections/documentation/digipres_identify.pdf"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jpeg"/></Relationships>
</file>

<file path=ppt/slides/_rels/slide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giphy.com/gifs/parks-and-recreation-leslie-knope-QmvO2hO7pARaM"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5.jpg"/></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8.xml"/><Relationship Id="rId1" Type="http://schemas.openxmlformats.org/officeDocument/2006/relationships/slideLayout" Target="../slideLayouts/slideLayout4.xml"/><Relationship Id="rId5" Type="http://schemas.openxmlformats.org/officeDocument/2006/relationships/image" Target="../media/image68.png"/><Relationship Id="rId4" Type="http://schemas.openxmlformats.org/officeDocument/2006/relationships/image" Target="../media/image67.png"/></Relationships>
</file>

<file path=ppt/slides/_rels/slide7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8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9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
        <p:cNvGrpSpPr/>
        <p:nvPr/>
      </p:nvGrpSpPr>
      <p:grpSpPr>
        <a:xfrm>
          <a:off x="0" y="0"/>
          <a:ext cx="0" cy="0"/>
          <a:chOff x="0" y="0"/>
          <a:chExt cx="0" cy="0"/>
        </a:xfrm>
      </p:grpSpPr>
      <p:sp>
        <p:nvSpPr>
          <p:cNvPr id="23" name="Shape 23"/>
          <p:cNvSpPr txBox="1">
            <a:spLocks noGrp="1"/>
          </p:cNvSpPr>
          <p:nvPr>
            <p:ph type="ctrTitle"/>
          </p:nvPr>
        </p:nvSpPr>
        <p:spPr>
          <a:xfrm>
            <a:off x="685800" y="209550"/>
            <a:ext cx="7772400" cy="1159856"/>
          </a:xfrm>
          <a:prstGeom prst="rect">
            <a:avLst/>
          </a:prstGeom>
        </p:spPr>
        <p:txBody>
          <a:bodyPr lIns="91425" tIns="91425" rIns="91425" bIns="91425" anchor="b" anchorCtr="0">
            <a:noAutofit/>
          </a:bodyPr>
          <a:lstStyle/>
          <a:p>
            <a:pPr>
              <a:buNone/>
            </a:pPr>
            <a:r>
              <a:rPr lang="en" dirty="0" smtClean="0">
                <a:solidFill>
                  <a:schemeClr val="accent1"/>
                </a:solidFill>
                <a:latin typeface="Calibri"/>
              </a:rPr>
              <a:t>POWRR Tools:</a:t>
            </a:r>
            <a:endParaRPr lang="en" dirty="0">
              <a:solidFill>
                <a:schemeClr val="accent1"/>
              </a:solidFill>
              <a:latin typeface="Calibri"/>
            </a:endParaRPr>
          </a:p>
        </p:txBody>
      </p:sp>
      <p:sp>
        <p:nvSpPr>
          <p:cNvPr id="24" name="Shape 24"/>
          <p:cNvSpPr txBox="1">
            <a:spLocks noGrp="1"/>
          </p:cNvSpPr>
          <p:nvPr>
            <p:ph type="subTitle" idx="1"/>
          </p:nvPr>
        </p:nvSpPr>
        <p:spPr>
          <a:xfrm>
            <a:off x="685800" y="1352550"/>
            <a:ext cx="7772400" cy="914400"/>
          </a:xfrm>
          <a:prstGeom prst="rect">
            <a:avLst/>
          </a:prstGeom>
        </p:spPr>
        <p:txBody>
          <a:bodyPr lIns="91425" tIns="91425" rIns="91425" bIns="91425" anchor="t" anchorCtr="0">
            <a:noAutofit/>
          </a:bodyPr>
          <a:lstStyle/>
          <a:p>
            <a:pPr>
              <a:buNone/>
            </a:pPr>
            <a:r>
              <a:rPr lang="en" sz="2600" dirty="0" smtClean="0">
                <a:solidFill>
                  <a:schemeClr val="tx1"/>
                </a:solidFill>
                <a:latin typeface="Calibri"/>
              </a:rPr>
              <a:t>Lessons Learned from an IMLS National Leadership Grant</a:t>
            </a:r>
          </a:p>
        </p:txBody>
      </p:sp>
      <p:sp>
        <p:nvSpPr>
          <p:cNvPr id="4" name="Shape 24"/>
          <p:cNvSpPr txBox="1">
            <a:spLocks/>
          </p:cNvSpPr>
          <p:nvPr/>
        </p:nvSpPr>
        <p:spPr>
          <a:xfrm>
            <a:off x="705173" y="2266950"/>
            <a:ext cx="7772400" cy="609600"/>
          </a:xfrm>
          <a:prstGeom prst="rect">
            <a:avLst/>
          </a:prstGeom>
        </p:spPr>
        <p:txBody>
          <a:bodyPr lIns="91425" tIns="91425" rIns="91425" bIns="91425" anchor="t" anchorCtr="0">
            <a:noAutofit/>
          </a:bodyPr>
          <a:lstStyle>
            <a:defPPr marR="0" algn="l" rtl="0">
              <a:lnSpc>
                <a:spcPct val="100000"/>
              </a:lnSpc>
              <a:spcBef>
                <a:spcPts val="0"/>
              </a:spcBef>
              <a:spcAft>
                <a:spcPts val="0"/>
              </a:spcAft>
            </a:defPPr>
            <a:lvl1pPr marL="0" marR="0" indent="-152400" algn="ctr" rtl="0">
              <a:lnSpc>
                <a:spcPct val="100000"/>
              </a:lnSpc>
              <a:spcBef>
                <a:spcPts val="0"/>
              </a:spcBef>
              <a:spcAft>
                <a:spcPts val="0"/>
              </a:spcAft>
              <a:buClr>
                <a:schemeClr val="dk2"/>
              </a:buClr>
              <a:buSzPct val="100000"/>
              <a:buNone/>
              <a:defRPr sz="3000" b="0" i="0" u="none" strike="noStrike" cap="none" baseline="0">
                <a:solidFill>
                  <a:schemeClr val="dk2"/>
                </a:solidFill>
                <a:latin typeface="Arial"/>
                <a:ea typeface="Arial"/>
                <a:cs typeface="Arial"/>
                <a:sym typeface="Arial"/>
              </a:defRPr>
            </a:lvl1pPr>
            <a:lvl2pPr marL="0" marR="0" indent="190500" algn="ctr" rtl="0">
              <a:lnSpc>
                <a:spcPct val="100000"/>
              </a:lnSpc>
              <a:spcBef>
                <a:spcPts val="0"/>
              </a:spcBef>
              <a:spcAft>
                <a:spcPts val="0"/>
              </a:spcAft>
              <a:buClr>
                <a:schemeClr val="dk2"/>
              </a:buClr>
              <a:buSzPct val="100000"/>
              <a:buNone/>
              <a:defRPr sz="3000" b="0" i="0" u="none" strike="noStrike" cap="none" baseline="0">
                <a:solidFill>
                  <a:schemeClr val="dk2"/>
                </a:solidFill>
                <a:latin typeface="Arial"/>
                <a:ea typeface="Arial"/>
                <a:cs typeface="Arial"/>
                <a:sym typeface="Arial"/>
              </a:defRPr>
            </a:lvl2pPr>
            <a:lvl3pPr marL="0" marR="0" indent="190500" algn="ctr" rtl="0">
              <a:lnSpc>
                <a:spcPct val="100000"/>
              </a:lnSpc>
              <a:spcBef>
                <a:spcPts val="0"/>
              </a:spcBef>
              <a:spcAft>
                <a:spcPts val="0"/>
              </a:spcAft>
              <a:buClr>
                <a:schemeClr val="dk2"/>
              </a:buClr>
              <a:buSzPct val="100000"/>
              <a:buNone/>
              <a:defRPr sz="3000" b="0" i="0" u="none" strike="noStrike" cap="none" baseline="0">
                <a:solidFill>
                  <a:schemeClr val="dk2"/>
                </a:solidFill>
                <a:latin typeface="Arial"/>
                <a:ea typeface="Arial"/>
                <a:cs typeface="Arial"/>
                <a:sym typeface="Arial"/>
              </a:defRPr>
            </a:lvl3pPr>
            <a:lvl4pPr marL="0" marR="0" indent="190500" algn="ctr" rtl="0">
              <a:lnSpc>
                <a:spcPct val="100000"/>
              </a:lnSpc>
              <a:spcBef>
                <a:spcPts val="0"/>
              </a:spcBef>
              <a:spcAft>
                <a:spcPts val="0"/>
              </a:spcAft>
              <a:buClr>
                <a:schemeClr val="dk2"/>
              </a:buClr>
              <a:buSzPct val="100000"/>
              <a:buNone/>
              <a:defRPr sz="3000" b="0" i="0" u="none" strike="noStrike" cap="none" baseline="0">
                <a:solidFill>
                  <a:schemeClr val="dk2"/>
                </a:solidFill>
                <a:latin typeface="Arial"/>
                <a:ea typeface="Arial"/>
                <a:cs typeface="Arial"/>
                <a:sym typeface="Arial"/>
              </a:defRPr>
            </a:lvl4pPr>
            <a:lvl5pPr marL="0" marR="0" indent="190500" algn="ctr" rtl="0">
              <a:lnSpc>
                <a:spcPct val="100000"/>
              </a:lnSpc>
              <a:spcBef>
                <a:spcPts val="0"/>
              </a:spcBef>
              <a:spcAft>
                <a:spcPts val="0"/>
              </a:spcAft>
              <a:buClr>
                <a:schemeClr val="dk2"/>
              </a:buClr>
              <a:buSzPct val="100000"/>
              <a:buNone/>
              <a:defRPr sz="3000" b="0" i="0" u="none" strike="noStrike" cap="none" baseline="0">
                <a:solidFill>
                  <a:schemeClr val="dk2"/>
                </a:solidFill>
                <a:latin typeface="Arial"/>
                <a:ea typeface="Arial"/>
                <a:cs typeface="Arial"/>
                <a:sym typeface="Arial"/>
              </a:defRPr>
            </a:lvl5pPr>
            <a:lvl6pPr marL="0" marR="0" indent="190500" algn="ctr" rtl="0">
              <a:lnSpc>
                <a:spcPct val="100000"/>
              </a:lnSpc>
              <a:spcBef>
                <a:spcPts val="0"/>
              </a:spcBef>
              <a:spcAft>
                <a:spcPts val="0"/>
              </a:spcAft>
              <a:buClr>
                <a:schemeClr val="dk2"/>
              </a:buClr>
              <a:buSzPct val="100000"/>
              <a:buNone/>
              <a:defRPr sz="3000" b="0" i="0" u="none" strike="noStrike" cap="none" baseline="0">
                <a:solidFill>
                  <a:schemeClr val="dk2"/>
                </a:solidFill>
                <a:latin typeface="Arial"/>
                <a:ea typeface="Arial"/>
                <a:cs typeface="Arial"/>
                <a:sym typeface="Arial"/>
              </a:defRPr>
            </a:lvl6pPr>
            <a:lvl7pPr marL="0" marR="0" indent="190500" algn="ctr" rtl="0">
              <a:lnSpc>
                <a:spcPct val="100000"/>
              </a:lnSpc>
              <a:spcBef>
                <a:spcPts val="0"/>
              </a:spcBef>
              <a:spcAft>
                <a:spcPts val="0"/>
              </a:spcAft>
              <a:buClr>
                <a:schemeClr val="dk2"/>
              </a:buClr>
              <a:buSzPct val="100000"/>
              <a:buNone/>
              <a:defRPr sz="3000" b="0" i="0" u="none" strike="noStrike" cap="none" baseline="0">
                <a:solidFill>
                  <a:schemeClr val="dk2"/>
                </a:solidFill>
                <a:latin typeface="Arial"/>
                <a:ea typeface="Arial"/>
                <a:cs typeface="Arial"/>
                <a:sym typeface="Arial"/>
              </a:defRPr>
            </a:lvl7pPr>
            <a:lvl8pPr marL="0" marR="0" indent="190500" algn="ctr" rtl="0">
              <a:lnSpc>
                <a:spcPct val="100000"/>
              </a:lnSpc>
              <a:spcBef>
                <a:spcPts val="0"/>
              </a:spcBef>
              <a:spcAft>
                <a:spcPts val="0"/>
              </a:spcAft>
              <a:buClr>
                <a:schemeClr val="dk2"/>
              </a:buClr>
              <a:buSzPct val="100000"/>
              <a:buNone/>
              <a:defRPr sz="3000" b="0" i="0" u="none" strike="noStrike" cap="none" baseline="0">
                <a:solidFill>
                  <a:schemeClr val="dk2"/>
                </a:solidFill>
                <a:latin typeface="Arial"/>
                <a:ea typeface="Arial"/>
                <a:cs typeface="Arial"/>
                <a:sym typeface="Arial"/>
              </a:defRPr>
            </a:lvl8pPr>
            <a:lvl9pPr marL="0" marR="0" indent="190500" algn="ctr" rtl="0">
              <a:lnSpc>
                <a:spcPct val="100000"/>
              </a:lnSpc>
              <a:spcBef>
                <a:spcPts val="0"/>
              </a:spcBef>
              <a:spcAft>
                <a:spcPts val="0"/>
              </a:spcAft>
              <a:buClr>
                <a:schemeClr val="dk2"/>
              </a:buClr>
              <a:buSzPct val="100000"/>
              <a:buNone/>
              <a:defRPr sz="3000" b="0" i="0" u="none" strike="noStrike" cap="none" baseline="0">
                <a:solidFill>
                  <a:schemeClr val="dk2"/>
                </a:solidFill>
                <a:latin typeface="Arial"/>
                <a:ea typeface="Arial"/>
                <a:cs typeface="Arial"/>
                <a:sym typeface="Arial"/>
              </a:defRPr>
            </a:lvl9pPr>
          </a:lstStyle>
          <a:p>
            <a:r>
              <a:rPr lang="en-US" sz="1800" dirty="0" smtClean="0">
                <a:latin typeface="Calibri"/>
              </a:rPr>
              <a:t>NDSR Immersion Program</a:t>
            </a:r>
          </a:p>
          <a:p>
            <a:r>
              <a:rPr lang="en-US" sz="1800" dirty="0" smtClean="0">
                <a:latin typeface="Calibri"/>
              </a:rPr>
              <a:t>Day 2</a:t>
            </a:r>
            <a:endParaRPr lang="en" sz="1800" dirty="0">
              <a:latin typeface="Calibri"/>
            </a:endParaRPr>
          </a:p>
        </p:txBody>
      </p:sp>
      <p:pic>
        <p:nvPicPr>
          <p:cNvPr id="5" name="image00.jpg">
            <a:hlinkClick r:id="rId3"/>
          </p:cNvPr>
          <p:cNvPicPr/>
          <p:nvPr/>
        </p:nvPicPr>
        <p:blipFill>
          <a:blip r:embed="rId4" cstate="print"/>
          <a:srcRect/>
          <a:stretch>
            <a:fillRect/>
          </a:stretch>
        </p:blipFill>
        <p:spPr>
          <a:xfrm>
            <a:off x="533400" y="4307294"/>
            <a:ext cx="1905000" cy="536893"/>
          </a:xfrm>
          <a:prstGeom prst="rect">
            <a:avLst/>
          </a:prstGeom>
          <a:ln/>
        </p:spPr>
      </p:pic>
      <p:pic>
        <p:nvPicPr>
          <p:cNvPr id="6" name="image02.jpg" descr="IMLS_Logo.jpg"/>
          <p:cNvPicPr/>
          <p:nvPr/>
        </p:nvPicPr>
        <p:blipFill>
          <a:blip r:embed="rId5"/>
          <a:stretch>
            <a:fillRect/>
          </a:stretch>
        </p:blipFill>
        <p:spPr>
          <a:xfrm>
            <a:off x="3200400" y="4171950"/>
            <a:ext cx="2667000" cy="737362"/>
          </a:xfrm>
          <a:prstGeom prst="rect">
            <a:avLst/>
          </a:prstGeom>
          <a:ln/>
        </p:spPr>
      </p:pic>
      <p:sp>
        <p:nvSpPr>
          <p:cNvPr id="10" name="TextBox 9"/>
          <p:cNvSpPr txBox="1"/>
          <p:nvPr/>
        </p:nvSpPr>
        <p:spPr>
          <a:xfrm>
            <a:off x="1047427" y="3134255"/>
            <a:ext cx="7086600" cy="646331"/>
          </a:xfrm>
          <a:prstGeom prst="rect">
            <a:avLst/>
          </a:prstGeom>
          <a:noFill/>
        </p:spPr>
        <p:txBody>
          <a:bodyPr wrap="square" rtlCol="0">
            <a:spAutoFit/>
          </a:bodyPr>
          <a:lstStyle/>
          <a:p>
            <a:pPr algn="ctr"/>
            <a:r>
              <a:rPr lang="en-US" sz="1800" dirty="0" smtClean="0">
                <a:latin typeface="Calibri"/>
              </a:rPr>
              <a:t>Lynne M. Thomas</a:t>
            </a:r>
          </a:p>
          <a:p>
            <a:pPr algn="ctr"/>
            <a:r>
              <a:rPr lang="en-US" dirty="0" smtClean="0">
                <a:latin typeface="Calibri"/>
              </a:rPr>
              <a:t>	</a:t>
            </a:r>
            <a:r>
              <a:rPr lang="en-US" sz="1800" dirty="0" smtClean="0">
                <a:latin typeface="Calibri"/>
              </a:rPr>
              <a:t>Digital POWRR Project, Northern Illinois University</a:t>
            </a:r>
            <a:endParaRPr lang="en-US" sz="1800" dirty="0">
              <a:latin typeface="Calibri"/>
            </a:endParaRPr>
          </a:p>
        </p:txBody>
      </p:sp>
      <p:pic>
        <p:nvPicPr>
          <p:cNvPr id="1026" name="Picture 2" descr="IMLS_Logo_col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3820885"/>
            <a:ext cx="2857500" cy="12954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idx="1"/>
          </p:nvPr>
        </p:nvSpPr>
        <p:spPr>
          <a:xfrm>
            <a:off x="457200" y="3956050"/>
            <a:ext cx="8229600" cy="969780"/>
          </a:xfrm>
        </p:spPr>
        <p:txBody>
          <a:bodyPr/>
          <a:lstStyle/>
          <a:p>
            <a:r>
              <a:rPr lang="en-US" sz="6000" dirty="0">
                <a:solidFill>
                  <a:schemeClr val="accent5">
                    <a:lumMod val="75000"/>
                  </a:schemeClr>
                </a:solidFill>
              </a:rPr>
              <a:t>What </a:t>
            </a:r>
            <a:r>
              <a:rPr lang="en-US" sz="6000" i="1" dirty="0">
                <a:solidFill>
                  <a:schemeClr val="accent5">
                    <a:lumMod val="75000"/>
                  </a:schemeClr>
                </a:solidFill>
              </a:rPr>
              <a:t>can</a:t>
            </a:r>
            <a:r>
              <a:rPr lang="en-US" sz="6000" dirty="0">
                <a:solidFill>
                  <a:schemeClr val="accent5">
                    <a:lumMod val="75000"/>
                  </a:schemeClr>
                </a:solidFill>
              </a:rPr>
              <a:t> we do?</a:t>
            </a:r>
            <a:endParaRPr lang="en-US" sz="6000" dirty="0"/>
          </a:p>
          <a:p>
            <a:endParaRPr lang="en-US" sz="6000" dirty="0"/>
          </a:p>
        </p:txBody>
      </p:sp>
      <p:sp>
        <p:nvSpPr>
          <p:cNvPr id="2" name="Title 1"/>
          <p:cNvSpPr>
            <a:spLocks noGrp="1"/>
          </p:cNvSpPr>
          <p:nvPr>
            <p:ph type="title" idx="4294967295"/>
          </p:nvPr>
        </p:nvSpPr>
        <p:spPr>
          <a:xfrm>
            <a:off x="0" y="206375"/>
            <a:ext cx="8229600" cy="857250"/>
          </a:xfrm>
        </p:spPr>
        <p:txBody>
          <a:bodyPr/>
          <a:lstStyle/>
          <a:p>
            <a:r>
              <a:rPr lang="en-US" sz="4400" dirty="0">
                <a:solidFill>
                  <a:schemeClr val="accent5">
                    <a:lumMod val="75000"/>
                  </a:schemeClr>
                </a:solidFill>
              </a:rPr>
              <a:t/>
            </a:r>
            <a:br>
              <a:rPr lang="en-US" sz="4400" dirty="0">
                <a:solidFill>
                  <a:schemeClr val="accent5">
                    <a:lumMod val="75000"/>
                  </a:schemeClr>
                </a:solidFill>
              </a:rPr>
            </a:br>
            <a:endParaRPr lang="en-US" sz="44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742950"/>
            <a:ext cx="4762500" cy="2676525"/>
          </a:xfrm>
          <a:prstGeom prst="rect">
            <a:avLst/>
          </a:prstGeom>
        </p:spPr>
      </p:pic>
      <p:sp>
        <p:nvSpPr>
          <p:cNvPr id="12" name="TextBox 11"/>
          <p:cNvSpPr txBox="1"/>
          <p:nvPr/>
        </p:nvSpPr>
        <p:spPr>
          <a:xfrm>
            <a:off x="3657600" y="3714750"/>
            <a:ext cx="1676400" cy="307777"/>
          </a:xfrm>
          <a:prstGeom prst="rect">
            <a:avLst/>
          </a:prstGeom>
          <a:noFill/>
        </p:spPr>
        <p:txBody>
          <a:bodyPr wrap="square" rtlCol="0">
            <a:spAutoFit/>
          </a:bodyPr>
          <a:lstStyle/>
          <a:p>
            <a:r>
              <a:rPr lang="en-US" dirty="0" smtClean="0">
                <a:hlinkClick r:id="rId4"/>
              </a:rPr>
              <a:t>Source</a:t>
            </a:r>
            <a:endParaRPr lang="en-US" dirty="0"/>
          </a:p>
        </p:txBody>
      </p:sp>
    </p:spTree>
    <p:extLst>
      <p:ext uri="{BB962C8B-B14F-4D97-AF65-F5344CB8AC3E}">
        <p14:creationId xmlns:p14="http://schemas.microsoft.com/office/powerpoint/2010/main" val="8753575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ctr"/>
            <a:endParaRPr lang="en-US" dirty="0" smtClean="0"/>
          </a:p>
          <a:p>
            <a:pPr algn="ctr"/>
            <a:endParaRPr lang="en-US" dirty="0"/>
          </a:p>
          <a:p>
            <a:pPr algn="ctr"/>
            <a:r>
              <a:rPr lang="en-US" dirty="0" smtClean="0"/>
              <a:t>LUNCH</a:t>
            </a:r>
          </a:p>
        </p:txBody>
      </p:sp>
    </p:spTree>
    <p:extLst>
      <p:ext uri="{BB962C8B-B14F-4D97-AF65-F5344CB8AC3E}">
        <p14:creationId xmlns:p14="http://schemas.microsoft.com/office/powerpoint/2010/main" val="62428848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2743200" y="590550"/>
            <a:ext cx="3352800" cy="857400"/>
          </a:xfrm>
          <a:prstGeom prst="rect">
            <a:avLst/>
          </a:prstGeom>
        </p:spPr>
        <p:txBody>
          <a:bodyPr lIns="91425" tIns="91425" rIns="91425" bIns="91425" anchor="b" anchorCtr="0">
            <a:noAutofit/>
          </a:bodyPr>
          <a:lstStyle/>
          <a:p>
            <a:pPr algn="ctr">
              <a:buNone/>
            </a:pPr>
            <a:endParaRPr lang="en" sz="2000" dirty="0"/>
          </a:p>
        </p:txBody>
      </p:sp>
      <p:sp>
        <p:nvSpPr>
          <p:cNvPr id="136" name="Shape 136"/>
          <p:cNvSpPr txBox="1">
            <a:spLocks noGrp="1"/>
          </p:cNvSpPr>
          <p:nvPr>
            <p:ph type="body" idx="1"/>
          </p:nvPr>
        </p:nvSpPr>
        <p:spPr>
          <a:xfrm>
            <a:off x="381000" y="2724150"/>
            <a:ext cx="8610600" cy="1143000"/>
          </a:xfrm>
          <a:prstGeom prst="rect">
            <a:avLst/>
          </a:prstGeom>
        </p:spPr>
        <p:txBody>
          <a:bodyPr lIns="91425" tIns="91425" rIns="91425" bIns="91425" anchor="t" anchorCtr="0">
            <a:noAutofit/>
          </a:bodyPr>
          <a:lstStyle/>
          <a:p>
            <a:pPr>
              <a:buNone/>
            </a:pPr>
            <a:r>
              <a:rPr lang="en" dirty="0" smtClean="0"/>
              <a:t>Advocacy, Policy, and Potential Solution Models</a:t>
            </a:r>
            <a:endParaRPr lang="en" dirty="0"/>
          </a:p>
        </p:txBody>
      </p:sp>
      <p:sp>
        <p:nvSpPr>
          <p:cNvPr id="2" name="Rectangle 1"/>
          <p:cNvSpPr/>
          <p:nvPr/>
        </p:nvSpPr>
        <p:spPr>
          <a:xfrm>
            <a:off x="3352800" y="2114550"/>
            <a:ext cx="2279791" cy="553998"/>
          </a:xfrm>
          <a:prstGeom prst="rect">
            <a:avLst/>
          </a:prstGeom>
        </p:spPr>
        <p:txBody>
          <a:bodyPr wrap="none">
            <a:spAutoFit/>
          </a:bodyPr>
          <a:lstStyle/>
          <a:p>
            <a:r>
              <a:rPr lang="en" sz="3000" dirty="0" smtClean="0"/>
              <a:t>Next Steps: </a:t>
            </a:r>
            <a:endParaRPr lang="en-US" sz="3000" dirty="0"/>
          </a:p>
        </p:txBody>
      </p:sp>
    </p:spTree>
    <p:extLst>
      <p:ext uri="{BB962C8B-B14F-4D97-AF65-F5344CB8AC3E}">
        <p14:creationId xmlns:p14="http://schemas.microsoft.com/office/powerpoint/2010/main" val="729297504"/>
      </p:ext>
    </p:extLst>
  </p:cSld>
  <p:clrMapOvr>
    <a:masterClrMapping/>
  </p:clrMapOvr>
  <p:transition spd="slow">
    <p:cut/>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Shape 309"/>
          <p:cNvSpPr txBox="1">
            <a:spLocks noGrp="1"/>
          </p:cNvSpPr>
          <p:nvPr>
            <p:ph type="title"/>
          </p:nvPr>
        </p:nvSpPr>
        <p:spPr>
          <a:xfrm>
            <a:off x="152400" y="-171450"/>
            <a:ext cx="8229600" cy="857400"/>
          </a:xfrm>
          <a:prstGeom prst="rect">
            <a:avLst/>
          </a:prstGeom>
        </p:spPr>
        <p:txBody>
          <a:bodyPr lIns="91425" tIns="91425" rIns="91425" bIns="91425" anchor="b" anchorCtr="0">
            <a:noAutofit/>
          </a:bodyPr>
          <a:lstStyle/>
          <a:p>
            <a:pPr>
              <a:buNone/>
            </a:pPr>
            <a:r>
              <a:rPr lang="en" sz="3200" dirty="0"/>
              <a:t>Outside </a:t>
            </a:r>
            <a:r>
              <a:rPr lang="en" sz="3200" dirty="0" smtClean="0"/>
              <a:t>Your </a:t>
            </a:r>
            <a:r>
              <a:rPr lang="en" sz="3200" dirty="0"/>
              <a:t>O</a:t>
            </a:r>
            <a:r>
              <a:rPr lang="en" sz="3200" dirty="0" smtClean="0"/>
              <a:t>ffice</a:t>
            </a:r>
            <a:endParaRPr lang="en" sz="3200" dirty="0"/>
          </a:p>
        </p:txBody>
      </p:sp>
      <p:sp>
        <p:nvSpPr>
          <p:cNvPr id="2" name="TextBox 1"/>
          <p:cNvSpPr txBox="1"/>
          <p:nvPr/>
        </p:nvSpPr>
        <p:spPr>
          <a:xfrm>
            <a:off x="228600" y="753636"/>
            <a:ext cx="4648200" cy="4093428"/>
          </a:xfrm>
          <a:prstGeom prst="rect">
            <a:avLst/>
          </a:prstGeom>
          <a:noFill/>
        </p:spPr>
        <p:txBody>
          <a:bodyPr wrap="square" rtlCol="0">
            <a:spAutoFit/>
          </a:bodyPr>
          <a:lstStyle/>
          <a:p>
            <a:r>
              <a:rPr lang="en-US" sz="2000" dirty="0" smtClean="0"/>
              <a:t>Digital Preservation is not sustainable by just using a tool or selecting a service. Sustainability takes funding and people. </a:t>
            </a:r>
            <a:br>
              <a:rPr lang="en-US" sz="2000" dirty="0" smtClean="0"/>
            </a:br>
            <a:endParaRPr lang="en-US" sz="2000" dirty="0" smtClean="0"/>
          </a:p>
          <a:p>
            <a:r>
              <a:rPr lang="en-US" sz="2000" dirty="0" smtClean="0"/>
              <a:t>You cannot do this alone. </a:t>
            </a:r>
            <a:r>
              <a:rPr lang="en-US" sz="2000" b="1" dirty="0" smtClean="0"/>
              <a:t>You will need to talk to other people</a:t>
            </a:r>
            <a:r>
              <a:rPr lang="en-US" sz="2000" dirty="0" smtClean="0"/>
              <a:t>… because you are not the only boss </a:t>
            </a:r>
            <a:r>
              <a:rPr lang="en-US" sz="2000" dirty="0"/>
              <a:t>o</a:t>
            </a:r>
            <a:r>
              <a:rPr lang="en-US" sz="2000" dirty="0" smtClean="0"/>
              <a:t>f this.</a:t>
            </a:r>
            <a:br>
              <a:rPr lang="en-US" sz="2000" dirty="0" smtClean="0"/>
            </a:br>
            <a:endParaRPr lang="en-US" sz="2000" dirty="0" smtClean="0"/>
          </a:p>
          <a:p>
            <a:r>
              <a:rPr lang="en-US" sz="2000" dirty="0" smtClean="0"/>
              <a:t>Successful Digital Preservation programs take a team of people at multiple administrative levels.</a:t>
            </a:r>
            <a:endParaRPr lang="en-US" sz="2000" dirty="0"/>
          </a:p>
        </p:txBody>
      </p:sp>
      <p:pic>
        <p:nvPicPr>
          <p:cNvPr id="1026" name="Picture 2" descr="technology, organization, and resources are the three legs of digital preserv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8353" y="1287036"/>
            <a:ext cx="3536602" cy="250391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5462155" y="3636571"/>
            <a:ext cx="3429000" cy="992579"/>
          </a:xfrm>
          <a:prstGeom prst="rect">
            <a:avLst/>
          </a:prstGeom>
        </p:spPr>
        <p:txBody>
          <a:bodyPr wrap="square">
            <a:spAutoFit/>
          </a:bodyPr>
          <a:lstStyle/>
          <a:p>
            <a:pPr algn="r"/>
            <a:r>
              <a:rPr lang="en-US" sz="1200" dirty="0" smtClean="0"/>
              <a:t/>
            </a:r>
            <a:br>
              <a:rPr lang="en-US" sz="1200" dirty="0" smtClean="0"/>
            </a:br>
            <a:r>
              <a:rPr lang="en-US" sz="1200" dirty="0" smtClean="0"/>
              <a:t>Anne </a:t>
            </a:r>
            <a:r>
              <a:rPr lang="en-US" sz="1200" dirty="0"/>
              <a:t>R. </a:t>
            </a:r>
            <a:r>
              <a:rPr lang="en-US" sz="1200" dirty="0" smtClean="0"/>
              <a:t>Kenney</a:t>
            </a:r>
          </a:p>
          <a:p>
            <a:pPr algn="r"/>
            <a:r>
              <a:rPr lang="en-US" sz="1200" dirty="0" smtClean="0"/>
              <a:t>Nancy McGovern </a:t>
            </a:r>
          </a:p>
          <a:p>
            <a:pPr algn="r"/>
            <a:r>
              <a:rPr lang="en-US" sz="1200" i="1" dirty="0" smtClean="0">
                <a:solidFill>
                  <a:schemeClr val="tx1"/>
                </a:solidFill>
              </a:rPr>
              <a:t>Digital </a:t>
            </a:r>
            <a:r>
              <a:rPr lang="en-US" sz="1200" i="1" dirty="0">
                <a:solidFill>
                  <a:schemeClr val="tx1"/>
                </a:solidFill>
              </a:rPr>
              <a:t>Preservation Management </a:t>
            </a:r>
            <a:r>
              <a:rPr lang="en-US" sz="1200" i="1" dirty="0" smtClean="0">
                <a:solidFill>
                  <a:schemeClr val="tx1"/>
                </a:solidFill>
              </a:rPr>
              <a:t>Workshop</a:t>
            </a:r>
          </a:p>
          <a:p>
            <a:pPr algn="r"/>
            <a:r>
              <a:rPr lang="en-US" sz="1000" dirty="0">
                <a:solidFill>
                  <a:schemeClr val="tx1"/>
                </a:solidFill>
                <a:hlinkClick r:id="rId4"/>
              </a:rPr>
              <a:t>http://www.dpworkshop.org/</a:t>
            </a:r>
            <a:endParaRPr lang="en-US" sz="1000" dirty="0">
              <a:solidFill>
                <a:schemeClr val="tx1"/>
              </a:solidFill>
            </a:endParaRPr>
          </a:p>
        </p:txBody>
      </p:sp>
      <p:sp>
        <p:nvSpPr>
          <p:cNvPr id="4" name="Rectangle 3"/>
          <p:cNvSpPr/>
          <p:nvPr/>
        </p:nvSpPr>
        <p:spPr>
          <a:xfrm>
            <a:off x="5181600" y="895350"/>
            <a:ext cx="3861955" cy="307777"/>
          </a:xfrm>
          <a:prstGeom prst="rect">
            <a:avLst/>
          </a:prstGeom>
        </p:spPr>
        <p:txBody>
          <a:bodyPr wrap="none">
            <a:spAutoFit/>
          </a:bodyPr>
          <a:lstStyle/>
          <a:p>
            <a:r>
              <a:rPr lang="en-US" b="1" dirty="0"/>
              <a:t>Three-Legged Stool of Digital Preservation </a:t>
            </a:r>
            <a:endParaRPr lang="en-US" dirty="0"/>
          </a:p>
        </p:txBody>
      </p:sp>
      <p:cxnSp>
        <p:nvCxnSpPr>
          <p:cNvPr id="6" name="Straight Connector 5"/>
          <p:cNvCxnSpPr/>
          <p:nvPr/>
        </p:nvCxnSpPr>
        <p:spPr>
          <a:xfrm>
            <a:off x="4876800" y="816173"/>
            <a:ext cx="0" cy="3889177"/>
          </a:xfrm>
          <a:prstGeom prst="line">
            <a:avLst/>
          </a:prstGeom>
          <a:ln w="19050"/>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ut/>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Sometimes We Get Lucky</a:t>
            </a:r>
            <a:endParaRPr lang="en-US" dirty="0"/>
          </a:p>
        </p:txBody>
      </p:sp>
      <p:sp>
        <p:nvSpPr>
          <p:cNvPr id="3" name="Content Placeholder 2"/>
          <p:cNvSpPr>
            <a:spLocks noGrp="1"/>
          </p:cNvSpPr>
          <p:nvPr>
            <p:ph idx="1"/>
          </p:nvPr>
        </p:nvSpPr>
        <p:spPr/>
        <p:txBody>
          <a:bodyPr/>
          <a:lstStyle/>
          <a:p>
            <a:r>
              <a:rPr lang="en-US" sz="3200" u="sng" dirty="0" smtClean="0">
                <a:hlinkClick r:id="rId3"/>
              </a:rPr>
              <a:t>Open </a:t>
            </a:r>
            <a:r>
              <a:rPr lang="en-US" sz="3200" u="sng" dirty="0">
                <a:hlinkClick r:id="rId3"/>
              </a:rPr>
              <a:t>Access to Research Articles </a:t>
            </a:r>
            <a:r>
              <a:rPr lang="en-US" sz="3200" u="sng" dirty="0" smtClean="0">
                <a:hlinkClick r:id="rId3"/>
              </a:rPr>
              <a:t>Act </a:t>
            </a:r>
            <a:r>
              <a:rPr lang="en-US" sz="3200" u="sng" dirty="0" smtClean="0"/>
              <a:t>(2013) </a:t>
            </a:r>
          </a:p>
          <a:p>
            <a:r>
              <a:rPr lang="en-US" sz="3200" dirty="0"/>
              <a:t>R</a:t>
            </a:r>
            <a:r>
              <a:rPr lang="en-US" sz="3200" dirty="0" smtClean="0"/>
              <a:t>equires </a:t>
            </a:r>
            <a:r>
              <a:rPr lang="en-US" sz="3200" dirty="0"/>
              <a:t>state funded institutions </a:t>
            </a:r>
            <a:r>
              <a:rPr lang="en-US" sz="3200" dirty="0" smtClean="0"/>
              <a:t>in IL to </a:t>
            </a:r>
            <a:r>
              <a:rPr lang="en-US" sz="3200" dirty="0"/>
              <a:t>provide open access to articles produced there; includes digital preservation in remit</a:t>
            </a:r>
            <a:r>
              <a:rPr lang="en-US" sz="3200" dirty="0" smtClean="0"/>
              <a:t>. </a:t>
            </a:r>
            <a:endParaRPr lang="en-US" sz="3200" dirty="0"/>
          </a:p>
          <a:p>
            <a:endParaRPr lang="en-US" dirty="0"/>
          </a:p>
        </p:txBody>
      </p:sp>
    </p:spTree>
    <p:extLst>
      <p:ext uri="{BB962C8B-B14F-4D97-AF65-F5344CB8AC3E}">
        <p14:creationId xmlns:p14="http://schemas.microsoft.com/office/powerpoint/2010/main" val="226121123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14300"/>
            <a:ext cx="6172200" cy="857250"/>
          </a:xfrm>
        </p:spPr>
        <p:txBody>
          <a:bodyPr>
            <a:noAutofit/>
          </a:bodyPr>
          <a:lstStyle/>
          <a:p>
            <a:r>
              <a:rPr lang="en-US" sz="2700" dirty="0" smtClean="0"/>
              <a:t>Campus Advocacy, Round 2</a:t>
            </a:r>
            <a:endParaRPr lang="en-US" sz="2700" dirty="0"/>
          </a:p>
        </p:txBody>
      </p:sp>
      <p:sp>
        <p:nvSpPr>
          <p:cNvPr id="3" name="Content Placeholder 2"/>
          <p:cNvSpPr>
            <a:spLocks noGrp="1"/>
          </p:cNvSpPr>
          <p:nvPr>
            <p:ph idx="1"/>
          </p:nvPr>
        </p:nvSpPr>
        <p:spPr>
          <a:xfrm>
            <a:off x="1485900" y="914400"/>
            <a:ext cx="6172200" cy="4095750"/>
          </a:xfrm>
        </p:spPr>
        <p:txBody>
          <a:bodyPr>
            <a:noAutofit/>
          </a:bodyPr>
          <a:lstStyle/>
          <a:p>
            <a:pPr marL="476250" indent="-285750">
              <a:lnSpc>
                <a:spcPct val="150000"/>
              </a:lnSpc>
              <a:buFont typeface="Arial" panose="020B0604020202020204" pitchFamily="34" charset="0"/>
              <a:buChar char="•"/>
            </a:pPr>
            <a:r>
              <a:rPr lang="en-US" sz="1800" dirty="0"/>
              <a:t>Digital preservation is included in the OARAA. We are </a:t>
            </a:r>
            <a:r>
              <a:rPr lang="en-US" sz="1800" dirty="0" smtClean="0"/>
              <a:t>legally required </a:t>
            </a:r>
            <a:r>
              <a:rPr lang="en-US" sz="1800" dirty="0"/>
              <a:t>to address it. </a:t>
            </a:r>
            <a:r>
              <a:rPr lang="en-US" sz="1800" dirty="0" smtClean="0"/>
              <a:t>(Impetus)</a:t>
            </a:r>
            <a:endParaRPr lang="en-US" sz="1800" dirty="0"/>
          </a:p>
          <a:p>
            <a:pPr marL="476250" indent="-285750">
              <a:lnSpc>
                <a:spcPct val="150000"/>
              </a:lnSpc>
              <a:buFont typeface="Arial" panose="020B0604020202020204" pitchFamily="34" charset="0"/>
              <a:buChar char="•"/>
            </a:pPr>
            <a:r>
              <a:rPr lang="en-US" sz="1800" dirty="0"/>
              <a:t>Digitization (and </a:t>
            </a:r>
            <a:r>
              <a:rPr lang="en-US" sz="1800" dirty="0" err="1"/>
              <a:t>ContentDM</a:t>
            </a:r>
            <a:r>
              <a:rPr lang="en-US" sz="1800" dirty="0"/>
              <a:t>, and the internet…) is NOT digital preservation</a:t>
            </a:r>
            <a:r>
              <a:rPr lang="en-US" sz="1800" dirty="0" smtClean="0"/>
              <a:t>. (Education for content creators/stakeholders)</a:t>
            </a:r>
            <a:endParaRPr lang="en-US" sz="1800" dirty="0"/>
          </a:p>
          <a:p>
            <a:pPr marL="476250" indent="-285750">
              <a:lnSpc>
                <a:spcPct val="150000"/>
              </a:lnSpc>
              <a:buFont typeface="Arial" panose="020B0604020202020204" pitchFamily="34" charset="0"/>
              <a:buChar char="•"/>
            </a:pPr>
            <a:r>
              <a:rPr lang="en-US" sz="1800" dirty="0" smtClean="0"/>
              <a:t>Digital </a:t>
            </a:r>
            <a:r>
              <a:rPr lang="en-US" sz="1800" dirty="0"/>
              <a:t>preservation is </a:t>
            </a:r>
            <a:r>
              <a:rPr lang="en-US" sz="1800" i="1" dirty="0"/>
              <a:t>mission critical </a:t>
            </a:r>
            <a:r>
              <a:rPr lang="en-US" sz="1800" dirty="0"/>
              <a:t>institutionally and requires funding as such</a:t>
            </a:r>
            <a:r>
              <a:rPr lang="en-US" sz="1800" dirty="0" smtClean="0"/>
              <a:t>. (Risk management)</a:t>
            </a:r>
            <a:endParaRPr lang="en-US" sz="1800" dirty="0"/>
          </a:p>
          <a:p>
            <a:pPr marL="476250" indent="-285750">
              <a:lnSpc>
                <a:spcPct val="150000"/>
              </a:lnSpc>
              <a:buFont typeface="Arial" panose="020B0604020202020204" pitchFamily="34" charset="0"/>
              <a:buChar char="•"/>
            </a:pPr>
            <a:r>
              <a:rPr lang="en-US" sz="1800" dirty="0"/>
              <a:t>Digital preservation is </a:t>
            </a:r>
            <a:r>
              <a:rPr lang="en-US" sz="1800" i="1" dirty="0"/>
              <a:t>affordable</a:t>
            </a:r>
            <a:r>
              <a:rPr lang="en-US" sz="1800" dirty="0"/>
              <a:t> with sufficient planning</a:t>
            </a:r>
            <a:r>
              <a:rPr lang="en-US" sz="1800" dirty="0" smtClean="0"/>
              <a:t>. (Budgeting)</a:t>
            </a:r>
            <a:endParaRPr lang="en-US" sz="1800" dirty="0"/>
          </a:p>
        </p:txBody>
      </p:sp>
    </p:spTree>
    <p:extLst>
      <p:ext uri="{BB962C8B-B14F-4D97-AF65-F5344CB8AC3E}">
        <p14:creationId xmlns:p14="http://schemas.microsoft.com/office/powerpoint/2010/main" val="355309823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idx="1"/>
          </p:nvPr>
        </p:nvSpPr>
        <p:spPr>
          <a:xfrm>
            <a:off x="457200" y="3956050"/>
            <a:ext cx="8229600" cy="969780"/>
          </a:xfrm>
        </p:spPr>
        <p:txBody>
          <a:bodyPr/>
          <a:lstStyle/>
          <a:p>
            <a:r>
              <a:rPr lang="en-US" sz="6000" dirty="0">
                <a:solidFill>
                  <a:schemeClr val="accent5">
                    <a:lumMod val="75000"/>
                  </a:schemeClr>
                </a:solidFill>
              </a:rPr>
              <a:t>What </a:t>
            </a:r>
            <a:r>
              <a:rPr lang="en-US" sz="6000" i="1" dirty="0">
                <a:solidFill>
                  <a:schemeClr val="accent5">
                    <a:lumMod val="75000"/>
                  </a:schemeClr>
                </a:solidFill>
              </a:rPr>
              <a:t>can</a:t>
            </a:r>
            <a:r>
              <a:rPr lang="en-US" sz="6000" dirty="0">
                <a:solidFill>
                  <a:schemeClr val="accent5">
                    <a:lumMod val="75000"/>
                  </a:schemeClr>
                </a:solidFill>
              </a:rPr>
              <a:t> we do?</a:t>
            </a:r>
            <a:endParaRPr lang="en-US" sz="6000" dirty="0"/>
          </a:p>
          <a:p>
            <a:endParaRPr lang="en-US" sz="6000" dirty="0"/>
          </a:p>
        </p:txBody>
      </p:sp>
      <p:sp>
        <p:nvSpPr>
          <p:cNvPr id="2" name="Title 1"/>
          <p:cNvSpPr>
            <a:spLocks noGrp="1"/>
          </p:cNvSpPr>
          <p:nvPr>
            <p:ph type="title" idx="4294967295"/>
          </p:nvPr>
        </p:nvSpPr>
        <p:spPr>
          <a:xfrm>
            <a:off x="0" y="206375"/>
            <a:ext cx="8229600" cy="857250"/>
          </a:xfrm>
        </p:spPr>
        <p:txBody>
          <a:bodyPr/>
          <a:lstStyle/>
          <a:p>
            <a:r>
              <a:rPr lang="en-US" sz="4400" dirty="0">
                <a:solidFill>
                  <a:schemeClr val="accent5">
                    <a:lumMod val="75000"/>
                  </a:schemeClr>
                </a:solidFill>
              </a:rPr>
              <a:t/>
            </a:r>
            <a:br>
              <a:rPr lang="en-US" sz="4400" dirty="0">
                <a:solidFill>
                  <a:schemeClr val="accent5">
                    <a:lumMod val="75000"/>
                  </a:schemeClr>
                </a:solidFill>
              </a:rPr>
            </a:br>
            <a:endParaRPr lang="en-US" sz="44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742950"/>
            <a:ext cx="4762500" cy="2676525"/>
          </a:xfrm>
          <a:prstGeom prst="rect">
            <a:avLst/>
          </a:prstGeom>
        </p:spPr>
      </p:pic>
      <p:sp>
        <p:nvSpPr>
          <p:cNvPr id="12" name="TextBox 11"/>
          <p:cNvSpPr txBox="1"/>
          <p:nvPr/>
        </p:nvSpPr>
        <p:spPr>
          <a:xfrm>
            <a:off x="3657600" y="3714750"/>
            <a:ext cx="1676400" cy="307777"/>
          </a:xfrm>
          <a:prstGeom prst="rect">
            <a:avLst/>
          </a:prstGeom>
          <a:noFill/>
        </p:spPr>
        <p:txBody>
          <a:bodyPr wrap="square" rtlCol="0">
            <a:spAutoFit/>
          </a:bodyPr>
          <a:lstStyle/>
          <a:p>
            <a:r>
              <a:rPr lang="en-US" dirty="0" smtClean="0">
                <a:hlinkClick r:id="rId4"/>
              </a:rPr>
              <a:t>Source</a:t>
            </a:r>
            <a:endParaRPr lang="en-US" dirty="0"/>
          </a:p>
        </p:txBody>
      </p:sp>
    </p:spTree>
    <p:extLst>
      <p:ext uri="{BB962C8B-B14F-4D97-AF65-F5344CB8AC3E}">
        <p14:creationId xmlns:p14="http://schemas.microsoft.com/office/powerpoint/2010/main" val="256765310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Shape 315"/>
          <p:cNvSpPr txBox="1">
            <a:spLocks noGrp="1"/>
          </p:cNvSpPr>
          <p:nvPr>
            <p:ph type="title"/>
          </p:nvPr>
        </p:nvSpPr>
        <p:spPr>
          <a:xfrm>
            <a:off x="1981200" y="-19050"/>
            <a:ext cx="5181600" cy="857400"/>
          </a:xfrm>
          <a:prstGeom prst="rect">
            <a:avLst/>
          </a:prstGeom>
        </p:spPr>
        <p:txBody>
          <a:bodyPr lIns="91425" tIns="91425" rIns="91425" bIns="91425" anchor="b" anchorCtr="0">
            <a:noAutofit/>
          </a:bodyPr>
          <a:lstStyle/>
          <a:p>
            <a:pPr>
              <a:buNone/>
            </a:pPr>
            <a:r>
              <a:rPr lang="en" dirty="0"/>
              <a:t>Assemble Your Team!</a:t>
            </a:r>
          </a:p>
        </p:txBody>
      </p:sp>
      <p:sp>
        <p:nvSpPr>
          <p:cNvPr id="316" name="Shape 316"/>
          <p:cNvSpPr txBox="1">
            <a:spLocks noGrp="1"/>
          </p:cNvSpPr>
          <p:nvPr>
            <p:ph type="body" idx="1"/>
          </p:nvPr>
        </p:nvSpPr>
        <p:spPr>
          <a:xfrm>
            <a:off x="457200" y="1200152"/>
            <a:ext cx="8229600" cy="3725699"/>
          </a:xfrm>
          <a:prstGeom prst="rect">
            <a:avLst/>
          </a:prstGeom>
        </p:spPr>
        <p:txBody>
          <a:bodyPr lIns="91425" tIns="91425" rIns="91425" bIns="91425" anchor="t" anchorCtr="0">
            <a:noAutofit/>
          </a:bodyPr>
          <a:lstStyle/>
          <a:p>
            <a:pPr lvl="0" rtl="0">
              <a:buNone/>
            </a:pPr>
            <a:r>
              <a:rPr lang="en" sz="1800" dirty="0"/>
              <a:t>
</a:t>
            </a:r>
          </a:p>
          <a:p>
            <a:endParaRPr dirty="0"/>
          </a:p>
          <a:p>
            <a:endParaRPr dirty="0"/>
          </a:p>
          <a:p>
            <a:endParaRPr dirty="0"/>
          </a:p>
          <a:p>
            <a:endParaRPr dirty="0"/>
          </a:p>
          <a:p>
            <a:endParaRPr dirty="0"/>
          </a:p>
          <a:p>
            <a:endParaRPr dirty="0"/>
          </a:p>
        </p:txBody>
      </p:sp>
      <p:sp>
        <p:nvSpPr>
          <p:cNvPr id="5" name="Rectangle 4"/>
          <p:cNvSpPr/>
          <p:nvPr/>
        </p:nvSpPr>
        <p:spPr>
          <a:xfrm>
            <a:off x="1447800" y="4476750"/>
            <a:ext cx="4572000" cy="276999"/>
          </a:xfrm>
          <a:prstGeom prst="rect">
            <a:avLst/>
          </a:prstGeom>
        </p:spPr>
        <p:txBody>
          <a:bodyPr>
            <a:spAutoFit/>
          </a:bodyPr>
          <a:lstStyle/>
          <a:p>
            <a:pPr lvl="0"/>
            <a:r>
              <a:rPr lang="en" sz="1200" dirty="0" smtClean="0"/>
              <a:t>Source: </a:t>
            </a:r>
            <a:r>
              <a:rPr lang="en" sz="1200" dirty="0" smtClean="0">
                <a:hlinkClick r:id="rId3"/>
              </a:rPr>
              <a:t>Den of Geek</a:t>
            </a:r>
            <a:endParaRPr lang="en" sz="12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819224"/>
            <a:ext cx="5562600" cy="3476625"/>
          </a:xfrm>
          <a:prstGeom prst="rect">
            <a:avLst/>
          </a:prstGeom>
        </p:spPr>
      </p:pic>
    </p:spTree>
  </p:cSld>
  <p:clrMapOvr>
    <a:masterClrMapping/>
  </p:clrMapOvr>
  <p:transition spd="slow">
    <p:cut/>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Captain America: Man Out of Time</a:t>
            </a:r>
            <a:endParaRPr lang="en-US" dirty="0"/>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312557" y="1200150"/>
            <a:ext cx="2327885" cy="3394075"/>
          </a:xfrm>
        </p:spPr>
      </p:pic>
      <p:sp>
        <p:nvSpPr>
          <p:cNvPr id="5" name="Content Placeholder 4"/>
          <p:cNvSpPr>
            <a:spLocks noGrp="1"/>
          </p:cNvSpPr>
          <p:nvPr>
            <p:ph sz="half" idx="2"/>
          </p:nvPr>
        </p:nvSpPr>
        <p:spPr/>
        <p:txBody>
          <a:bodyPr/>
          <a:lstStyle/>
          <a:p>
            <a:pPr marL="647700" indent="-457200">
              <a:buFont typeface="Arial" panose="020B0604020202020204" pitchFamily="34" charset="0"/>
              <a:buChar char="•"/>
            </a:pPr>
            <a:r>
              <a:rPr lang="en-US" sz="2400" dirty="0" smtClean="0"/>
              <a:t>Curators, Archivists, Librarians with paper-centric training</a:t>
            </a:r>
          </a:p>
          <a:p>
            <a:pPr marL="647700" indent="-457200">
              <a:buFont typeface="Arial" panose="020B0604020202020204" pitchFamily="34" charset="0"/>
              <a:buChar char="•"/>
            </a:pPr>
            <a:r>
              <a:rPr lang="en-US" sz="2400" dirty="0" smtClean="0"/>
              <a:t>The universe changed around us</a:t>
            </a:r>
          </a:p>
          <a:p>
            <a:pPr marL="647700" indent="-457200">
              <a:buFont typeface="Arial" panose="020B0604020202020204" pitchFamily="34" charset="0"/>
              <a:buChar char="•"/>
            </a:pPr>
            <a:r>
              <a:rPr lang="en-US" sz="2400" dirty="0" smtClean="0"/>
              <a:t>Learning curve? “Translation” sometimes needed</a:t>
            </a:r>
            <a:endParaRPr lang="en-US" sz="2400" dirty="0"/>
          </a:p>
        </p:txBody>
      </p:sp>
    </p:spTree>
    <p:extLst>
      <p:ext uri="{BB962C8B-B14F-4D97-AF65-F5344CB8AC3E}">
        <p14:creationId xmlns:p14="http://schemas.microsoft.com/office/powerpoint/2010/main" val="427758204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Iron Man: The Money</a:t>
            </a:r>
            <a:endParaRPr lang="en-US" dirty="0"/>
          </a:p>
        </p:txBody>
      </p:sp>
      <p:sp>
        <p:nvSpPr>
          <p:cNvPr id="6" name="Content Placeholder 5"/>
          <p:cNvSpPr>
            <a:spLocks noGrp="1"/>
          </p:cNvSpPr>
          <p:nvPr>
            <p:ph sz="half" idx="1"/>
          </p:nvPr>
        </p:nvSpPr>
        <p:spPr/>
        <p:txBody>
          <a:bodyPr/>
          <a:lstStyle/>
          <a:p>
            <a:pPr marL="647700" indent="-457200">
              <a:buFont typeface="Arial" panose="020B0604020202020204" pitchFamily="34" charset="0"/>
              <a:buChar char="•"/>
            </a:pPr>
            <a:r>
              <a:rPr lang="en-US" dirty="0" smtClean="0"/>
              <a:t>Money lives here</a:t>
            </a:r>
          </a:p>
          <a:p>
            <a:pPr marL="647700" indent="-457200">
              <a:buFont typeface="Arial" panose="020B0604020202020204" pitchFamily="34" charset="0"/>
              <a:buChar char="•"/>
            </a:pPr>
            <a:r>
              <a:rPr lang="en-US" dirty="0" smtClean="0"/>
              <a:t>Likes shiny new tech in sound bites</a:t>
            </a:r>
          </a:p>
          <a:p>
            <a:pPr marL="647700" indent="-457200">
              <a:buFont typeface="Arial" panose="020B0604020202020204" pitchFamily="34" charset="0"/>
              <a:buChar char="•"/>
            </a:pPr>
            <a:r>
              <a:rPr lang="en-US" dirty="0" smtClean="0"/>
              <a:t>Get to the point</a:t>
            </a:r>
          </a:p>
          <a:p>
            <a:pPr marL="647700" indent="-457200">
              <a:buFont typeface="Arial" panose="020B0604020202020204" pitchFamily="34" charset="0"/>
              <a:buChar char="•"/>
            </a:pPr>
            <a:r>
              <a:rPr lang="en-US" dirty="0" smtClean="0"/>
              <a:t>Often upper-level administration</a:t>
            </a:r>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504101" y="1200150"/>
            <a:ext cx="2326797" cy="3394075"/>
          </a:xfrm>
        </p:spPr>
      </p:pic>
      <p:sp>
        <p:nvSpPr>
          <p:cNvPr id="9" name="TextBox 8"/>
          <p:cNvSpPr txBox="1"/>
          <p:nvPr/>
        </p:nvSpPr>
        <p:spPr>
          <a:xfrm>
            <a:off x="6172200" y="4705350"/>
            <a:ext cx="1905000" cy="523220"/>
          </a:xfrm>
          <a:prstGeom prst="rect">
            <a:avLst/>
          </a:prstGeom>
          <a:noFill/>
        </p:spPr>
        <p:txBody>
          <a:bodyPr wrap="square" rtlCol="0">
            <a:spAutoFit/>
          </a:bodyPr>
          <a:lstStyle/>
          <a:p>
            <a:r>
              <a:rPr lang="en-US" dirty="0" smtClean="0"/>
              <a:t>Source: </a:t>
            </a:r>
            <a:r>
              <a:rPr lang="en-US" dirty="0" err="1" smtClean="0">
                <a:hlinkClick r:id="rId4"/>
              </a:rPr>
              <a:t>SuperheroHype</a:t>
            </a:r>
            <a:endParaRPr lang="en-US" dirty="0"/>
          </a:p>
        </p:txBody>
      </p:sp>
    </p:spTree>
    <p:extLst>
      <p:ext uri="{BB962C8B-B14F-4D97-AF65-F5344CB8AC3E}">
        <p14:creationId xmlns:p14="http://schemas.microsoft.com/office/powerpoint/2010/main" val="129016416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Pepper Potts: The Expediter</a:t>
            </a:r>
            <a:endParaRPr lang="en-US" dirty="0"/>
          </a:p>
        </p:txBody>
      </p:sp>
      <p:sp>
        <p:nvSpPr>
          <p:cNvPr id="4" name="Content Placeholder 3"/>
          <p:cNvSpPr>
            <a:spLocks noGrp="1"/>
          </p:cNvSpPr>
          <p:nvPr>
            <p:ph sz="half" idx="1"/>
          </p:nvPr>
        </p:nvSpPr>
        <p:spPr>
          <a:xfrm>
            <a:off x="511629" y="1219710"/>
            <a:ext cx="4038600" cy="3394472"/>
          </a:xfrm>
        </p:spPr>
        <p:txBody>
          <a:bodyPr/>
          <a:lstStyle/>
          <a:p>
            <a:pPr marL="647700" indent="-457200">
              <a:buFont typeface="Arial" panose="020B0604020202020204" pitchFamily="34" charset="0"/>
              <a:buChar char="•"/>
            </a:pPr>
            <a:r>
              <a:rPr lang="en-US" dirty="0" smtClean="0"/>
              <a:t>Has </a:t>
            </a:r>
            <a:r>
              <a:rPr lang="en-US" dirty="0"/>
              <a:t>more power than she lets on</a:t>
            </a:r>
          </a:p>
          <a:p>
            <a:pPr marL="647700" indent="-457200">
              <a:buFont typeface="Arial" panose="020B0604020202020204" pitchFamily="34" charset="0"/>
              <a:buChar char="•"/>
            </a:pPr>
            <a:r>
              <a:rPr lang="en-US" dirty="0" smtClean="0"/>
              <a:t>Often key to getting involvement from Iron Man</a:t>
            </a:r>
          </a:p>
          <a:p>
            <a:pPr marL="647700" indent="-457200">
              <a:buFont typeface="Arial" panose="020B0604020202020204" pitchFamily="34" charset="0"/>
              <a:buChar char="•"/>
            </a:pPr>
            <a:r>
              <a:rPr lang="en-US" dirty="0" smtClean="0"/>
              <a:t>Mid-level admin?</a:t>
            </a: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562600" y="1068671"/>
            <a:ext cx="2291745" cy="3394075"/>
          </a:xfrm>
        </p:spPr>
      </p:pic>
      <p:sp>
        <p:nvSpPr>
          <p:cNvPr id="7" name="TextBox 6"/>
          <p:cNvSpPr txBox="1"/>
          <p:nvPr/>
        </p:nvSpPr>
        <p:spPr>
          <a:xfrm>
            <a:off x="5867400" y="4781550"/>
            <a:ext cx="2286000" cy="307777"/>
          </a:xfrm>
          <a:prstGeom prst="rect">
            <a:avLst/>
          </a:prstGeom>
          <a:noFill/>
        </p:spPr>
        <p:txBody>
          <a:bodyPr wrap="square" rtlCol="0">
            <a:spAutoFit/>
          </a:bodyPr>
          <a:lstStyle/>
          <a:p>
            <a:r>
              <a:rPr lang="en-US" dirty="0" smtClean="0"/>
              <a:t>Source: </a:t>
            </a:r>
            <a:r>
              <a:rPr lang="en-US" dirty="0" err="1" smtClean="0">
                <a:hlinkClick r:id="rId4"/>
              </a:rPr>
              <a:t>AvengersWikia</a:t>
            </a:r>
            <a:endParaRPr lang="en-US" dirty="0"/>
          </a:p>
        </p:txBody>
      </p:sp>
    </p:spTree>
    <p:extLst>
      <p:ext uri="{BB962C8B-B14F-4D97-AF65-F5344CB8AC3E}">
        <p14:creationId xmlns:p14="http://schemas.microsoft.com/office/powerpoint/2010/main" val="37820046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Doing the research (2009)</a:t>
            </a:r>
            <a:endParaRPr lang="en-US" dirty="0"/>
          </a:p>
        </p:txBody>
      </p:sp>
      <p:sp>
        <p:nvSpPr>
          <p:cNvPr id="10" name="Content Placeholder 9"/>
          <p:cNvSpPr>
            <a:spLocks noGrp="1"/>
          </p:cNvSpPr>
          <p:nvPr>
            <p:ph sz="half" idx="2"/>
          </p:nvPr>
        </p:nvSpPr>
        <p:spPr/>
        <p:txBody>
          <a:bodyPr/>
          <a:lstStyle/>
          <a:p>
            <a:pPr marL="647700" indent="-457200">
              <a:buFont typeface="Arial" panose="020B0604020202020204" pitchFamily="34" charset="0"/>
              <a:buChar char="•"/>
            </a:pPr>
            <a:r>
              <a:rPr lang="en-US" sz="2400" dirty="0" smtClean="0"/>
              <a:t>Primary author on digital preservation chapter &amp; appendix</a:t>
            </a:r>
          </a:p>
          <a:p>
            <a:pPr marL="647700" indent="-457200">
              <a:buFont typeface="Arial" panose="020B0604020202020204" pitchFamily="34" charset="0"/>
              <a:buChar char="•"/>
            </a:pPr>
            <a:r>
              <a:rPr lang="en-US" sz="2400" dirty="0" smtClean="0"/>
              <a:t>I survived reading the OAIS standard --- and realized my library would never meet it.</a:t>
            </a:r>
            <a:endParaRPr lang="en-US" sz="2400" dirty="0"/>
          </a:p>
        </p:txBody>
      </p:sp>
      <p:pic>
        <p:nvPicPr>
          <p:cNvPr id="13" name="Content Placeholder 12"/>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79462" y="1200150"/>
            <a:ext cx="3394075" cy="3394075"/>
          </a:xfrm>
        </p:spPr>
      </p:pic>
    </p:spTree>
    <p:extLst>
      <p:ext uri="{BB962C8B-B14F-4D97-AF65-F5344CB8AC3E}">
        <p14:creationId xmlns:p14="http://schemas.microsoft.com/office/powerpoint/2010/main" val="162189414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Hulk: The Muscle </a:t>
            </a:r>
            <a:endParaRPr lang="en-US" dirty="0"/>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312817" y="1200150"/>
            <a:ext cx="2327365" cy="3394075"/>
          </a:xfrm>
        </p:spPr>
      </p:pic>
      <p:sp>
        <p:nvSpPr>
          <p:cNvPr id="5" name="Content Placeholder 4"/>
          <p:cNvSpPr>
            <a:spLocks noGrp="1"/>
          </p:cNvSpPr>
          <p:nvPr>
            <p:ph sz="half" idx="2"/>
          </p:nvPr>
        </p:nvSpPr>
        <p:spPr>
          <a:xfrm>
            <a:off x="4555671" y="1197173"/>
            <a:ext cx="4038600" cy="4041577"/>
          </a:xfrm>
        </p:spPr>
        <p:txBody>
          <a:bodyPr/>
          <a:lstStyle/>
          <a:p>
            <a:pPr marL="647700" indent="-457200">
              <a:buFont typeface="Arial" panose="020B0604020202020204" pitchFamily="34" charset="0"/>
              <a:buChar char="•"/>
            </a:pPr>
            <a:r>
              <a:rPr lang="en-US" sz="2400" dirty="0"/>
              <a:t>Digital </a:t>
            </a:r>
            <a:r>
              <a:rPr lang="en-US" sz="2400" dirty="0" smtClean="0"/>
              <a:t>Humanists/ Faculty/ </a:t>
            </a:r>
            <a:r>
              <a:rPr lang="en-US" sz="2400" dirty="0"/>
              <a:t>Content </a:t>
            </a:r>
            <a:r>
              <a:rPr lang="en-US" sz="2400" dirty="0" smtClean="0"/>
              <a:t>creators / donors</a:t>
            </a:r>
          </a:p>
          <a:p>
            <a:pPr marL="647700" indent="-457200">
              <a:buFont typeface="Arial" panose="020B0604020202020204" pitchFamily="34" charset="0"/>
              <a:buChar char="•"/>
            </a:pPr>
            <a:r>
              <a:rPr lang="en-US" sz="2400" dirty="0" smtClean="0"/>
              <a:t>Their work is at risk</a:t>
            </a:r>
          </a:p>
          <a:p>
            <a:pPr marL="647700" indent="-457200">
              <a:buFont typeface="Arial" panose="020B0604020202020204" pitchFamily="34" charset="0"/>
              <a:buChar char="•"/>
            </a:pPr>
            <a:r>
              <a:rPr lang="en-US" sz="2400" dirty="0" smtClean="0"/>
              <a:t>Often prefer to be left alone</a:t>
            </a:r>
            <a:endParaRPr lang="en-US" sz="2400" dirty="0"/>
          </a:p>
          <a:p>
            <a:pPr marL="647700" indent="-457200">
              <a:buFont typeface="Arial" panose="020B0604020202020204" pitchFamily="34" charset="0"/>
              <a:buChar char="•"/>
            </a:pPr>
            <a:r>
              <a:rPr lang="en-US" sz="2400" dirty="0" smtClean="0"/>
              <a:t>You </a:t>
            </a:r>
            <a:r>
              <a:rPr lang="en-US" sz="2400" dirty="0"/>
              <a:t>wouldn’t like him when he’s angry</a:t>
            </a:r>
            <a:endParaRPr lang="en-US" sz="2400" dirty="0" smtClean="0"/>
          </a:p>
        </p:txBody>
      </p:sp>
      <p:sp>
        <p:nvSpPr>
          <p:cNvPr id="7" name="TextBox 6"/>
          <p:cNvSpPr txBox="1"/>
          <p:nvPr/>
        </p:nvSpPr>
        <p:spPr>
          <a:xfrm>
            <a:off x="1312817" y="4705350"/>
            <a:ext cx="2497183" cy="307777"/>
          </a:xfrm>
          <a:prstGeom prst="rect">
            <a:avLst/>
          </a:prstGeom>
          <a:noFill/>
        </p:spPr>
        <p:txBody>
          <a:bodyPr wrap="square" rtlCol="0">
            <a:spAutoFit/>
          </a:bodyPr>
          <a:lstStyle/>
          <a:p>
            <a:r>
              <a:rPr lang="en-US" dirty="0" smtClean="0"/>
              <a:t>Source: </a:t>
            </a:r>
            <a:r>
              <a:rPr lang="en-US" dirty="0" err="1" smtClean="0">
                <a:hlinkClick r:id="rId4"/>
              </a:rPr>
              <a:t>Slashfilm</a:t>
            </a:r>
            <a:endParaRPr lang="en-US" dirty="0"/>
          </a:p>
        </p:txBody>
      </p:sp>
    </p:spTree>
    <p:extLst>
      <p:ext uri="{BB962C8B-B14F-4D97-AF65-F5344CB8AC3E}">
        <p14:creationId xmlns:p14="http://schemas.microsoft.com/office/powerpoint/2010/main" val="30853768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Thor: The Champion</a:t>
            </a:r>
            <a:endParaRPr lang="en-US" dirty="0"/>
          </a:p>
        </p:txBody>
      </p:sp>
      <p:sp>
        <p:nvSpPr>
          <p:cNvPr id="4" name="Content Placeholder 3"/>
          <p:cNvSpPr>
            <a:spLocks noGrp="1"/>
          </p:cNvSpPr>
          <p:nvPr>
            <p:ph sz="half" idx="1"/>
          </p:nvPr>
        </p:nvSpPr>
        <p:spPr/>
        <p:txBody>
          <a:bodyPr/>
          <a:lstStyle/>
          <a:p>
            <a:pPr marL="647700" indent="-457200">
              <a:buFont typeface="Arial" panose="020B0604020202020204" pitchFamily="34" charset="0"/>
              <a:buChar char="•"/>
            </a:pPr>
            <a:r>
              <a:rPr lang="en-US" dirty="0" smtClean="0"/>
              <a:t>May be project director, digital archivist, etc.</a:t>
            </a:r>
          </a:p>
          <a:p>
            <a:pPr marL="647700" indent="-457200">
              <a:buFont typeface="Arial" panose="020B0604020202020204" pitchFamily="34" charset="0"/>
              <a:buChar char="•"/>
            </a:pPr>
            <a:r>
              <a:rPr lang="en-US" dirty="0" smtClean="0"/>
              <a:t>Skills/knowledge from out of this world</a:t>
            </a:r>
          </a:p>
          <a:p>
            <a:pPr marL="647700" indent="-457200">
              <a:buFont typeface="Arial" panose="020B0604020202020204" pitchFamily="34" charset="0"/>
              <a:buChar char="•"/>
            </a:pPr>
            <a:r>
              <a:rPr lang="en-US" dirty="0" smtClean="0"/>
              <a:t>Much is expected</a:t>
            </a:r>
            <a:endParaRPr lang="en-US" dirty="0"/>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503817" y="1200150"/>
            <a:ext cx="2327365" cy="3394075"/>
          </a:xfrm>
        </p:spPr>
      </p:pic>
      <p:sp>
        <p:nvSpPr>
          <p:cNvPr id="7" name="TextBox 6"/>
          <p:cNvSpPr txBox="1"/>
          <p:nvPr/>
        </p:nvSpPr>
        <p:spPr>
          <a:xfrm>
            <a:off x="5503817" y="4797623"/>
            <a:ext cx="1981200" cy="307777"/>
          </a:xfrm>
          <a:prstGeom prst="rect">
            <a:avLst/>
          </a:prstGeom>
          <a:noFill/>
        </p:spPr>
        <p:txBody>
          <a:bodyPr wrap="square" rtlCol="0">
            <a:spAutoFit/>
          </a:bodyPr>
          <a:lstStyle/>
          <a:p>
            <a:r>
              <a:rPr lang="en-US" dirty="0" smtClean="0"/>
              <a:t>Source: </a:t>
            </a:r>
            <a:r>
              <a:rPr lang="en-US" dirty="0" err="1" smtClean="0">
                <a:hlinkClick r:id="rId4"/>
              </a:rPr>
              <a:t>Slashfilms</a:t>
            </a:r>
            <a:endParaRPr lang="en-US" dirty="0"/>
          </a:p>
        </p:txBody>
      </p:sp>
    </p:spTree>
    <p:extLst>
      <p:ext uri="{BB962C8B-B14F-4D97-AF65-F5344CB8AC3E}">
        <p14:creationId xmlns:p14="http://schemas.microsoft.com/office/powerpoint/2010/main" val="238359176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Black Widow &amp; Hawkeye: IT Support</a:t>
            </a:r>
            <a:endParaRPr lang="en-US" dirty="0"/>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57200" y="1352550"/>
            <a:ext cx="4038600" cy="2361824"/>
          </a:xfrm>
        </p:spPr>
      </p:pic>
      <p:sp>
        <p:nvSpPr>
          <p:cNvPr id="5" name="Content Placeholder 4"/>
          <p:cNvSpPr>
            <a:spLocks noGrp="1"/>
          </p:cNvSpPr>
          <p:nvPr>
            <p:ph sz="half" idx="2"/>
          </p:nvPr>
        </p:nvSpPr>
        <p:spPr/>
        <p:txBody>
          <a:bodyPr/>
          <a:lstStyle/>
          <a:p>
            <a:pPr marL="647700" indent="-457200">
              <a:buFont typeface="Arial" panose="020B0604020202020204" pitchFamily="34" charset="0"/>
              <a:buChar char="•"/>
            </a:pPr>
            <a:r>
              <a:rPr lang="en-US" dirty="0" smtClean="0"/>
              <a:t>Software &amp; Coding</a:t>
            </a:r>
          </a:p>
          <a:p>
            <a:pPr marL="647700" indent="-457200">
              <a:buFont typeface="Arial" panose="020B0604020202020204" pitchFamily="34" charset="0"/>
              <a:buChar char="•"/>
            </a:pPr>
            <a:r>
              <a:rPr lang="en-US" dirty="0" smtClean="0"/>
              <a:t>Networks</a:t>
            </a:r>
          </a:p>
          <a:p>
            <a:pPr marL="647700" indent="-457200">
              <a:buFont typeface="Arial" panose="020B0604020202020204" pitchFamily="34" charset="0"/>
              <a:buChar char="•"/>
            </a:pPr>
            <a:r>
              <a:rPr lang="en-US" dirty="0" smtClean="0"/>
              <a:t>Specific skill sets, but hugely Important to project success</a:t>
            </a:r>
            <a:endParaRPr lang="en-US" dirty="0"/>
          </a:p>
        </p:txBody>
      </p:sp>
      <p:sp>
        <p:nvSpPr>
          <p:cNvPr id="7" name="TextBox 6"/>
          <p:cNvSpPr txBox="1"/>
          <p:nvPr/>
        </p:nvSpPr>
        <p:spPr>
          <a:xfrm>
            <a:off x="1524000" y="3790950"/>
            <a:ext cx="1981200" cy="307777"/>
          </a:xfrm>
          <a:prstGeom prst="rect">
            <a:avLst/>
          </a:prstGeom>
          <a:noFill/>
        </p:spPr>
        <p:txBody>
          <a:bodyPr wrap="square" rtlCol="0">
            <a:spAutoFit/>
          </a:bodyPr>
          <a:lstStyle/>
          <a:p>
            <a:r>
              <a:rPr lang="en-US" dirty="0" smtClean="0"/>
              <a:t>Source: </a:t>
            </a:r>
            <a:r>
              <a:rPr lang="en-US" dirty="0" err="1" smtClean="0">
                <a:hlinkClick r:id="rId4"/>
              </a:rPr>
              <a:t>Slashfilms</a:t>
            </a:r>
            <a:endParaRPr lang="en-US" dirty="0"/>
          </a:p>
        </p:txBody>
      </p:sp>
    </p:spTree>
    <p:extLst>
      <p:ext uri="{BB962C8B-B14F-4D97-AF65-F5344CB8AC3E}">
        <p14:creationId xmlns:p14="http://schemas.microsoft.com/office/powerpoint/2010/main" val="4326400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Scarlet Witch: Metadata Magician</a:t>
            </a:r>
            <a:endParaRPr lang="en-US" dirty="0"/>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483050" y="1079557"/>
            <a:ext cx="2326950" cy="3394075"/>
          </a:xfrm>
        </p:spPr>
      </p:pic>
      <p:sp>
        <p:nvSpPr>
          <p:cNvPr id="5" name="Content Placeholder 4"/>
          <p:cNvSpPr>
            <a:spLocks noGrp="1"/>
          </p:cNvSpPr>
          <p:nvPr>
            <p:ph sz="half" idx="2"/>
          </p:nvPr>
        </p:nvSpPr>
        <p:spPr/>
        <p:txBody>
          <a:bodyPr/>
          <a:lstStyle/>
          <a:p>
            <a:pPr marL="647700" indent="-457200">
              <a:buFont typeface="Arial" panose="020B0604020202020204" pitchFamily="34" charset="0"/>
              <a:buChar char="•"/>
            </a:pPr>
            <a:r>
              <a:rPr lang="en-US" dirty="0" smtClean="0"/>
              <a:t>Often more behind the scenes than not</a:t>
            </a:r>
          </a:p>
          <a:p>
            <a:pPr marL="647700" indent="-457200">
              <a:buFont typeface="Arial" panose="020B0604020202020204" pitchFamily="34" charset="0"/>
              <a:buChar char="•"/>
            </a:pPr>
            <a:r>
              <a:rPr lang="en-US" dirty="0" smtClean="0"/>
              <a:t>Power when you need it</a:t>
            </a:r>
          </a:p>
          <a:p>
            <a:pPr marL="647700" indent="-457200">
              <a:buFont typeface="Arial" panose="020B0604020202020204" pitchFamily="34" charset="0"/>
              <a:buChar char="•"/>
            </a:pPr>
            <a:r>
              <a:rPr lang="en-US" dirty="0" smtClean="0"/>
              <a:t>You </a:t>
            </a:r>
            <a:r>
              <a:rPr lang="en-US" i="1" dirty="0" smtClean="0"/>
              <a:t>really</a:t>
            </a:r>
            <a:r>
              <a:rPr lang="en-US" dirty="0" smtClean="0"/>
              <a:t> miss her when she’s not there</a:t>
            </a:r>
          </a:p>
          <a:p>
            <a:pPr marL="647700" indent="-457200">
              <a:buFont typeface="Arial" panose="020B0604020202020204" pitchFamily="34" charset="0"/>
              <a:buChar char="•"/>
            </a:pPr>
            <a:endParaRPr lang="en-US" dirty="0" smtClean="0"/>
          </a:p>
          <a:p>
            <a:endParaRPr lang="en-US" dirty="0"/>
          </a:p>
          <a:p>
            <a:endParaRPr lang="en-US" dirty="0"/>
          </a:p>
        </p:txBody>
      </p:sp>
      <p:sp>
        <p:nvSpPr>
          <p:cNvPr id="7" name="TextBox 6"/>
          <p:cNvSpPr txBox="1"/>
          <p:nvPr/>
        </p:nvSpPr>
        <p:spPr>
          <a:xfrm>
            <a:off x="1600200" y="4797623"/>
            <a:ext cx="1981200" cy="307777"/>
          </a:xfrm>
          <a:prstGeom prst="rect">
            <a:avLst/>
          </a:prstGeom>
          <a:noFill/>
        </p:spPr>
        <p:txBody>
          <a:bodyPr wrap="square" rtlCol="0">
            <a:spAutoFit/>
          </a:bodyPr>
          <a:lstStyle/>
          <a:p>
            <a:r>
              <a:rPr lang="en-US" dirty="0" smtClean="0"/>
              <a:t>Source: </a:t>
            </a:r>
            <a:r>
              <a:rPr lang="en-US" dirty="0" err="1" smtClean="0">
                <a:hlinkClick r:id="rId4"/>
              </a:rPr>
              <a:t>Slashfilms</a:t>
            </a:r>
            <a:endParaRPr lang="en-US" dirty="0"/>
          </a:p>
        </p:txBody>
      </p:sp>
    </p:spTree>
    <p:extLst>
      <p:ext uri="{BB962C8B-B14F-4D97-AF65-F5344CB8AC3E}">
        <p14:creationId xmlns:p14="http://schemas.microsoft.com/office/powerpoint/2010/main" val="23928996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Agent Coulson: The Motivator</a:t>
            </a:r>
            <a:endParaRPr lang="en-US" dirty="0"/>
          </a:p>
        </p:txBody>
      </p:sp>
      <p:sp>
        <p:nvSpPr>
          <p:cNvPr id="3" name="Content Placeholder 2"/>
          <p:cNvSpPr>
            <a:spLocks noGrp="1"/>
          </p:cNvSpPr>
          <p:nvPr>
            <p:ph sz="half" idx="1"/>
          </p:nvPr>
        </p:nvSpPr>
        <p:spPr/>
        <p:txBody>
          <a:bodyPr/>
          <a:lstStyle/>
          <a:p>
            <a:pPr marL="647700" indent="-457200">
              <a:buFont typeface="Arial" panose="020B0604020202020204" pitchFamily="34" charset="0"/>
              <a:buChar char="•"/>
            </a:pPr>
            <a:r>
              <a:rPr lang="en-US" dirty="0" smtClean="0"/>
              <a:t>Communication / Advocacy skills</a:t>
            </a:r>
          </a:p>
          <a:p>
            <a:pPr marL="647700" indent="-457200">
              <a:buFont typeface="Arial" panose="020B0604020202020204" pitchFamily="34" charset="0"/>
              <a:buChar char="•"/>
            </a:pPr>
            <a:r>
              <a:rPr lang="en-US" dirty="0" smtClean="0"/>
              <a:t>Helps keep goals clear</a:t>
            </a:r>
          </a:p>
          <a:p>
            <a:pPr marL="647700" indent="-457200">
              <a:buFont typeface="Arial" panose="020B0604020202020204" pitchFamily="34" charset="0"/>
              <a:buChar char="•"/>
            </a:pPr>
            <a:r>
              <a:rPr lang="en-US" dirty="0" smtClean="0"/>
              <a:t>Not always the leader, but could be</a:t>
            </a:r>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288657" y="1200150"/>
            <a:ext cx="2757685" cy="3394075"/>
          </a:xfrm>
        </p:spPr>
      </p:pic>
      <p:sp>
        <p:nvSpPr>
          <p:cNvPr id="6" name="TextBox 5"/>
          <p:cNvSpPr txBox="1"/>
          <p:nvPr/>
        </p:nvSpPr>
        <p:spPr>
          <a:xfrm>
            <a:off x="5638800" y="4731147"/>
            <a:ext cx="2514600" cy="307777"/>
          </a:xfrm>
          <a:prstGeom prst="rect">
            <a:avLst/>
          </a:prstGeom>
          <a:noFill/>
        </p:spPr>
        <p:txBody>
          <a:bodyPr wrap="square" rtlCol="0">
            <a:spAutoFit/>
          </a:bodyPr>
          <a:lstStyle/>
          <a:p>
            <a:r>
              <a:rPr lang="en-US" dirty="0" smtClean="0"/>
              <a:t>Source: </a:t>
            </a:r>
            <a:r>
              <a:rPr lang="en-US" dirty="0" smtClean="0">
                <a:hlinkClick r:id="rId4"/>
              </a:rPr>
              <a:t>Zap2it</a:t>
            </a:r>
            <a:endParaRPr lang="en-US" dirty="0"/>
          </a:p>
        </p:txBody>
      </p:sp>
    </p:spTree>
    <p:extLst>
      <p:ext uri="{BB962C8B-B14F-4D97-AF65-F5344CB8AC3E}">
        <p14:creationId xmlns:p14="http://schemas.microsoft.com/office/powerpoint/2010/main" val="10255656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Shape 353"/>
          <p:cNvSpPr txBox="1">
            <a:spLocks noGrp="1"/>
          </p:cNvSpPr>
          <p:nvPr>
            <p:ph type="title"/>
          </p:nvPr>
        </p:nvSpPr>
        <p:spPr>
          <a:xfrm>
            <a:off x="304800" y="-114450"/>
            <a:ext cx="5105400" cy="857400"/>
          </a:xfrm>
          <a:prstGeom prst="rect">
            <a:avLst/>
          </a:prstGeom>
        </p:spPr>
        <p:txBody>
          <a:bodyPr lIns="91425" tIns="91425" rIns="91425" bIns="91425" anchor="b" anchorCtr="0">
            <a:noAutofit/>
          </a:bodyPr>
          <a:lstStyle/>
          <a:p>
            <a:pPr lvl="0"/>
            <a:r>
              <a:rPr lang="en" sz="3200" dirty="0"/>
              <a:t>Next Steps: Advocacy</a:t>
            </a:r>
          </a:p>
        </p:txBody>
      </p:sp>
      <p:sp>
        <p:nvSpPr>
          <p:cNvPr id="2" name="TextBox 1"/>
          <p:cNvSpPr txBox="1"/>
          <p:nvPr/>
        </p:nvSpPr>
        <p:spPr>
          <a:xfrm>
            <a:off x="533400" y="895350"/>
            <a:ext cx="7696200" cy="3970318"/>
          </a:xfrm>
          <a:prstGeom prst="rect">
            <a:avLst/>
          </a:prstGeom>
          <a:noFill/>
        </p:spPr>
        <p:txBody>
          <a:bodyPr wrap="square" rtlCol="0">
            <a:spAutoFit/>
          </a:bodyPr>
          <a:lstStyle/>
          <a:p>
            <a:pPr marL="285750" indent="-285750">
              <a:buFont typeface="Arial" panose="020B0604020202020204" pitchFamily="34" charset="0"/>
              <a:buChar char="•"/>
            </a:pPr>
            <a:r>
              <a:rPr lang="en-US" sz="1800" dirty="0" smtClean="0"/>
              <a:t>Advocacy is valuable because you’re educating people about why digital preservation is also THEIR problem.</a:t>
            </a:r>
          </a:p>
          <a:p>
            <a:r>
              <a:rPr lang="en-US" sz="1800" dirty="0"/>
              <a:t>	</a:t>
            </a:r>
            <a:r>
              <a:rPr lang="en-US" sz="1800" dirty="0" smtClean="0"/>
              <a:t>- Our one-pagers may help you frame why digital preservation is 	   important to different jobs/function.</a:t>
            </a:r>
          </a:p>
          <a:p>
            <a:r>
              <a:rPr lang="en-US" sz="1800" dirty="0"/>
              <a:t>	</a:t>
            </a:r>
            <a:r>
              <a:rPr lang="en-US" sz="1800" dirty="0" smtClean="0"/>
              <a:t>- The risks of doing nothing are a lot greater than they may think.</a:t>
            </a:r>
            <a:br>
              <a:rPr lang="en-US" sz="1800" dirty="0" smtClean="0"/>
            </a:br>
            <a:endParaRPr lang="en-US" sz="1800" dirty="0" smtClean="0"/>
          </a:p>
          <a:p>
            <a:pPr marL="285750" indent="-285750">
              <a:buFont typeface="Arial" panose="020B0604020202020204" pitchFamily="34" charset="0"/>
              <a:buChar char="•"/>
            </a:pPr>
            <a:r>
              <a:rPr lang="en-US" sz="1800" dirty="0" smtClean="0"/>
              <a:t>Good policies incorporate multiple viewpoints.</a:t>
            </a:r>
            <a:br>
              <a:rPr lang="en-US" sz="1800" dirty="0" smtClean="0"/>
            </a:br>
            <a:endParaRPr lang="en-US" sz="1800" dirty="0" smtClean="0"/>
          </a:p>
          <a:p>
            <a:pPr marL="285750" indent="-285750">
              <a:buFont typeface="Arial" panose="020B0604020202020204" pitchFamily="34" charset="0"/>
              <a:buChar char="•"/>
            </a:pPr>
            <a:r>
              <a:rPr lang="en-US" sz="1800" dirty="0" smtClean="0"/>
              <a:t>Other people at your institutions will bring up issues – and possible solutions – you may have missed.</a:t>
            </a:r>
            <a:br>
              <a:rPr lang="en-US" sz="1800" dirty="0" smtClean="0"/>
            </a:br>
            <a:endParaRPr lang="en-US" sz="1800" dirty="0" smtClean="0"/>
          </a:p>
          <a:p>
            <a:pPr marL="285750" indent="-285750">
              <a:buFont typeface="Arial" panose="020B0604020202020204" pitchFamily="34" charset="0"/>
              <a:buChar char="•"/>
            </a:pPr>
            <a:r>
              <a:rPr lang="en-US" sz="1800" dirty="0" smtClean="0"/>
              <a:t>You will discover many things that you don’t directly control that still directly affect your work. This will lead you to more people to add to your team.</a:t>
            </a:r>
            <a:endParaRPr lang="en-US" sz="1800" dirty="0"/>
          </a:p>
        </p:txBody>
      </p:sp>
    </p:spTree>
    <p:extLst>
      <p:ext uri="{BB962C8B-B14F-4D97-AF65-F5344CB8AC3E}">
        <p14:creationId xmlns:p14="http://schemas.microsoft.com/office/powerpoint/2010/main" val="513275885"/>
      </p:ext>
    </p:extLst>
  </p:cSld>
  <p:clrMapOvr>
    <a:masterClrMapping/>
  </p:clrMapOvr>
  <p:transition spd="slow">
    <p:cut/>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idx="1"/>
          </p:nvPr>
        </p:nvSpPr>
        <p:spPr>
          <a:xfrm>
            <a:off x="457200" y="3956050"/>
            <a:ext cx="8229600" cy="969780"/>
          </a:xfrm>
        </p:spPr>
        <p:txBody>
          <a:bodyPr/>
          <a:lstStyle/>
          <a:p>
            <a:r>
              <a:rPr lang="en-US" sz="6000" dirty="0">
                <a:solidFill>
                  <a:schemeClr val="accent5">
                    <a:lumMod val="75000"/>
                  </a:schemeClr>
                </a:solidFill>
              </a:rPr>
              <a:t>What </a:t>
            </a:r>
            <a:r>
              <a:rPr lang="en-US" sz="6000" i="1" dirty="0">
                <a:solidFill>
                  <a:schemeClr val="accent5">
                    <a:lumMod val="75000"/>
                  </a:schemeClr>
                </a:solidFill>
              </a:rPr>
              <a:t>can</a:t>
            </a:r>
            <a:r>
              <a:rPr lang="en-US" sz="6000" dirty="0">
                <a:solidFill>
                  <a:schemeClr val="accent5">
                    <a:lumMod val="75000"/>
                  </a:schemeClr>
                </a:solidFill>
              </a:rPr>
              <a:t> we do?</a:t>
            </a:r>
            <a:endParaRPr lang="en-US" sz="6000" dirty="0"/>
          </a:p>
          <a:p>
            <a:endParaRPr lang="en-US" sz="6000" dirty="0"/>
          </a:p>
        </p:txBody>
      </p:sp>
      <p:sp>
        <p:nvSpPr>
          <p:cNvPr id="2" name="Title 1"/>
          <p:cNvSpPr>
            <a:spLocks noGrp="1"/>
          </p:cNvSpPr>
          <p:nvPr>
            <p:ph type="title" idx="4294967295"/>
          </p:nvPr>
        </p:nvSpPr>
        <p:spPr>
          <a:xfrm>
            <a:off x="0" y="206375"/>
            <a:ext cx="8229600" cy="857250"/>
          </a:xfrm>
        </p:spPr>
        <p:txBody>
          <a:bodyPr/>
          <a:lstStyle/>
          <a:p>
            <a:r>
              <a:rPr lang="en-US" sz="4400" dirty="0">
                <a:solidFill>
                  <a:schemeClr val="accent5">
                    <a:lumMod val="75000"/>
                  </a:schemeClr>
                </a:solidFill>
              </a:rPr>
              <a:t/>
            </a:r>
            <a:br>
              <a:rPr lang="en-US" sz="4400" dirty="0">
                <a:solidFill>
                  <a:schemeClr val="accent5">
                    <a:lumMod val="75000"/>
                  </a:schemeClr>
                </a:solidFill>
              </a:rPr>
            </a:br>
            <a:endParaRPr lang="en-US" sz="44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742950"/>
            <a:ext cx="4762500" cy="2676525"/>
          </a:xfrm>
          <a:prstGeom prst="rect">
            <a:avLst/>
          </a:prstGeom>
        </p:spPr>
      </p:pic>
      <p:sp>
        <p:nvSpPr>
          <p:cNvPr id="12" name="TextBox 11"/>
          <p:cNvSpPr txBox="1"/>
          <p:nvPr/>
        </p:nvSpPr>
        <p:spPr>
          <a:xfrm>
            <a:off x="3657600" y="3714750"/>
            <a:ext cx="1676400" cy="307777"/>
          </a:xfrm>
          <a:prstGeom prst="rect">
            <a:avLst/>
          </a:prstGeom>
          <a:noFill/>
        </p:spPr>
        <p:txBody>
          <a:bodyPr wrap="square" rtlCol="0">
            <a:spAutoFit/>
          </a:bodyPr>
          <a:lstStyle/>
          <a:p>
            <a:r>
              <a:rPr lang="en-US" dirty="0" smtClean="0">
                <a:hlinkClick r:id="rId4"/>
              </a:rPr>
              <a:t>Source</a:t>
            </a:r>
            <a:endParaRPr lang="en-US" dirty="0"/>
          </a:p>
        </p:txBody>
      </p:sp>
    </p:spTree>
    <p:extLst>
      <p:ext uri="{BB962C8B-B14F-4D97-AF65-F5344CB8AC3E}">
        <p14:creationId xmlns:p14="http://schemas.microsoft.com/office/powerpoint/2010/main" val="388952299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Shape 365"/>
          <p:cNvSpPr txBox="1">
            <a:spLocks noGrp="1"/>
          </p:cNvSpPr>
          <p:nvPr>
            <p:ph type="title"/>
          </p:nvPr>
        </p:nvSpPr>
        <p:spPr>
          <a:xfrm>
            <a:off x="228600" y="-114450"/>
            <a:ext cx="8229600" cy="857400"/>
          </a:xfrm>
          <a:prstGeom prst="rect">
            <a:avLst/>
          </a:prstGeom>
        </p:spPr>
        <p:txBody>
          <a:bodyPr lIns="91425" tIns="91425" rIns="91425" bIns="91425" anchor="b" anchorCtr="0">
            <a:noAutofit/>
          </a:bodyPr>
          <a:lstStyle/>
          <a:p>
            <a:pPr>
              <a:buNone/>
            </a:pPr>
            <a:r>
              <a:rPr lang="en" sz="3200" dirty="0"/>
              <a:t>Next Steps: </a:t>
            </a:r>
            <a:r>
              <a:rPr lang="en" sz="3200" dirty="0" smtClean="0"/>
              <a:t>Towards </a:t>
            </a:r>
            <a:r>
              <a:rPr lang="en" sz="3200" dirty="0"/>
              <a:t>a </a:t>
            </a:r>
            <a:r>
              <a:rPr lang="en" sz="3200" dirty="0" smtClean="0"/>
              <a:t>Policy</a:t>
            </a:r>
            <a:endParaRPr lang="en" sz="3200" dirty="0"/>
          </a:p>
        </p:txBody>
      </p:sp>
      <p:sp>
        <p:nvSpPr>
          <p:cNvPr id="366" name="Shape 366"/>
          <p:cNvSpPr txBox="1">
            <a:spLocks noGrp="1"/>
          </p:cNvSpPr>
          <p:nvPr>
            <p:ph type="body" idx="1"/>
          </p:nvPr>
        </p:nvSpPr>
        <p:spPr>
          <a:xfrm>
            <a:off x="533400" y="2038350"/>
            <a:ext cx="8229600" cy="2667000"/>
          </a:xfrm>
          <a:prstGeom prst="rect">
            <a:avLst/>
          </a:prstGeom>
        </p:spPr>
        <p:txBody>
          <a:bodyPr lIns="91425" tIns="91425" rIns="91425" bIns="91425" anchor="t" anchorCtr="0">
            <a:noAutofit/>
          </a:bodyPr>
          <a:lstStyle/>
          <a:p>
            <a:pPr marL="914400" lvl="1" indent="-381000" rtl="0">
              <a:buClr>
                <a:schemeClr val="dk1"/>
              </a:buClr>
              <a:buSzPct val="80000"/>
              <a:buFont typeface="Courier New"/>
              <a:buChar char="o"/>
            </a:pPr>
            <a:r>
              <a:rPr lang="en" sz="2000" dirty="0" smtClean="0"/>
              <a:t>Where </a:t>
            </a:r>
            <a:r>
              <a:rPr lang="en" sz="2000" dirty="0"/>
              <a:t>are you now</a:t>
            </a:r>
            <a:r>
              <a:rPr lang="en" sz="2000" dirty="0" smtClean="0"/>
              <a:t>?</a:t>
            </a:r>
            <a:br>
              <a:rPr lang="en" sz="2000" dirty="0" smtClean="0"/>
            </a:br>
            <a:endParaRPr lang="en" sz="2000" dirty="0" smtClean="0"/>
          </a:p>
          <a:p>
            <a:pPr marL="914400" lvl="1" indent="-381000" rtl="0">
              <a:buClr>
                <a:schemeClr val="dk1"/>
              </a:buClr>
              <a:buSzPct val="80000"/>
              <a:buFont typeface="Courier New"/>
              <a:buChar char="o"/>
            </a:pPr>
            <a:r>
              <a:rPr lang="en" sz="2000" dirty="0" smtClean="0"/>
              <a:t>Where would you ideally like to be?</a:t>
            </a:r>
            <a:br>
              <a:rPr lang="en" sz="2000" dirty="0" smtClean="0"/>
            </a:br>
            <a:r>
              <a:rPr lang="en" sz="2000" dirty="0" smtClean="0"/>
              <a:t> </a:t>
            </a:r>
          </a:p>
          <a:p>
            <a:pPr marL="914400" lvl="1" indent="-381000" rtl="0">
              <a:buClr>
                <a:schemeClr val="dk1"/>
              </a:buClr>
              <a:buSzPct val="80000"/>
              <a:buFont typeface="Courier New"/>
              <a:buChar char="o"/>
            </a:pPr>
            <a:r>
              <a:rPr lang="en" sz="2000" dirty="0" smtClean="0"/>
              <a:t>What </a:t>
            </a:r>
            <a:r>
              <a:rPr lang="en" sz="2000" dirty="0"/>
              <a:t>is keeping your institution from moving in that direction</a:t>
            </a:r>
            <a:r>
              <a:rPr lang="en" sz="2000" dirty="0" smtClean="0"/>
              <a:t>?</a:t>
            </a:r>
            <a:br>
              <a:rPr lang="en" sz="2000" dirty="0" smtClean="0"/>
            </a:br>
            <a:endParaRPr lang="en" sz="2000" dirty="0"/>
          </a:p>
          <a:p>
            <a:pPr marL="914400" lvl="1" indent="-381000" rtl="0">
              <a:buClr>
                <a:schemeClr val="dk1"/>
              </a:buClr>
              <a:buSzPct val="80000"/>
              <a:buFont typeface="Courier New"/>
              <a:buChar char="o"/>
            </a:pPr>
            <a:r>
              <a:rPr lang="en" sz="2000" dirty="0"/>
              <a:t>What are some interim steps you can take to move in the right direction?</a:t>
            </a:r>
          </a:p>
          <a:p>
            <a:endParaRPr sz="2800" dirty="0"/>
          </a:p>
        </p:txBody>
      </p:sp>
      <p:sp>
        <p:nvSpPr>
          <p:cNvPr id="4" name="TextBox 3"/>
          <p:cNvSpPr txBox="1"/>
          <p:nvPr/>
        </p:nvSpPr>
        <p:spPr>
          <a:xfrm>
            <a:off x="533400" y="742950"/>
            <a:ext cx="7978466" cy="461665"/>
          </a:xfrm>
          <a:prstGeom prst="rect">
            <a:avLst/>
          </a:prstGeom>
          <a:noFill/>
        </p:spPr>
        <p:txBody>
          <a:bodyPr wrap="none" rtlCol="0">
            <a:spAutoFit/>
          </a:bodyPr>
          <a:lstStyle/>
          <a:p>
            <a:r>
              <a:rPr lang="en-US" sz="2400" b="1" dirty="0" smtClean="0"/>
              <a:t>You have started assembling your team….now what?</a:t>
            </a:r>
            <a:endParaRPr lang="en-US" sz="2400" b="1" dirty="0"/>
          </a:p>
        </p:txBody>
      </p:sp>
      <p:sp>
        <p:nvSpPr>
          <p:cNvPr id="5" name="TextBox 4"/>
          <p:cNvSpPr txBox="1"/>
          <p:nvPr/>
        </p:nvSpPr>
        <p:spPr>
          <a:xfrm>
            <a:off x="600473" y="1500485"/>
            <a:ext cx="5458546" cy="461665"/>
          </a:xfrm>
          <a:prstGeom prst="rect">
            <a:avLst/>
          </a:prstGeom>
          <a:noFill/>
        </p:spPr>
        <p:txBody>
          <a:bodyPr wrap="none" rtlCol="0">
            <a:spAutoFit/>
          </a:bodyPr>
          <a:lstStyle/>
          <a:p>
            <a:r>
              <a:rPr lang="en-US" sz="2400" dirty="0" smtClean="0"/>
              <a:t>We found a gap analysis </a:t>
            </a:r>
            <a:r>
              <a:rPr lang="en-US" sz="2400" i="1" dirty="0" smtClean="0"/>
              <a:t>really</a:t>
            </a:r>
            <a:r>
              <a:rPr lang="en-US" sz="2400" dirty="0" smtClean="0"/>
              <a:t> helpful:</a:t>
            </a:r>
            <a:endParaRPr lang="en-US" sz="2400" dirty="0"/>
          </a:p>
        </p:txBody>
      </p:sp>
    </p:spTree>
    <p:extLst>
      <p:ext uri="{BB962C8B-B14F-4D97-AF65-F5344CB8AC3E}">
        <p14:creationId xmlns:p14="http://schemas.microsoft.com/office/powerpoint/2010/main" val="4011547885"/>
      </p:ext>
    </p:extLst>
  </p:cSld>
  <p:clrMapOvr>
    <a:masterClrMapping/>
  </p:clrMapOvr>
  <p:transition spd="slow">
    <p:cut/>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Shape 371"/>
          <p:cNvSpPr txBox="1">
            <a:spLocks noGrp="1"/>
          </p:cNvSpPr>
          <p:nvPr>
            <p:ph type="title"/>
          </p:nvPr>
        </p:nvSpPr>
        <p:spPr>
          <a:xfrm>
            <a:off x="609600" y="647550"/>
            <a:ext cx="8229600" cy="857400"/>
          </a:xfrm>
          <a:prstGeom prst="rect">
            <a:avLst/>
          </a:prstGeom>
        </p:spPr>
        <p:txBody>
          <a:bodyPr lIns="91425" tIns="91425" rIns="91425" bIns="91425" anchor="b" anchorCtr="0">
            <a:noAutofit/>
          </a:bodyPr>
          <a:lstStyle/>
          <a:p>
            <a:pPr>
              <a:buNone/>
            </a:pPr>
            <a:r>
              <a:rPr lang="en" sz="2400" b="0" dirty="0" smtClean="0"/>
              <a:t>We also found that Gap </a:t>
            </a:r>
            <a:r>
              <a:rPr lang="en" sz="2400" b="0" dirty="0"/>
              <a:t>A</a:t>
            </a:r>
            <a:r>
              <a:rPr lang="en" sz="2400" b="0" dirty="0" smtClean="0"/>
              <a:t>nalyses </a:t>
            </a:r>
            <a:r>
              <a:rPr lang="en" sz="2400" b="0" dirty="0"/>
              <a:t>can be </a:t>
            </a:r>
            <a:r>
              <a:rPr lang="en" sz="2400" b="0" dirty="0" smtClean="0"/>
              <a:t>challenging…</a:t>
            </a:r>
            <a:endParaRPr lang="en" sz="2400" b="0" dirty="0"/>
          </a:p>
        </p:txBody>
      </p:sp>
      <p:sp>
        <p:nvSpPr>
          <p:cNvPr id="4" name="Shape 365"/>
          <p:cNvSpPr txBox="1">
            <a:spLocks/>
          </p:cNvSpPr>
          <p:nvPr/>
        </p:nvSpPr>
        <p:spPr>
          <a:xfrm>
            <a:off x="228600" y="-114450"/>
            <a:ext cx="8229600" cy="857400"/>
          </a:xfrm>
          <a:prstGeom prst="rect">
            <a:avLst/>
          </a:prstGeom>
        </p:spPr>
        <p:txBody>
          <a:bodyPr lIns="91425" tIns="91425" rIns="91425" bIns="91425" anchor="b" anchorCtr="0">
            <a:noAutofit/>
          </a:bodyPr>
          <a:lstStyle>
            <a:defPPr marR="0" algn="l" rtl="0">
              <a:lnSpc>
                <a:spcPct val="100000"/>
              </a:lnSpc>
              <a:spcBef>
                <a:spcPts val="0"/>
              </a:spcBef>
              <a:spcAft>
                <a:spcPts val="0"/>
              </a:spcAft>
            </a:defPPr>
            <a:lvl1pPr marL="0" marR="0" algn="l" rtl="0">
              <a:lnSpc>
                <a:spcPct val="100000"/>
              </a:lnSpc>
              <a:spcBef>
                <a:spcPts val="0"/>
              </a:spcBef>
              <a:spcAft>
                <a:spcPts val="0"/>
              </a:spcAft>
              <a:buClr>
                <a:schemeClr val="dk1"/>
              </a:buClr>
              <a:buSzPct val="100000"/>
              <a:buNone/>
              <a:defRPr sz="3600" b="1" i="0" u="none" strike="noStrike" cap="none" baseline="0">
                <a:solidFill>
                  <a:schemeClr val="dk1"/>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None/>
              <a:defRPr sz="3600" b="1" i="0" u="none" strike="noStrike" cap="none" baseline="0">
                <a:solidFill>
                  <a:schemeClr val="dk1"/>
                </a:solidFill>
                <a:latin typeface="Arial"/>
                <a:ea typeface="Arial"/>
                <a:cs typeface="Arial"/>
                <a:sym typeface="Arial"/>
              </a:defRPr>
            </a:lvl2pPr>
            <a:lvl3pPr marL="0" indent="228600">
              <a:buClr>
                <a:schemeClr val="dk1"/>
              </a:buClr>
              <a:buSzPct val="100000"/>
              <a:buNone/>
              <a:defRPr sz="3600" b="1">
                <a:solidFill>
                  <a:schemeClr val="dk1"/>
                </a:solidFill>
              </a:defRPr>
            </a:lvl3pPr>
            <a:lvl4pPr marL="0" indent="228600">
              <a:buClr>
                <a:schemeClr val="dk1"/>
              </a:buClr>
              <a:buSzPct val="100000"/>
              <a:buNone/>
              <a:defRPr sz="3600" b="1">
                <a:solidFill>
                  <a:schemeClr val="dk1"/>
                </a:solidFill>
              </a:defRPr>
            </a:lvl4pPr>
            <a:lvl5pPr marL="0" indent="228600">
              <a:buClr>
                <a:schemeClr val="dk1"/>
              </a:buClr>
              <a:buSzPct val="100000"/>
              <a:buNone/>
              <a:defRPr sz="3600" b="1">
                <a:solidFill>
                  <a:schemeClr val="dk1"/>
                </a:solidFill>
              </a:defRPr>
            </a:lvl5pPr>
            <a:lvl6pPr marL="0" indent="228600">
              <a:buClr>
                <a:schemeClr val="dk1"/>
              </a:buClr>
              <a:buSzPct val="100000"/>
              <a:buNone/>
              <a:defRPr sz="3600" b="1">
                <a:solidFill>
                  <a:schemeClr val="dk1"/>
                </a:solidFill>
              </a:defRPr>
            </a:lvl6pPr>
            <a:lvl7pPr marL="0" indent="228600">
              <a:buClr>
                <a:schemeClr val="dk1"/>
              </a:buClr>
              <a:buSzPct val="100000"/>
              <a:buNone/>
              <a:defRPr sz="3600" b="1">
                <a:solidFill>
                  <a:schemeClr val="dk1"/>
                </a:solidFill>
              </a:defRPr>
            </a:lvl7pPr>
            <a:lvl8pPr marL="0" indent="228600">
              <a:buClr>
                <a:schemeClr val="dk1"/>
              </a:buClr>
              <a:buSzPct val="100000"/>
              <a:buNone/>
              <a:defRPr sz="3600" b="1">
                <a:solidFill>
                  <a:schemeClr val="dk1"/>
                </a:solidFill>
              </a:defRPr>
            </a:lvl8pPr>
            <a:lvl9pPr marL="0" indent="228600">
              <a:buClr>
                <a:schemeClr val="dk1"/>
              </a:buClr>
              <a:buSzPct val="100000"/>
              <a:buNone/>
              <a:defRPr sz="3600" b="1">
                <a:solidFill>
                  <a:schemeClr val="dk1"/>
                </a:solidFill>
              </a:defRPr>
            </a:lvl9pPr>
          </a:lstStyle>
          <a:p>
            <a:r>
              <a:rPr lang="en" sz="3200" dirty="0" smtClean="0"/>
              <a:t>Next Steps: Towards a Policy</a:t>
            </a:r>
            <a:endParaRPr lang="en" sz="3200" dirty="0"/>
          </a:p>
        </p:txBody>
      </p:sp>
      <p:sp>
        <p:nvSpPr>
          <p:cNvPr id="5" name="Shape 366"/>
          <p:cNvSpPr txBox="1">
            <a:spLocks/>
          </p:cNvSpPr>
          <p:nvPr/>
        </p:nvSpPr>
        <p:spPr>
          <a:xfrm>
            <a:off x="381000" y="1657350"/>
            <a:ext cx="8686800" cy="2667000"/>
          </a:xfrm>
          <a:prstGeom prst="rect">
            <a:avLst/>
          </a:prstGeom>
        </p:spPr>
        <p:txBody>
          <a:bodyPr lIns="91425" tIns="91425" rIns="91425" bIns="91425" anchor="t" anchorCtr="0">
            <a:noAutofit/>
          </a:bodyPr>
          <a:lstStyle>
            <a:defPPr marR="0" algn="l" rtl="0">
              <a:lnSpc>
                <a:spcPct val="100000"/>
              </a:lnSpc>
              <a:spcBef>
                <a:spcPts val="0"/>
              </a:spcBef>
              <a:spcAft>
                <a:spcPts val="0"/>
              </a:spcAft>
            </a:defPPr>
            <a:lvl1pPr marL="342900" marR="0" indent="-152400" algn="l" rtl="0">
              <a:lnSpc>
                <a:spcPct val="100000"/>
              </a:lnSpc>
              <a:spcBef>
                <a:spcPts val="600"/>
              </a:spcBef>
              <a:spcAft>
                <a:spcPts val="0"/>
              </a:spcAft>
              <a:buClr>
                <a:schemeClr val="dk1"/>
              </a:buClr>
              <a:buSzPct val="100000"/>
              <a:buNone/>
              <a:defRPr sz="3000" b="0" i="0" u="none" strike="noStrike" cap="none" baseline="0">
                <a:solidFill>
                  <a:schemeClr val="dk1"/>
                </a:solidFill>
                <a:latin typeface="Arial"/>
                <a:ea typeface="Arial"/>
                <a:cs typeface="Arial"/>
                <a:sym typeface="Arial"/>
              </a:defRPr>
            </a:lvl1pPr>
            <a:lvl2pPr marL="742950" marR="0" indent="457200" algn="l" rtl="0">
              <a:lnSpc>
                <a:spcPct val="100000"/>
              </a:lnSpc>
              <a:spcBef>
                <a:spcPts val="480"/>
              </a:spcBef>
              <a:spcAft>
                <a:spcPts val="0"/>
              </a:spcAft>
              <a:buClr>
                <a:schemeClr val="dk1"/>
              </a:buClr>
              <a:buSzPct val="100000"/>
              <a:buNone/>
              <a:defRPr sz="2400" b="0" i="0" u="none" strike="noStrike" cap="none" baseline="0">
                <a:solidFill>
                  <a:schemeClr val="dk1"/>
                </a:solidFill>
                <a:latin typeface="Arial"/>
                <a:ea typeface="Arial"/>
                <a:cs typeface="Arial"/>
                <a:sym typeface="Arial"/>
              </a:defRPr>
            </a:lvl2pPr>
            <a:lvl3pPr marL="1143000" marR="0" indent="914400" algn="l" rtl="0">
              <a:lnSpc>
                <a:spcPct val="100000"/>
              </a:lnSpc>
              <a:spcBef>
                <a:spcPts val="480"/>
              </a:spcBef>
              <a:spcAft>
                <a:spcPts val="0"/>
              </a:spcAft>
              <a:buClr>
                <a:schemeClr val="dk1"/>
              </a:buClr>
              <a:buSzPct val="100000"/>
              <a:buNone/>
              <a:defRPr sz="2400" b="0" i="0" u="none" strike="noStrike" cap="none" baseline="0">
                <a:solidFill>
                  <a:schemeClr val="dk1"/>
                </a:solidFill>
                <a:latin typeface="Arial"/>
                <a:ea typeface="Arial"/>
                <a:cs typeface="Arial"/>
                <a:sym typeface="Arial"/>
              </a:defRPr>
            </a:lvl3pPr>
            <a:lvl4pPr marL="1600200" marR="0" indent="1371600" algn="l" rtl="0">
              <a:lnSpc>
                <a:spcPct val="100000"/>
              </a:lnSpc>
              <a:spcBef>
                <a:spcPts val="360"/>
              </a:spcBef>
              <a:spcAft>
                <a:spcPts val="0"/>
              </a:spcAft>
              <a:buClr>
                <a:schemeClr val="dk1"/>
              </a:buClr>
              <a:buSzPct val="100000"/>
              <a:buNone/>
              <a:defRPr sz="1800" b="0" i="0" u="none" strike="noStrike" cap="none" baseline="0">
                <a:solidFill>
                  <a:schemeClr val="dk1"/>
                </a:solidFill>
                <a:latin typeface="Arial"/>
                <a:ea typeface="Arial"/>
                <a:cs typeface="Arial"/>
                <a:sym typeface="Arial"/>
              </a:defRPr>
            </a:lvl4pPr>
            <a:lvl5pPr marL="2057400" marR="0" indent="-114300" algn="l" rtl="0">
              <a:lnSpc>
                <a:spcPct val="100000"/>
              </a:lnSpc>
              <a:spcBef>
                <a:spcPts val="360"/>
              </a:spcBef>
              <a:spcAft>
                <a:spcPts val="0"/>
              </a:spcAft>
              <a:buClr>
                <a:schemeClr val="dk1"/>
              </a:buClr>
              <a:buSzPct val="100000"/>
              <a:buNone/>
              <a:defRPr sz="1800" b="0" i="0" u="none" strike="noStrike" cap="none" baseline="0">
                <a:solidFill>
                  <a:schemeClr val="dk1"/>
                </a:solidFill>
                <a:latin typeface="Arial"/>
                <a:ea typeface="Arial"/>
                <a:cs typeface="Arial"/>
                <a:sym typeface="Arial"/>
              </a:defRPr>
            </a:lvl5pPr>
            <a:lvl6pPr marL="2514600" marR="0" indent="-114300" algn="l" rtl="0">
              <a:lnSpc>
                <a:spcPct val="100000"/>
              </a:lnSpc>
              <a:spcBef>
                <a:spcPts val="360"/>
              </a:spcBef>
              <a:spcAft>
                <a:spcPts val="0"/>
              </a:spcAft>
              <a:buClr>
                <a:schemeClr val="dk1"/>
              </a:buClr>
              <a:buSzPct val="100000"/>
              <a:buNone/>
              <a:defRPr sz="1800" b="0" i="0" u="none" strike="noStrike" cap="none" baseline="0">
                <a:solidFill>
                  <a:schemeClr val="dk1"/>
                </a:solidFill>
                <a:latin typeface="Arial"/>
                <a:ea typeface="Arial"/>
                <a:cs typeface="Arial"/>
                <a:sym typeface="Arial"/>
              </a:defRPr>
            </a:lvl6pPr>
            <a:lvl7pPr marL="2971800" marR="0" indent="-114300" algn="l" rtl="0">
              <a:lnSpc>
                <a:spcPct val="100000"/>
              </a:lnSpc>
              <a:spcBef>
                <a:spcPts val="360"/>
              </a:spcBef>
              <a:spcAft>
                <a:spcPts val="0"/>
              </a:spcAft>
              <a:buClr>
                <a:schemeClr val="dk1"/>
              </a:buClr>
              <a:buSzPct val="100000"/>
              <a:buNone/>
              <a:defRPr sz="1800" b="0" i="0" u="none" strike="noStrike" cap="none" baseline="0">
                <a:solidFill>
                  <a:schemeClr val="dk1"/>
                </a:solidFill>
                <a:latin typeface="Arial"/>
                <a:ea typeface="Arial"/>
                <a:cs typeface="Arial"/>
                <a:sym typeface="Arial"/>
              </a:defRPr>
            </a:lvl7pPr>
            <a:lvl8pPr marL="3429000" marR="0" indent="-114300" algn="l" rtl="0">
              <a:lnSpc>
                <a:spcPct val="100000"/>
              </a:lnSpc>
              <a:spcBef>
                <a:spcPts val="360"/>
              </a:spcBef>
              <a:spcAft>
                <a:spcPts val="0"/>
              </a:spcAft>
              <a:buClr>
                <a:schemeClr val="dk1"/>
              </a:buClr>
              <a:buSzPct val="100000"/>
              <a:buNone/>
              <a:defRPr sz="1800" b="0" i="0" u="none" strike="noStrike" cap="none" baseline="0">
                <a:solidFill>
                  <a:schemeClr val="dk1"/>
                </a:solidFill>
                <a:latin typeface="Arial"/>
                <a:ea typeface="Arial"/>
                <a:cs typeface="Arial"/>
                <a:sym typeface="Arial"/>
              </a:defRPr>
            </a:lvl8pPr>
            <a:lvl9pPr marL="3886200" marR="0" indent="-114300" algn="l" rtl="0">
              <a:lnSpc>
                <a:spcPct val="100000"/>
              </a:lnSpc>
              <a:spcBef>
                <a:spcPts val="360"/>
              </a:spcBef>
              <a:spcAft>
                <a:spcPts val="0"/>
              </a:spcAft>
              <a:buClr>
                <a:schemeClr val="dk1"/>
              </a:buClr>
              <a:buSzPct val="100000"/>
              <a:buNone/>
              <a:defRPr sz="1800" b="0" i="0" u="none" strike="noStrike" cap="none" baseline="0">
                <a:solidFill>
                  <a:schemeClr val="dk1"/>
                </a:solidFill>
                <a:latin typeface="Arial"/>
                <a:ea typeface="Arial"/>
                <a:cs typeface="Arial"/>
                <a:sym typeface="Arial"/>
              </a:defRPr>
            </a:lvl9pPr>
          </a:lstStyle>
          <a:p>
            <a:pPr marL="914400" lvl="1" indent="-381000">
              <a:buSzPct val="80000"/>
              <a:buFont typeface="Courier New"/>
              <a:buChar char="o"/>
            </a:pPr>
            <a:r>
              <a:rPr lang="en-US" sz="2000" dirty="0" smtClean="0"/>
              <a:t>Be brutally honest. It’s the only way to move forward.</a:t>
            </a:r>
            <a:br>
              <a:rPr lang="en-US" sz="2000" dirty="0" smtClean="0"/>
            </a:br>
            <a:endParaRPr lang="en-US" sz="2000" dirty="0" smtClean="0"/>
          </a:p>
          <a:p>
            <a:pPr marL="914400" lvl="1" indent="-381000">
              <a:buSzPct val="80000"/>
              <a:buFont typeface="Courier New"/>
              <a:buChar char="o"/>
            </a:pPr>
            <a:r>
              <a:rPr lang="en-US" sz="2000" dirty="0" smtClean="0"/>
              <a:t>Look closely at risk: What is the cost of doing nothing?</a:t>
            </a:r>
            <a:br>
              <a:rPr lang="en-US" sz="2000" dirty="0" smtClean="0"/>
            </a:br>
            <a:endParaRPr lang="en-US" sz="2000" dirty="0" smtClean="0"/>
          </a:p>
          <a:p>
            <a:pPr marL="914400" lvl="1" indent="-381000">
              <a:buSzPct val="80000"/>
              <a:buFont typeface="Courier New"/>
              <a:buChar char="o"/>
            </a:pPr>
            <a:r>
              <a:rPr lang="en-US" sz="2000" dirty="0" smtClean="0"/>
              <a:t>Documenting what you know will tell you what you don’t know.</a:t>
            </a:r>
            <a:br>
              <a:rPr lang="en-US" sz="2000" dirty="0" smtClean="0"/>
            </a:br>
            <a:endParaRPr lang="en-US" sz="2000" dirty="0" smtClean="0"/>
          </a:p>
          <a:p>
            <a:pPr marL="914400" lvl="1" indent="-381000">
              <a:buSzPct val="80000"/>
              <a:buFont typeface="Courier New"/>
              <a:buChar char="o"/>
            </a:pPr>
            <a:r>
              <a:rPr lang="en-US" sz="2000" dirty="0" smtClean="0"/>
              <a:t>Feel free to look at our case studies and see how it worked. Our wiki has the case studies of all 5 of the POWRR </a:t>
            </a:r>
            <a:r>
              <a:rPr lang="en-US" sz="2000" dirty="0"/>
              <a:t>partner institutions.</a:t>
            </a:r>
            <a:br>
              <a:rPr lang="en-US" sz="2000" dirty="0"/>
            </a:br>
            <a:r>
              <a:rPr lang="en-US" sz="1400" dirty="0">
                <a:hlinkClick r:id="rId3"/>
              </a:rPr>
              <a:t>http://powrr-wiki.lib.niu.edu/index.php/Main_Page </a:t>
            </a:r>
            <a:endParaRPr lang="en-US" sz="2000" dirty="0" smtClean="0"/>
          </a:p>
          <a:p>
            <a:endParaRPr lang="en-US" sz="2800" dirty="0"/>
          </a:p>
        </p:txBody>
      </p:sp>
    </p:spTree>
    <p:extLst>
      <p:ext uri="{BB962C8B-B14F-4D97-AF65-F5344CB8AC3E}">
        <p14:creationId xmlns:p14="http://schemas.microsoft.com/office/powerpoint/2010/main" val="2614563783"/>
      </p:ext>
    </p:extLst>
  </p:cSld>
  <p:clrMapOvr>
    <a:masterClrMapping/>
  </p:clrMapOvr>
  <p:transition spd="slow">
    <p:cut/>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4" name="TextBox 3"/>
          <p:cNvSpPr txBox="1"/>
          <p:nvPr/>
        </p:nvSpPr>
        <p:spPr>
          <a:xfrm>
            <a:off x="533400" y="685145"/>
            <a:ext cx="8229600" cy="4462760"/>
          </a:xfrm>
          <a:prstGeom prst="rect">
            <a:avLst/>
          </a:prstGeom>
          <a:noFill/>
        </p:spPr>
        <p:txBody>
          <a:bodyPr wrap="square" rtlCol="0">
            <a:spAutoFit/>
          </a:bodyPr>
          <a:lstStyle/>
          <a:p>
            <a:pPr marL="285750" indent="-285750">
              <a:buFont typeface="Arial" panose="020B0604020202020204" pitchFamily="34" charset="0"/>
              <a:buChar char="•"/>
            </a:pPr>
            <a:r>
              <a:rPr lang="en-US" sz="1800" dirty="0" smtClean="0"/>
              <a:t>Policy is where the ideal leads to actual workflows within your organization.</a:t>
            </a:r>
            <a:br>
              <a:rPr lang="en-US" sz="1800" dirty="0" smtClean="0"/>
            </a:br>
            <a:endParaRPr lang="en-US" sz="1800" dirty="0" smtClean="0"/>
          </a:p>
          <a:p>
            <a:pPr marL="285750" indent="-285750">
              <a:buFont typeface="Arial" panose="020B0604020202020204" pitchFamily="34" charset="0"/>
              <a:buChar char="•"/>
            </a:pPr>
            <a:r>
              <a:rPr lang="en" sz="1800" dirty="0" smtClean="0"/>
              <a:t>We’ve </a:t>
            </a:r>
            <a:r>
              <a:rPr lang="en" sz="1800" dirty="0"/>
              <a:t>collected links to resources on our website for getting started. </a:t>
            </a:r>
            <a:r>
              <a:rPr lang="en" sz="1800" dirty="0" smtClean="0"/>
              <a:t/>
            </a:r>
            <a:br>
              <a:rPr lang="en" sz="1800" dirty="0" smtClean="0"/>
            </a:br>
            <a:r>
              <a:rPr lang="en-US" dirty="0">
                <a:hlinkClick r:id="rId3"/>
              </a:rPr>
              <a:t>http://digitalpowrr.niu.edu/digital-preservation-101/</a:t>
            </a:r>
            <a:r>
              <a:rPr lang="en" dirty="0" smtClean="0"/>
              <a:t/>
            </a:r>
            <a:br>
              <a:rPr lang="en" dirty="0" smtClean="0"/>
            </a:br>
            <a:endParaRPr lang="en" dirty="0" smtClean="0"/>
          </a:p>
          <a:p>
            <a:pPr marL="285750" indent="-285750">
              <a:buFont typeface="Arial" panose="020B0604020202020204" pitchFamily="34" charset="0"/>
              <a:buChar char="•"/>
            </a:pPr>
            <a:r>
              <a:rPr lang="en-US" sz="1800" dirty="0" smtClean="0"/>
              <a:t>Iterative is TOTALLY OKAY.</a:t>
            </a:r>
            <a:br>
              <a:rPr lang="en-US" sz="1800" dirty="0" smtClean="0"/>
            </a:br>
            <a:endParaRPr lang="en-US" sz="1800" dirty="0" smtClean="0"/>
          </a:p>
          <a:p>
            <a:pPr marL="285750" indent="-285750">
              <a:buFont typeface="Arial" panose="020B0604020202020204" pitchFamily="34" charset="0"/>
              <a:buChar char="•"/>
            </a:pPr>
            <a:r>
              <a:rPr lang="en-US" sz="1800" dirty="0" smtClean="0"/>
              <a:t>Begin with how you would LIKE your workflow to run: tool selection may come out of that.</a:t>
            </a:r>
            <a:br>
              <a:rPr lang="en-US" sz="1800" dirty="0" smtClean="0"/>
            </a:br>
            <a:endParaRPr lang="en-US" sz="1800" dirty="0" smtClean="0"/>
          </a:p>
          <a:p>
            <a:pPr marL="285750" indent="-285750">
              <a:buFont typeface="Arial" panose="020B0604020202020204" pitchFamily="34" charset="0"/>
              <a:buChar char="•"/>
            </a:pPr>
            <a:r>
              <a:rPr lang="en-US" sz="1800" dirty="0" smtClean="0"/>
              <a:t>Does it work with your already existing policies?</a:t>
            </a:r>
            <a:br>
              <a:rPr lang="en-US" sz="1800" dirty="0" smtClean="0"/>
            </a:br>
            <a:endParaRPr lang="en-US" sz="1800" dirty="0" smtClean="0"/>
          </a:p>
          <a:p>
            <a:pPr marL="285750" indent="-285750">
              <a:buFont typeface="Arial" panose="020B0604020202020204" pitchFamily="34" charset="0"/>
              <a:buChar char="•"/>
            </a:pPr>
            <a:r>
              <a:rPr lang="en-US" sz="1800" dirty="0" smtClean="0"/>
              <a:t>It’s better to have a draft policy ready if resources show up than random resources with no policy.</a:t>
            </a:r>
            <a:br>
              <a:rPr lang="en-US" sz="1800" dirty="0" smtClean="0"/>
            </a:br>
            <a:endParaRPr lang="en-US" sz="1800" dirty="0" smtClean="0"/>
          </a:p>
          <a:p>
            <a:pPr marL="285750" indent="-285750">
              <a:buFont typeface="Arial" panose="020B0604020202020204" pitchFamily="34" charset="0"/>
              <a:buChar char="•"/>
            </a:pPr>
            <a:r>
              <a:rPr lang="en-US" sz="1800" dirty="0" smtClean="0"/>
              <a:t>DOCUMENT what you do….future you will be deeply grateful.</a:t>
            </a:r>
            <a:endParaRPr lang="en-US" sz="1800" dirty="0"/>
          </a:p>
        </p:txBody>
      </p:sp>
      <p:sp>
        <p:nvSpPr>
          <p:cNvPr id="9" name="Shape 365"/>
          <p:cNvSpPr txBox="1">
            <a:spLocks/>
          </p:cNvSpPr>
          <p:nvPr/>
        </p:nvSpPr>
        <p:spPr>
          <a:xfrm>
            <a:off x="152400" y="-190650"/>
            <a:ext cx="8229600" cy="857400"/>
          </a:xfrm>
          <a:prstGeom prst="rect">
            <a:avLst/>
          </a:prstGeom>
        </p:spPr>
        <p:txBody>
          <a:bodyPr lIns="91425" tIns="91425" rIns="91425" bIns="91425" anchor="b" anchorCtr="0">
            <a:noAutofit/>
          </a:bodyPr>
          <a:lstStyle>
            <a:defPPr marR="0" algn="l" rtl="0">
              <a:lnSpc>
                <a:spcPct val="100000"/>
              </a:lnSpc>
              <a:spcBef>
                <a:spcPts val="0"/>
              </a:spcBef>
              <a:spcAft>
                <a:spcPts val="0"/>
              </a:spcAft>
            </a:defPPr>
            <a:lvl1pPr marL="0" marR="0" algn="l" rtl="0">
              <a:lnSpc>
                <a:spcPct val="100000"/>
              </a:lnSpc>
              <a:spcBef>
                <a:spcPts val="0"/>
              </a:spcBef>
              <a:spcAft>
                <a:spcPts val="0"/>
              </a:spcAft>
              <a:buClr>
                <a:schemeClr val="dk1"/>
              </a:buClr>
              <a:buSzPct val="100000"/>
              <a:buNone/>
              <a:defRPr sz="3600" b="1" i="0" u="none" strike="noStrike" cap="none" baseline="0">
                <a:solidFill>
                  <a:schemeClr val="dk1"/>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None/>
              <a:defRPr sz="3600" b="1" i="0" u="none" strike="noStrike" cap="none" baseline="0">
                <a:solidFill>
                  <a:schemeClr val="dk1"/>
                </a:solidFill>
                <a:latin typeface="Arial"/>
                <a:ea typeface="Arial"/>
                <a:cs typeface="Arial"/>
                <a:sym typeface="Arial"/>
              </a:defRPr>
            </a:lvl2pPr>
            <a:lvl3pPr marL="0" indent="228600">
              <a:buClr>
                <a:schemeClr val="dk1"/>
              </a:buClr>
              <a:buSzPct val="100000"/>
              <a:buNone/>
              <a:defRPr sz="3600" b="1">
                <a:solidFill>
                  <a:schemeClr val="dk1"/>
                </a:solidFill>
              </a:defRPr>
            </a:lvl3pPr>
            <a:lvl4pPr marL="0" indent="228600">
              <a:buClr>
                <a:schemeClr val="dk1"/>
              </a:buClr>
              <a:buSzPct val="100000"/>
              <a:buNone/>
              <a:defRPr sz="3600" b="1">
                <a:solidFill>
                  <a:schemeClr val="dk1"/>
                </a:solidFill>
              </a:defRPr>
            </a:lvl4pPr>
            <a:lvl5pPr marL="0" indent="228600">
              <a:buClr>
                <a:schemeClr val="dk1"/>
              </a:buClr>
              <a:buSzPct val="100000"/>
              <a:buNone/>
              <a:defRPr sz="3600" b="1">
                <a:solidFill>
                  <a:schemeClr val="dk1"/>
                </a:solidFill>
              </a:defRPr>
            </a:lvl5pPr>
            <a:lvl6pPr marL="0" indent="228600">
              <a:buClr>
                <a:schemeClr val="dk1"/>
              </a:buClr>
              <a:buSzPct val="100000"/>
              <a:buNone/>
              <a:defRPr sz="3600" b="1">
                <a:solidFill>
                  <a:schemeClr val="dk1"/>
                </a:solidFill>
              </a:defRPr>
            </a:lvl6pPr>
            <a:lvl7pPr marL="0" indent="228600">
              <a:buClr>
                <a:schemeClr val="dk1"/>
              </a:buClr>
              <a:buSzPct val="100000"/>
              <a:buNone/>
              <a:defRPr sz="3600" b="1">
                <a:solidFill>
                  <a:schemeClr val="dk1"/>
                </a:solidFill>
              </a:defRPr>
            </a:lvl7pPr>
            <a:lvl8pPr marL="0" indent="228600">
              <a:buClr>
                <a:schemeClr val="dk1"/>
              </a:buClr>
              <a:buSzPct val="100000"/>
              <a:buNone/>
              <a:defRPr sz="3600" b="1">
                <a:solidFill>
                  <a:schemeClr val="dk1"/>
                </a:solidFill>
              </a:defRPr>
            </a:lvl8pPr>
            <a:lvl9pPr marL="0" indent="228600">
              <a:buClr>
                <a:schemeClr val="dk1"/>
              </a:buClr>
              <a:buSzPct val="100000"/>
              <a:buNone/>
              <a:defRPr sz="3600" b="1">
                <a:solidFill>
                  <a:schemeClr val="dk1"/>
                </a:solidFill>
              </a:defRPr>
            </a:lvl9pPr>
          </a:lstStyle>
          <a:p>
            <a:r>
              <a:rPr lang="en" sz="3200" dirty="0" smtClean="0"/>
              <a:t>Next Steps: Towards a Policy</a:t>
            </a:r>
            <a:endParaRPr lang="en" sz="3200" dirty="0"/>
          </a:p>
        </p:txBody>
      </p:sp>
    </p:spTree>
    <p:extLst>
      <p:ext uri="{BB962C8B-B14F-4D97-AF65-F5344CB8AC3E}">
        <p14:creationId xmlns:p14="http://schemas.microsoft.com/office/powerpoint/2010/main" val="3419164734"/>
      </p:ext>
    </p:extLst>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 What about our consortium?</a:t>
            </a:r>
            <a:endParaRPr lang="en-US" dirty="0"/>
          </a:p>
        </p:txBody>
      </p:sp>
      <p:sp>
        <p:nvSpPr>
          <p:cNvPr id="3" name="Content Placeholder 2"/>
          <p:cNvSpPr>
            <a:spLocks noGrp="1"/>
          </p:cNvSpPr>
          <p:nvPr>
            <p:ph sz="half" idx="1"/>
          </p:nvPr>
        </p:nvSpPr>
        <p:spPr/>
        <p:txBody>
          <a:bodyPr/>
          <a:lstStyle/>
          <a:p>
            <a:pPr marL="0" indent="0">
              <a:buNone/>
            </a:pPr>
            <a:r>
              <a:rPr lang="en-US" sz="2400" dirty="0" smtClean="0"/>
              <a:t>They bought us lunch and provided meeting space.</a:t>
            </a:r>
          </a:p>
          <a:p>
            <a:pPr marL="0" indent="0">
              <a:buNone/>
            </a:pPr>
            <a:endParaRPr lang="en-US" sz="2400" dirty="0"/>
          </a:p>
          <a:p>
            <a:pPr marL="0" indent="0">
              <a:buNone/>
            </a:pPr>
            <a:r>
              <a:rPr lang="en-US" sz="2400" dirty="0" smtClean="0"/>
              <a:t>They also eventually wrote a letter of support for the IMLS grant application.</a:t>
            </a:r>
          </a:p>
          <a:p>
            <a:pPr marL="0" indent="0">
              <a:buNone/>
            </a:pPr>
            <a:endParaRPr lang="en-US" dirty="0"/>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1823904"/>
            <a:ext cx="4038600" cy="2146566"/>
          </a:xfrm>
        </p:spPr>
      </p:pic>
      <p:sp>
        <p:nvSpPr>
          <p:cNvPr id="7" name="TextBox 6"/>
          <p:cNvSpPr txBox="1"/>
          <p:nvPr/>
        </p:nvSpPr>
        <p:spPr>
          <a:xfrm>
            <a:off x="6172200" y="4400550"/>
            <a:ext cx="1295400" cy="304800"/>
          </a:xfrm>
          <a:prstGeom prst="rect">
            <a:avLst/>
          </a:prstGeom>
          <a:noFill/>
        </p:spPr>
        <p:txBody>
          <a:bodyPr wrap="square" rtlCol="0">
            <a:spAutoFit/>
          </a:bodyPr>
          <a:lstStyle/>
          <a:p>
            <a:r>
              <a:rPr lang="en-US" dirty="0" smtClean="0">
                <a:hlinkClick r:id="rId4"/>
              </a:rPr>
              <a:t>Source</a:t>
            </a:r>
            <a:endParaRPr lang="en-US" dirty="0"/>
          </a:p>
        </p:txBody>
      </p:sp>
    </p:spTree>
    <p:extLst>
      <p:ext uri="{BB962C8B-B14F-4D97-AF65-F5344CB8AC3E}">
        <p14:creationId xmlns:p14="http://schemas.microsoft.com/office/powerpoint/2010/main" val="300210224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9" name="Shape 365"/>
          <p:cNvSpPr txBox="1">
            <a:spLocks/>
          </p:cNvSpPr>
          <p:nvPr/>
        </p:nvSpPr>
        <p:spPr>
          <a:xfrm>
            <a:off x="762000" y="1657350"/>
            <a:ext cx="8229600" cy="857400"/>
          </a:xfrm>
          <a:prstGeom prst="rect">
            <a:avLst/>
          </a:prstGeom>
        </p:spPr>
        <p:txBody>
          <a:bodyPr lIns="91425" tIns="91425" rIns="91425" bIns="91425" anchor="b" anchorCtr="0">
            <a:noAutofit/>
          </a:bodyPr>
          <a:lstStyle>
            <a:defPPr marR="0" algn="l" rtl="0">
              <a:lnSpc>
                <a:spcPct val="100000"/>
              </a:lnSpc>
              <a:spcBef>
                <a:spcPts val="0"/>
              </a:spcBef>
              <a:spcAft>
                <a:spcPts val="0"/>
              </a:spcAft>
            </a:defPPr>
            <a:lvl1pPr marL="0" marR="0" algn="l" rtl="0">
              <a:lnSpc>
                <a:spcPct val="100000"/>
              </a:lnSpc>
              <a:spcBef>
                <a:spcPts val="0"/>
              </a:spcBef>
              <a:spcAft>
                <a:spcPts val="0"/>
              </a:spcAft>
              <a:buClr>
                <a:schemeClr val="dk1"/>
              </a:buClr>
              <a:buSzPct val="100000"/>
              <a:buNone/>
              <a:defRPr sz="3600" b="1" i="0" u="none" strike="noStrike" cap="none" baseline="0">
                <a:solidFill>
                  <a:schemeClr val="dk1"/>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None/>
              <a:defRPr sz="3600" b="1" i="0" u="none" strike="noStrike" cap="none" baseline="0">
                <a:solidFill>
                  <a:schemeClr val="dk1"/>
                </a:solidFill>
                <a:latin typeface="Arial"/>
                <a:ea typeface="Arial"/>
                <a:cs typeface="Arial"/>
                <a:sym typeface="Arial"/>
              </a:defRPr>
            </a:lvl2pPr>
            <a:lvl3pPr marL="0" indent="228600">
              <a:buClr>
                <a:schemeClr val="dk1"/>
              </a:buClr>
              <a:buSzPct val="100000"/>
              <a:buNone/>
              <a:defRPr sz="3600" b="1">
                <a:solidFill>
                  <a:schemeClr val="dk1"/>
                </a:solidFill>
              </a:defRPr>
            </a:lvl3pPr>
            <a:lvl4pPr marL="0" indent="228600">
              <a:buClr>
                <a:schemeClr val="dk1"/>
              </a:buClr>
              <a:buSzPct val="100000"/>
              <a:buNone/>
              <a:defRPr sz="3600" b="1">
                <a:solidFill>
                  <a:schemeClr val="dk1"/>
                </a:solidFill>
              </a:defRPr>
            </a:lvl4pPr>
            <a:lvl5pPr marL="0" indent="228600">
              <a:buClr>
                <a:schemeClr val="dk1"/>
              </a:buClr>
              <a:buSzPct val="100000"/>
              <a:buNone/>
              <a:defRPr sz="3600" b="1">
                <a:solidFill>
                  <a:schemeClr val="dk1"/>
                </a:solidFill>
              </a:defRPr>
            </a:lvl5pPr>
            <a:lvl6pPr marL="0" indent="228600">
              <a:buClr>
                <a:schemeClr val="dk1"/>
              </a:buClr>
              <a:buSzPct val="100000"/>
              <a:buNone/>
              <a:defRPr sz="3600" b="1">
                <a:solidFill>
                  <a:schemeClr val="dk1"/>
                </a:solidFill>
              </a:defRPr>
            </a:lvl6pPr>
            <a:lvl7pPr marL="0" indent="228600">
              <a:buClr>
                <a:schemeClr val="dk1"/>
              </a:buClr>
              <a:buSzPct val="100000"/>
              <a:buNone/>
              <a:defRPr sz="3600" b="1">
                <a:solidFill>
                  <a:schemeClr val="dk1"/>
                </a:solidFill>
              </a:defRPr>
            </a:lvl7pPr>
            <a:lvl8pPr marL="0" indent="228600">
              <a:buClr>
                <a:schemeClr val="dk1"/>
              </a:buClr>
              <a:buSzPct val="100000"/>
              <a:buNone/>
              <a:defRPr sz="3600" b="1">
                <a:solidFill>
                  <a:schemeClr val="dk1"/>
                </a:solidFill>
              </a:defRPr>
            </a:lvl8pPr>
            <a:lvl9pPr marL="0" indent="228600">
              <a:buClr>
                <a:schemeClr val="dk1"/>
              </a:buClr>
              <a:buSzPct val="100000"/>
              <a:buNone/>
              <a:defRPr sz="3600" b="1">
                <a:solidFill>
                  <a:schemeClr val="dk1"/>
                </a:solidFill>
              </a:defRPr>
            </a:lvl9pPr>
          </a:lstStyle>
          <a:p>
            <a:r>
              <a:rPr lang="en" sz="3200" dirty="0" smtClean="0"/>
              <a:t>Next Steps: Potential Solution Models</a:t>
            </a:r>
            <a:endParaRPr lang="en" sz="3200" dirty="0"/>
          </a:p>
        </p:txBody>
      </p:sp>
    </p:spTree>
    <p:extLst>
      <p:ext uri="{BB962C8B-B14F-4D97-AF65-F5344CB8AC3E}">
        <p14:creationId xmlns:p14="http://schemas.microsoft.com/office/powerpoint/2010/main" val="3688878097"/>
      </p:ext>
    </p:extLst>
  </p:cSld>
  <p:clrMapOvr>
    <a:masterClrMapping/>
  </p:clrMapOvr>
  <p:transition spd="slow">
    <p:cut/>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idx="1"/>
          </p:nvPr>
        </p:nvSpPr>
        <p:spPr>
          <a:xfrm>
            <a:off x="457200" y="3956050"/>
            <a:ext cx="8229600" cy="969780"/>
          </a:xfrm>
        </p:spPr>
        <p:txBody>
          <a:bodyPr/>
          <a:lstStyle/>
          <a:p>
            <a:r>
              <a:rPr lang="en-US" sz="6000" dirty="0">
                <a:solidFill>
                  <a:schemeClr val="accent5">
                    <a:lumMod val="75000"/>
                  </a:schemeClr>
                </a:solidFill>
              </a:rPr>
              <a:t>What </a:t>
            </a:r>
            <a:r>
              <a:rPr lang="en-US" sz="6000" i="1" dirty="0">
                <a:solidFill>
                  <a:schemeClr val="accent5">
                    <a:lumMod val="75000"/>
                  </a:schemeClr>
                </a:solidFill>
              </a:rPr>
              <a:t>can</a:t>
            </a:r>
            <a:r>
              <a:rPr lang="en-US" sz="6000" dirty="0">
                <a:solidFill>
                  <a:schemeClr val="accent5">
                    <a:lumMod val="75000"/>
                  </a:schemeClr>
                </a:solidFill>
              </a:rPr>
              <a:t> we do?</a:t>
            </a:r>
            <a:endParaRPr lang="en-US" sz="6000" dirty="0"/>
          </a:p>
          <a:p>
            <a:endParaRPr lang="en-US" sz="6000" dirty="0"/>
          </a:p>
        </p:txBody>
      </p:sp>
      <p:sp>
        <p:nvSpPr>
          <p:cNvPr id="2" name="Title 1"/>
          <p:cNvSpPr>
            <a:spLocks noGrp="1"/>
          </p:cNvSpPr>
          <p:nvPr>
            <p:ph type="title" idx="4294967295"/>
          </p:nvPr>
        </p:nvSpPr>
        <p:spPr>
          <a:xfrm>
            <a:off x="0" y="206375"/>
            <a:ext cx="8229600" cy="857250"/>
          </a:xfrm>
        </p:spPr>
        <p:txBody>
          <a:bodyPr/>
          <a:lstStyle/>
          <a:p>
            <a:r>
              <a:rPr lang="en-US" sz="4400" dirty="0">
                <a:solidFill>
                  <a:schemeClr val="accent5">
                    <a:lumMod val="75000"/>
                  </a:schemeClr>
                </a:solidFill>
              </a:rPr>
              <a:t/>
            </a:r>
            <a:br>
              <a:rPr lang="en-US" sz="4400" dirty="0">
                <a:solidFill>
                  <a:schemeClr val="accent5">
                    <a:lumMod val="75000"/>
                  </a:schemeClr>
                </a:solidFill>
              </a:rPr>
            </a:br>
            <a:endParaRPr lang="en-US" sz="44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742950"/>
            <a:ext cx="4762500" cy="2676525"/>
          </a:xfrm>
          <a:prstGeom prst="rect">
            <a:avLst/>
          </a:prstGeom>
        </p:spPr>
      </p:pic>
      <p:sp>
        <p:nvSpPr>
          <p:cNvPr id="12" name="TextBox 11"/>
          <p:cNvSpPr txBox="1"/>
          <p:nvPr/>
        </p:nvSpPr>
        <p:spPr>
          <a:xfrm>
            <a:off x="3657600" y="3714750"/>
            <a:ext cx="1676400" cy="307777"/>
          </a:xfrm>
          <a:prstGeom prst="rect">
            <a:avLst/>
          </a:prstGeom>
          <a:noFill/>
        </p:spPr>
        <p:txBody>
          <a:bodyPr wrap="square" rtlCol="0">
            <a:spAutoFit/>
          </a:bodyPr>
          <a:lstStyle/>
          <a:p>
            <a:r>
              <a:rPr lang="en-US" dirty="0" smtClean="0">
                <a:hlinkClick r:id="rId4"/>
              </a:rPr>
              <a:t>Source</a:t>
            </a:r>
            <a:endParaRPr lang="en-US" dirty="0"/>
          </a:p>
        </p:txBody>
      </p:sp>
    </p:spTree>
    <p:extLst>
      <p:ext uri="{BB962C8B-B14F-4D97-AF65-F5344CB8AC3E}">
        <p14:creationId xmlns:p14="http://schemas.microsoft.com/office/powerpoint/2010/main" val="215659144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514350"/>
            <a:ext cx="2350323" cy="400110"/>
          </a:xfrm>
          <a:prstGeom prst="rect">
            <a:avLst/>
          </a:prstGeom>
          <a:noFill/>
        </p:spPr>
        <p:txBody>
          <a:bodyPr wrap="none" rtlCol="0">
            <a:spAutoFit/>
          </a:bodyPr>
          <a:lstStyle/>
          <a:p>
            <a:r>
              <a:rPr lang="en-US" sz="2000" dirty="0" smtClean="0"/>
              <a:t>Things to consider:</a:t>
            </a:r>
            <a:endParaRPr lang="en-US" sz="2000" dirty="0"/>
          </a:p>
        </p:txBody>
      </p:sp>
      <p:sp>
        <p:nvSpPr>
          <p:cNvPr id="6" name="Shape 285"/>
          <p:cNvSpPr txBox="1">
            <a:spLocks noGrp="1"/>
          </p:cNvSpPr>
          <p:nvPr>
            <p:ph type="title"/>
          </p:nvPr>
        </p:nvSpPr>
        <p:spPr>
          <a:xfrm>
            <a:off x="228600" y="-15629"/>
            <a:ext cx="8229600" cy="682379"/>
          </a:xfrm>
          <a:prstGeom prst="rect">
            <a:avLst/>
          </a:prstGeom>
        </p:spPr>
        <p:txBody>
          <a:bodyPr lIns="91425" tIns="91425" rIns="91425" bIns="91425" anchor="b" anchorCtr="0">
            <a:noAutofit/>
          </a:bodyPr>
          <a:lstStyle/>
          <a:p>
            <a:pPr>
              <a:buNone/>
            </a:pPr>
            <a:r>
              <a:rPr lang="en" sz="3200" dirty="0" smtClean="0"/>
              <a:t>How to Decide? Results May Vary…</a:t>
            </a:r>
            <a:endParaRPr lang="en" sz="3200" dirty="0"/>
          </a:p>
        </p:txBody>
      </p:sp>
      <p:sp>
        <p:nvSpPr>
          <p:cNvPr id="7" name="TextBox 6"/>
          <p:cNvSpPr txBox="1"/>
          <p:nvPr/>
        </p:nvSpPr>
        <p:spPr>
          <a:xfrm>
            <a:off x="694342" y="895350"/>
            <a:ext cx="8221058" cy="4247317"/>
          </a:xfrm>
          <a:prstGeom prst="rect">
            <a:avLst/>
          </a:prstGeom>
          <a:noFill/>
        </p:spPr>
        <p:txBody>
          <a:bodyPr wrap="square" rtlCol="0">
            <a:spAutoFit/>
          </a:bodyPr>
          <a:lstStyle/>
          <a:p>
            <a:pPr marL="285750" indent="-285750">
              <a:buFont typeface="Arial" panose="020B0604020202020204" pitchFamily="34" charset="0"/>
              <a:buChar char="•"/>
            </a:pPr>
            <a:r>
              <a:rPr lang="en-US" dirty="0" smtClean="0"/>
              <a:t>How many staff members will be actively engaged in the digital curation lifecycle? Are they tech-savvy?</a:t>
            </a:r>
            <a:br>
              <a:rPr lang="en-US" dirty="0" smtClean="0"/>
            </a:br>
            <a:endParaRPr lang="en-US" dirty="0" smtClean="0"/>
          </a:p>
          <a:p>
            <a:pPr marL="285750" indent="-285750">
              <a:buFont typeface="Arial" panose="020B0604020202020204" pitchFamily="34" charset="0"/>
              <a:buChar char="•"/>
            </a:pPr>
            <a:r>
              <a:rPr lang="en-US" dirty="0" smtClean="0"/>
              <a:t>How robust and supportive is your technical/systems group? Do you even have one? How about some developers/programmers…have any of those on staff?</a:t>
            </a:r>
            <a:br>
              <a:rPr lang="en-US" dirty="0" smtClean="0"/>
            </a:br>
            <a:endParaRPr lang="en-US" dirty="0" smtClean="0"/>
          </a:p>
          <a:p>
            <a:pPr marL="285750" indent="-285750">
              <a:buFont typeface="Arial" panose="020B0604020202020204" pitchFamily="34" charset="0"/>
              <a:buChar char="•"/>
            </a:pPr>
            <a:r>
              <a:rPr lang="en-US" dirty="0" smtClean="0"/>
              <a:t>Is your institution already using archival management software or an Institutional Repository (like ARCHON/</a:t>
            </a:r>
            <a:r>
              <a:rPr lang="en-US" dirty="0" err="1" smtClean="0"/>
              <a:t>ArchivesSpace</a:t>
            </a:r>
            <a:r>
              <a:rPr lang="en-US" dirty="0" smtClean="0"/>
              <a:t>, </a:t>
            </a:r>
            <a:r>
              <a:rPr lang="en-US" dirty="0" err="1" smtClean="0"/>
              <a:t>BePress</a:t>
            </a:r>
            <a:r>
              <a:rPr lang="en-US" dirty="0" smtClean="0"/>
              <a:t>, Fedora etc.)? You’ll want to select tools/services that work well with what you have.</a:t>
            </a:r>
            <a:br>
              <a:rPr lang="en-US" dirty="0" smtClean="0"/>
            </a:br>
            <a:endParaRPr lang="en-US" dirty="0" smtClean="0"/>
          </a:p>
          <a:p>
            <a:pPr marL="285750" indent="-285750">
              <a:buFont typeface="Arial" panose="020B0604020202020204" pitchFamily="34" charset="0"/>
              <a:buChar char="•"/>
            </a:pPr>
            <a:r>
              <a:rPr lang="en-US" dirty="0" smtClean="0"/>
              <a:t>Do you have digital collections unique to your institution that are irreplaceable? Consider </a:t>
            </a:r>
            <a:r>
              <a:rPr lang="en-US" dirty="0"/>
              <a:t>organizing collections along the lines of those that warrant more robust preservation services than others. For </a:t>
            </a:r>
            <a:r>
              <a:rPr lang="en-US" dirty="0" smtClean="0"/>
              <a:t>example:</a:t>
            </a:r>
            <a:br>
              <a:rPr lang="en-US" dirty="0" smtClean="0"/>
            </a:br>
            <a:r>
              <a:rPr lang="en-US" dirty="0" smtClean="0"/>
              <a:t/>
            </a:r>
            <a:br>
              <a:rPr lang="en-US" dirty="0" smtClean="0"/>
            </a:br>
            <a:r>
              <a:rPr lang="en-US" dirty="0" smtClean="0"/>
              <a:t>	1 TB (High Value) 	</a:t>
            </a:r>
            <a:r>
              <a:rPr lang="en-US" dirty="0" smtClean="0">
                <a:sym typeface="Wingdings" panose="05000000000000000000" pitchFamily="2" charset="2"/>
              </a:rPr>
              <a:t>	</a:t>
            </a:r>
            <a:r>
              <a:rPr lang="en-US" dirty="0" err="1" smtClean="0"/>
              <a:t>MetaArchive</a:t>
            </a:r>
            <a:r>
              <a:rPr lang="en-US" dirty="0" smtClean="0"/>
              <a:t> (gold standard)</a:t>
            </a:r>
            <a:br>
              <a:rPr lang="en-US" dirty="0" smtClean="0"/>
            </a:br>
            <a:r>
              <a:rPr lang="en-US" dirty="0" smtClean="0"/>
              <a:t>	3 TB (Medium Value)  	</a:t>
            </a:r>
            <a:r>
              <a:rPr lang="en-US" dirty="0" smtClean="0">
                <a:sym typeface="Wingdings" panose="05000000000000000000" pitchFamily="2" charset="2"/>
              </a:rPr>
              <a:t></a:t>
            </a:r>
            <a:r>
              <a:rPr lang="en-US" dirty="0" smtClean="0"/>
              <a:t> 	Amazon Glacier (cheapest storage with fixity checking)</a:t>
            </a:r>
            <a:br>
              <a:rPr lang="en-US" dirty="0" smtClean="0"/>
            </a:br>
            <a:r>
              <a:rPr lang="en-US" dirty="0" smtClean="0"/>
              <a:t>	Rest (Replaceable) 	</a:t>
            </a:r>
            <a:r>
              <a:rPr lang="en-US" dirty="0" smtClean="0">
                <a:sym typeface="Wingdings" panose="05000000000000000000" pitchFamily="2" charset="2"/>
              </a:rPr>
              <a:t>	Tape Drive Backups </a:t>
            </a:r>
            <a:r>
              <a:rPr lang="en-US" dirty="0" smtClean="0"/>
              <a:t/>
            </a:r>
            <a:br>
              <a:rPr lang="en-US" dirty="0" smtClean="0"/>
            </a:br>
            <a:r>
              <a:rPr lang="en-US" b="1" dirty="0" smtClean="0"/>
              <a:t/>
            </a:r>
            <a:br>
              <a:rPr lang="en-US" b="1" dirty="0" smtClean="0"/>
            </a:br>
            <a:r>
              <a:rPr lang="en-US" sz="1800" b="1" dirty="0" smtClean="0"/>
              <a:t>In other words: One tool/service will not be your only solution.</a:t>
            </a:r>
          </a:p>
        </p:txBody>
      </p:sp>
    </p:spTree>
    <p:extLst>
      <p:ext uri="{BB962C8B-B14F-4D97-AF65-F5344CB8AC3E}">
        <p14:creationId xmlns:p14="http://schemas.microsoft.com/office/powerpoint/2010/main" val="413473580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Shape 285"/>
          <p:cNvSpPr txBox="1">
            <a:spLocks noGrp="1"/>
          </p:cNvSpPr>
          <p:nvPr>
            <p:ph type="title"/>
          </p:nvPr>
        </p:nvSpPr>
        <p:spPr>
          <a:xfrm>
            <a:off x="457200" y="-190650"/>
            <a:ext cx="8229600" cy="857400"/>
          </a:xfrm>
          <a:prstGeom prst="rect">
            <a:avLst/>
          </a:prstGeom>
        </p:spPr>
        <p:txBody>
          <a:bodyPr lIns="91425" tIns="91425" rIns="91425" bIns="91425" anchor="b" anchorCtr="0">
            <a:noAutofit/>
          </a:bodyPr>
          <a:lstStyle/>
          <a:p>
            <a:pPr>
              <a:buNone/>
            </a:pPr>
            <a:r>
              <a:rPr lang="en" sz="3200" dirty="0" smtClean="0"/>
              <a:t>How to Decide? Results May Vary…</a:t>
            </a:r>
            <a:endParaRPr lang="en" sz="3200" dirty="0"/>
          </a:p>
        </p:txBody>
      </p:sp>
      <p:sp>
        <p:nvSpPr>
          <p:cNvPr id="3" name="TextBox 2"/>
          <p:cNvSpPr txBox="1"/>
          <p:nvPr/>
        </p:nvSpPr>
        <p:spPr>
          <a:xfrm>
            <a:off x="491351" y="539175"/>
            <a:ext cx="7662049" cy="646331"/>
          </a:xfrm>
          <a:prstGeom prst="rect">
            <a:avLst/>
          </a:prstGeom>
          <a:noFill/>
        </p:spPr>
        <p:txBody>
          <a:bodyPr wrap="square" rtlCol="0">
            <a:spAutoFit/>
          </a:bodyPr>
          <a:lstStyle/>
          <a:p>
            <a:r>
              <a:rPr lang="en-US" sz="1800" dirty="0" smtClean="0"/>
              <a:t>Remember: Smaller institutions with less resources  may also have unique advantages like….</a:t>
            </a:r>
          </a:p>
        </p:txBody>
      </p:sp>
      <p:sp>
        <p:nvSpPr>
          <p:cNvPr id="4" name="TextBox 3"/>
          <p:cNvSpPr txBox="1"/>
          <p:nvPr/>
        </p:nvSpPr>
        <p:spPr>
          <a:xfrm>
            <a:off x="1351253" y="2038350"/>
            <a:ext cx="7487947" cy="2169825"/>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US" sz="1800" dirty="0" smtClean="0"/>
              <a:t>Less red tape for getting things done</a:t>
            </a:r>
          </a:p>
          <a:p>
            <a:pPr marL="285750" indent="-285750">
              <a:lnSpc>
                <a:spcPct val="150000"/>
              </a:lnSpc>
              <a:buFont typeface="Arial" panose="020B0604020202020204" pitchFamily="34" charset="0"/>
              <a:buChar char="•"/>
            </a:pPr>
            <a:r>
              <a:rPr lang="en-US" sz="1800" dirty="0" smtClean="0"/>
              <a:t>Fewer levels to push requests for additional resources through</a:t>
            </a:r>
          </a:p>
          <a:p>
            <a:pPr marL="285750" indent="-285750">
              <a:lnSpc>
                <a:spcPct val="150000"/>
              </a:lnSpc>
              <a:buFont typeface="Arial" panose="020B0604020202020204" pitchFamily="34" charset="0"/>
              <a:buChar char="•"/>
            </a:pPr>
            <a:r>
              <a:rPr lang="en-US" sz="1800" dirty="0" smtClean="0"/>
              <a:t>Self-administered workstations (aka no IT administrative lock downs)</a:t>
            </a:r>
          </a:p>
          <a:p>
            <a:pPr marL="285750" indent="-285750">
              <a:lnSpc>
                <a:spcPct val="150000"/>
              </a:lnSpc>
              <a:buFont typeface="Arial" panose="020B0604020202020204" pitchFamily="34" charset="0"/>
              <a:buChar char="•"/>
            </a:pPr>
            <a:r>
              <a:rPr lang="en-US" sz="1800" dirty="0" smtClean="0"/>
              <a:t>Personnel-heavy operating model (usually has smaller cash flow)</a:t>
            </a:r>
          </a:p>
          <a:p>
            <a:pPr marL="285750" indent="-285750">
              <a:lnSpc>
                <a:spcPct val="150000"/>
              </a:lnSpc>
              <a:buFont typeface="Arial" panose="020B0604020202020204" pitchFamily="34" charset="0"/>
              <a:buChar char="•"/>
            </a:pPr>
            <a:r>
              <a:rPr lang="en-US" sz="1800" dirty="0" smtClean="0"/>
              <a:t>Higher cash flows and less data (like small, private institution)</a:t>
            </a:r>
            <a:endParaRPr lang="en-US" sz="1800" dirty="0"/>
          </a:p>
        </p:txBody>
      </p:sp>
      <p:sp>
        <p:nvSpPr>
          <p:cNvPr id="7" name="Rectangle 6"/>
          <p:cNvSpPr/>
          <p:nvPr/>
        </p:nvSpPr>
        <p:spPr>
          <a:xfrm>
            <a:off x="325383" y="1392019"/>
            <a:ext cx="2036817" cy="646331"/>
          </a:xfrm>
          <a:prstGeom prst="rect">
            <a:avLst/>
          </a:prstGeom>
          <a:noFill/>
          <a:ln>
            <a:solidFill>
              <a:schemeClr val="tx1"/>
            </a:solidFill>
          </a:ln>
        </p:spPr>
        <p:txBody>
          <a:bodyPr wrap="square">
            <a:spAutoFit/>
          </a:bodyPr>
          <a:lstStyle/>
          <a:p>
            <a:pPr algn="ctr"/>
            <a:r>
              <a:rPr lang="en" sz="1200" dirty="0" smtClean="0">
                <a:solidFill>
                  <a:schemeClr val="tx1"/>
                </a:solidFill>
              </a:rPr>
              <a:t>It doesn’t take years to set up an account with somethi</a:t>
            </a:r>
            <a:r>
              <a:rPr lang="en-US" sz="1200" dirty="0" smtClean="0">
                <a:solidFill>
                  <a:schemeClr val="tx1"/>
                </a:solidFill>
              </a:rPr>
              <a:t>ng</a:t>
            </a:r>
            <a:r>
              <a:rPr lang="en" sz="1200" dirty="0" smtClean="0">
                <a:solidFill>
                  <a:schemeClr val="tx1"/>
                </a:solidFill>
              </a:rPr>
              <a:t> like DuraCloud.</a:t>
            </a:r>
            <a:endParaRPr lang="en-US" sz="1200" dirty="0">
              <a:solidFill>
                <a:schemeClr val="tx1"/>
              </a:solidFill>
            </a:endParaRPr>
          </a:p>
        </p:txBody>
      </p:sp>
      <p:cxnSp>
        <p:nvCxnSpPr>
          <p:cNvPr id="6" name="Straight Arrow Connector 5"/>
          <p:cNvCxnSpPr/>
          <p:nvPr/>
        </p:nvCxnSpPr>
        <p:spPr>
          <a:xfrm>
            <a:off x="719951" y="2038350"/>
            <a:ext cx="1032649" cy="285065"/>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800600" y="1276350"/>
            <a:ext cx="2036817" cy="646331"/>
          </a:xfrm>
          <a:prstGeom prst="rect">
            <a:avLst/>
          </a:prstGeom>
          <a:noFill/>
          <a:ln>
            <a:solidFill>
              <a:schemeClr val="tx1"/>
            </a:solidFill>
          </a:ln>
        </p:spPr>
        <p:txBody>
          <a:bodyPr wrap="square">
            <a:spAutoFit/>
          </a:bodyPr>
          <a:lstStyle/>
          <a:p>
            <a:pPr algn="ctr"/>
            <a:r>
              <a:rPr lang="en-US" sz="1200" dirty="0" smtClean="0">
                <a:solidFill>
                  <a:schemeClr val="tx1"/>
                </a:solidFill>
              </a:rPr>
              <a:t>You only need to convince the person one level above you to get what you need.</a:t>
            </a:r>
            <a:endParaRPr lang="en-US" sz="1200" dirty="0">
              <a:solidFill>
                <a:schemeClr val="tx1"/>
              </a:solidFill>
            </a:endParaRPr>
          </a:p>
        </p:txBody>
      </p:sp>
      <p:cxnSp>
        <p:nvCxnSpPr>
          <p:cNvPr id="12" name="Straight Arrow Connector 11"/>
          <p:cNvCxnSpPr/>
          <p:nvPr/>
        </p:nvCxnSpPr>
        <p:spPr>
          <a:xfrm flipH="1">
            <a:off x="5715000" y="1922681"/>
            <a:ext cx="682292" cy="649069"/>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7391400" y="1849219"/>
            <a:ext cx="1676400" cy="646331"/>
          </a:xfrm>
          <a:prstGeom prst="rect">
            <a:avLst/>
          </a:prstGeom>
          <a:noFill/>
          <a:ln>
            <a:solidFill>
              <a:schemeClr val="tx1"/>
            </a:solidFill>
          </a:ln>
        </p:spPr>
        <p:txBody>
          <a:bodyPr wrap="square">
            <a:spAutoFit/>
          </a:bodyPr>
          <a:lstStyle/>
          <a:p>
            <a:pPr algn="ctr"/>
            <a:r>
              <a:rPr lang="en-US" sz="1200" dirty="0" smtClean="0">
                <a:solidFill>
                  <a:schemeClr val="tx1"/>
                </a:solidFill>
              </a:rPr>
              <a:t>Want to install a simple open source tool? Go for it!</a:t>
            </a:r>
            <a:endParaRPr lang="en-US" sz="1200" dirty="0">
              <a:solidFill>
                <a:schemeClr val="tx1"/>
              </a:solidFill>
            </a:endParaRPr>
          </a:p>
        </p:txBody>
      </p:sp>
      <p:cxnSp>
        <p:nvCxnSpPr>
          <p:cNvPr id="16" name="Straight Arrow Connector 15"/>
          <p:cNvCxnSpPr/>
          <p:nvPr/>
        </p:nvCxnSpPr>
        <p:spPr>
          <a:xfrm flipH="1">
            <a:off x="8001000" y="2495550"/>
            <a:ext cx="493546" cy="533400"/>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76200" y="4255353"/>
            <a:ext cx="2819400" cy="830997"/>
          </a:xfrm>
          <a:prstGeom prst="rect">
            <a:avLst/>
          </a:prstGeom>
          <a:noFill/>
          <a:ln>
            <a:solidFill>
              <a:schemeClr val="tx1"/>
            </a:solidFill>
          </a:ln>
        </p:spPr>
        <p:txBody>
          <a:bodyPr wrap="square">
            <a:spAutoFit/>
          </a:bodyPr>
          <a:lstStyle/>
          <a:p>
            <a:pPr algn="ctr"/>
            <a:r>
              <a:rPr lang="en-US" sz="1200" dirty="0" smtClean="0">
                <a:solidFill>
                  <a:schemeClr val="tx1"/>
                </a:solidFill>
              </a:rPr>
              <a:t>This is ideal for running a  *free* robust tool that requires a developer and server administrator like </a:t>
            </a:r>
            <a:r>
              <a:rPr lang="en-US" sz="1200" dirty="0" err="1" smtClean="0">
                <a:solidFill>
                  <a:schemeClr val="tx1"/>
                </a:solidFill>
              </a:rPr>
              <a:t>Archivematica</a:t>
            </a:r>
            <a:r>
              <a:rPr lang="en-US" sz="1200" dirty="0" smtClean="0">
                <a:solidFill>
                  <a:schemeClr val="tx1"/>
                </a:solidFill>
              </a:rPr>
              <a:t>.</a:t>
            </a:r>
            <a:endParaRPr lang="en-US" sz="1200" dirty="0">
              <a:solidFill>
                <a:schemeClr val="tx1"/>
              </a:solidFill>
            </a:endParaRPr>
          </a:p>
        </p:txBody>
      </p:sp>
      <p:cxnSp>
        <p:nvCxnSpPr>
          <p:cNvPr id="20" name="Straight Arrow Connector 19"/>
          <p:cNvCxnSpPr/>
          <p:nvPr/>
        </p:nvCxnSpPr>
        <p:spPr>
          <a:xfrm flipV="1">
            <a:off x="533400" y="3638550"/>
            <a:ext cx="1371600" cy="616804"/>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6096000" y="4400550"/>
            <a:ext cx="2133600" cy="646331"/>
          </a:xfrm>
          <a:prstGeom prst="rect">
            <a:avLst/>
          </a:prstGeom>
          <a:noFill/>
          <a:ln>
            <a:solidFill>
              <a:schemeClr val="tx1"/>
            </a:solidFill>
          </a:ln>
        </p:spPr>
        <p:txBody>
          <a:bodyPr wrap="square">
            <a:spAutoFit/>
          </a:bodyPr>
          <a:lstStyle/>
          <a:p>
            <a:pPr algn="ctr"/>
            <a:r>
              <a:rPr lang="en-US" sz="1200" dirty="0" smtClean="0">
                <a:solidFill>
                  <a:schemeClr val="tx1"/>
                </a:solidFill>
              </a:rPr>
              <a:t>You can purchase a reasonably-priced, hosted soup-to-nuts solution.</a:t>
            </a:r>
            <a:endParaRPr lang="en-US" sz="1200" dirty="0">
              <a:solidFill>
                <a:schemeClr val="tx1"/>
              </a:solidFill>
            </a:endParaRPr>
          </a:p>
        </p:txBody>
      </p:sp>
      <p:cxnSp>
        <p:nvCxnSpPr>
          <p:cNvPr id="27" name="Straight Arrow Connector 26"/>
          <p:cNvCxnSpPr/>
          <p:nvPr/>
        </p:nvCxnSpPr>
        <p:spPr>
          <a:xfrm flipH="1" flipV="1">
            <a:off x="3352800" y="4095750"/>
            <a:ext cx="2703346" cy="762000"/>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9535902"/>
      </p:ext>
    </p:extLst>
  </p:cSld>
  <p:clrMapOvr>
    <a:masterClrMapping/>
  </p:clrMapOvr>
  <p:transition spd="slow">
    <p:cut/>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3735" y="2471471"/>
            <a:ext cx="4506362" cy="338554"/>
          </a:xfrm>
          <a:prstGeom prst="rect">
            <a:avLst/>
          </a:prstGeom>
          <a:noFill/>
        </p:spPr>
        <p:txBody>
          <a:bodyPr wrap="none" rtlCol="0">
            <a:spAutoFit/>
          </a:bodyPr>
          <a:lstStyle/>
          <a:p>
            <a:r>
              <a:rPr lang="en-US" sz="1600" dirty="0">
                <a:hlinkClick r:id="rId3"/>
              </a:rPr>
              <a:t>http://commons.lib.niu.edu/handle/10843/13610</a:t>
            </a:r>
            <a:endParaRPr lang="en-US" sz="1600" dirty="0"/>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9056" y="171450"/>
            <a:ext cx="3716344" cy="4762500"/>
          </a:xfrm>
          <a:prstGeom prst="rect">
            <a:avLst/>
          </a:prstGeom>
          <a:noFill/>
          <a:ln w="158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Shape 365"/>
          <p:cNvSpPr txBox="1">
            <a:spLocks/>
          </p:cNvSpPr>
          <p:nvPr/>
        </p:nvSpPr>
        <p:spPr>
          <a:xfrm>
            <a:off x="228600" y="1581150"/>
            <a:ext cx="5181600" cy="857400"/>
          </a:xfrm>
          <a:prstGeom prst="rect">
            <a:avLst/>
          </a:prstGeom>
        </p:spPr>
        <p:txBody>
          <a:bodyPr lIns="91425" tIns="91425" rIns="91425" bIns="91425" anchor="b" anchorCtr="0">
            <a:noAutofit/>
          </a:bodyPr>
          <a:lstStyle>
            <a:defPPr marR="0" algn="l" rtl="0">
              <a:lnSpc>
                <a:spcPct val="100000"/>
              </a:lnSpc>
              <a:spcBef>
                <a:spcPts val="0"/>
              </a:spcBef>
              <a:spcAft>
                <a:spcPts val="0"/>
              </a:spcAft>
            </a:defPPr>
            <a:lvl1pPr marL="0" marR="0" algn="l" rtl="0">
              <a:lnSpc>
                <a:spcPct val="100000"/>
              </a:lnSpc>
              <a:spcBef>
                <a:spcPts val="0"/>
              </a:spcBef>
              <a:spcAft>
                <a:spcPts val="0"/>
              </a:spcAft>
              <a:buClr>
                <a:schemeClr val="dk1"/>
              </a:buClr>
              <a:buSzPct val="100000"/>
              <a:buNone/>
              <a:defRPr sz="3600" b="1" i="0" u="none" strike="noStrike" cap="none" baseline="0">
                <a:solidFill>
                  <a:schemeClr val="dk1"/>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None/>
              <a:defRPr sz="3600" b="1" i="0" u="none" strike="noStrike" cap="none" baseline="0">
                <a:solidFill>
                  <a:schemeClr val="dk1"/>
                </a:solidFill>
                <a:latin typeface="Arial"/>
                <a:ea typeface="Arial"/>
                <a:cs typeface="Arial"/>
                <a:sym typeface="Arial"/>
              </a:defRPr>
            </a:lvl2pPr>
            <a:lvl3pPr marL="0" indent="228600">
              <a:buClr>
                <a:schemeClr val="dk1"/>
              </a:buClr>
              <a:buSzPct val="100000"/>
              <a:buNone/>
              <a:defRPr sz="3600" b="1">
                <a:solidFill>
                  <a:schemeClr val="dk1"/>
                </a:solidFill>
              </a:defRPr>
            </a:lvl3pPr>
            <a:lvl4pPr marL="0" indent="228600">
              <a:buClr>
                <a:schemeClr val="dk1"/>
              </a:buClr>
              <a:buSzPct val="100000"/>
              <a:buNone/>
              <a:defRPr sz="3600" b="1">
                <a:solidFill>
                  <a:schemeClr val="dk1"/>
                </a:solidFill>
              </a:defRPr>
            </a:lvl4pPr>
            <a:lvl5pPr marL="0" indent="228600">
              <a:buClr>
                <a:schemeClr val="dk1"/>
              </a:buClr>
              <a:buSzPct val="100000"/>
              <a:buNone/>
              <a:defRPr sz="3600" b="1">
                <a:solidFill>
                  <a:schemeClr val="dk1"/>
                </a:solidFill>
              </a:defRPr>
            </a:lvl5pPr>
            <a:lvl6pPr marL="0" indent="228600">
              <a:buClr>
                <a:schemeClr val="dk1"/>
              </a:buClr>
              <a:buSzPct val="100000"/>
              <a:buNone/>
              <a:defRPr sz="3600" b="1">
                <a:solidFill>
                  <a:schemeClr val="dk1"/>
                </a:solidFill>
              </a:defRPr>
            </a:lvl6pPr>
            <a:lvl7pPr marL="0" indent="228600">
              <a:buClr>
                <a:schemeClr val="dk1"/>
              </a:buClr>
              <a:buSzPct val="100000"/>
              <a:buNone/>
              <a:defRPr sz="3600" b="1">
                <a:solidFill>
                  <a:schemeClr val="dk1"/>
                </a:solidFill>
              </a:defRPr>
            </a:lvl7pPr>
            <a:lvl8pPr marL="0" indent="228600">
              <a:buClr>
                <a:schemeClr val="dk1"/>
              </a:buClr>
              <a:buSzPct val="100000"/>
              <a:buNone/>
              <a:defRPr sz="3600" b="1">
                <a:solidFill>
                  <a:schemeClr val="dk1"/>
                </a:solidFill>
              </a:defRPr>
            </a:lvl8pPr>
            <a:lvl9pPr marL="0" indent="228600">
              <a:buClr>
                <a:schemeClr val="dk1"/>
              </a:buClr>
              <a:buSzPct val="100000"/>
              <a:buNone/>
              <a:defRPr sz="3600" b="1">
                <a:solidFill>
                  <a:schemeClr val="dk1"/>
                </a:solidFill>
              </a:defRPr>
            </a:lvl9pPr>
          </a:lstStyle>
          <a:p>
            <a:r>
              <a:rPr lang="en" sz="2000" dirty="0" smtClean="0">
                <a:solidFill>
                  <a:srgbClr val="0070C0"/>
                </a:solidFill>
              </a:rPr>
              <a:t>POWRR White Paper available at:</a:t>
            </a:r>
            <a:endParaRPr lang="en" sz="2000" dirty="0">
              <a:solidFill>
                <a:srgbClr val="0070C0"/>
              </a:solidFill>
            </a:endParaRPr>
          </a:p>
        </p:txBody>
      </p:sp>
      <p:sp>
        <p:nvSpPr>
          <p:cNvPr id="9" name="Shape 365"/>
          <p:cNvSpPr txBox="1">
            <a:spLocks/>
          </p:cNvSpPr>
          <p:nvPr/>
        </p:nvSpPr>
        <p:spPr>
          <a:xfrm>
            <a:off x="152400" y="0"/>
            <a:ext cx="8229600" cy="685950"/>
          </a:xfrm>
          <a:prstGeom prst="rect">
            <a:avLst/>
          </a:prstGeom>
        </p:spPr>
        <p:txBody>
          <a:bodyPr lIns="91425" tIns="91425" rIns="91425" bIns="91425" anchor="b" anchorCtr="0">
            <a:noAutofit/>
          </a:bodyPr>
          <a:lstStyle>
            <a:defPPr marR="0" algn="l" rtl="0">
              <a:lnSpc>
                <a:spcPct val="100000"/>
              </a:lnSpc>
              <a:spcBef>
                <a:spcPts val="0"/>
              </a:spcBef>
              <a:spcAft>
                <a:spcPts val="0"/>
              </a:spcAft>
            </a:defPPr>
            <a:lvl1pPr marL="0" marR="0" algn="l" rtl="0">
              <a:lnSpc>
                <a:spcPct val="100000"/>
              </a:lnSpc>
              <a:spcBef>
                <a:spcPts val="0"/>
              </a:spcBef>
              <a:spcAft>
                <a:spcPts val="0"/>
              </a:spcAft>
              <a:buClr>
                <a:schemeClr val="dk1"/>
              </a:buClr>
              <a:buSzPct val="100000"/>
              <a:buNone/>
              <a:defRPr sz="3600" b="1" i="0" u="none" strike="noStrike" cap="none" baseline="0">
                <a:solidFill>
                  <a:schemeClr val="dk1"/>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None/>
              <a:defRPr sz="3600" b="1" i="0" u="none" strike="noStrike" cap="none" baseline="0">
                <a:solidFill>
                  <a:schemeClr val="dk1"/>
                </a:solidFill>
                <a:latin typeface="Arial"/>
                <a:ea typeface="Arial"/>
                <a:cs typeface="Arial"/>
                <a:sym typeface="Arial"/>
              </a:defRPr>
            </a:lvl2pPr>
            <a:lvl3pPr marL="0" indent="228600">
              <a:buClr>
                <a:schemeClr val="dk1"/>
              </a:buClr>
              <a:buSzPct val="100000"/>
              <a:buNone/>
              <a:defRPr sz="3600" b="1">
                <a:solidFill>
                  <a:schemeClr val="dk1"/>
                </a:solidFill>
              </a:defRPr>
            </a:lvl3pPr>
            <a:lvl4pPr marL="0" indent="228600">
              <a:buClr>
                <a:schemeClr val="dk1"/>
              </a:buClr>
              <a:buSzPct val="100000"/>
              <a:buNone/>
              <a:defRPr sz="3600" b="1">
                <a:solidFill>
                  <a:schemeClr val="dk1"/>
                </a:solidFill>
              </a:defRPr>
            </a:lvl4pPr>
            <a:lvl5pPr marL="0" indent="228600">
              <a:buClr>
                <a:schemeClr val="dk1"/>
              </a:buClr>
              <a:buSzPct val="100000"/>
              <a:buNone/>
              <a:defRPr sz="3600" b="1">
                <a:solidFill>
                  <a:schemeClr val="dk1"/>
                </a:solidFill>
              </a:defRPr>
            </a:lvl5pPr>
            <a:lvl6pPr marL="0" indent="228600">
              <a:buClr>
                <a:schemeClr val="dk1"/>
              </a:buClr>
              <a:buSzPct val="100000"/>
              <a:buNone/>
              <a:defRPr sz="3600" b="1">
                <a:solidFill>
                  <a:schemeClr val="dk1"/>
                </a:solidFill>
              </a:defRPr>
            </a:lvl6pPr>
            <a:lvl7pPr marL="0" indent="228600">
              <a:buClr>
                <a:schemeClr val="dk1"/>
              </a:buClr>
              <a:buSzPct val="100000"/>
              <a:buNone/>
              <a:defRPr sz="3600" b="1">
                <a:solidFill>
                  <a:schemeClr val="dk1"/>
                </a:solidFill>
              </a:defRPr>
            </a:lvl7pPr>
            <a:lvl8pPr marL="0" indent="228600">
              <a:buClr>
                <a:schemeClr val="dk1"/>
              </a:buClr>
              <a:buSzPct val="100000"/>
              <a:buNone/>
              <a:defRPr sz="3600" b="1">
                <a:solidFill>
                  <a:schemeClr val="dk1"/>
                </a:solidFill>
              </a:defRPr>
            </a:lvl8pPr>
            <a:lvl9pPr marL="0" indent="228600">
              <a:buClr>
                <a:schemeClr val="dk1"/>
              </a:buClr>
              <a:buSzPct val="100000"/>
              <a:buNone/>
              <a:defRPr sz="3600" b="1">
                <a:solidFill>
                  <a:schemeClr val="dk1"/>
                </a:solidFill>
              </a:defRPr>
            </a:lvl9pPr>
          </a:lstStyle>
          <a:p>
            <a:r>
              <a:rPr lang="en" sz="2000" dirty="0" smtClean="0"/>
              <a:t>Next Steps: Potential Solution Models</a:t>
            </a:r>
            <a:endParaRPr lang="en" sz="2000" dirty="0"/>
          </a:p>
        </p:txBody>
      </p:sp>
    </p:spTree>
    <p:extLst>
      <p:ext uri="{BB962C8B-B14F-4D97-AF65-F5344CB8AC3E}">
        <p14:creationId xmlns:p14="http://schemas.microsoft.com/office/powerpoint/2010/main" val="106729027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idx="1"/>
          </p:nvPr>
        </p:nvSpPr>
        <p:spPr>
          <a:xfrm>
            <a:off x="457200" y="3956050"/>
            <a:ext cx="8229600" cy="969780"/>
          </a:xfrm>
        </p:spPr>
        <p:txBody>
          <a:bodyPr/>
          <a:lstStyle/>
          <a:p>
            <a:r>
              <a:rPr lang="en-US" sz="6000" dirty="0">
                <a:solidFill>
                  <a:schemeClr val="accent5">
                    <a:lumMod val="75000"/>
                  </a:schemeClr>
                </a:solidFill>
              </a:rPr>
              <a:t>What </a:t>
            </a:r>
            <a:r>
              <a:rPr lang="en-US" sz="6000" i="1" dirty="0">
                <a:solidFill>
                  <a:schemeClr val="accent5">
                    <a:lumMod val="75000"/>
                  </a:schemeClr>
                </a:solidFill>
              </a:rPr>
              <a:t>can</a:t>
            </a:r>
            <a:r>
              <a:rPr lang="en-US" sz="6000" dirty="0">
                <a:solidFill>
                  <a:schemeClr val="accent5">
                    <a:lumMod val="75000"/>
                  </a:schemeClr>
                </a:solidFill>
              </a:rPr>
              <a:t> we do?</a:t>
            </a:r>
            <a:endParaRPr lang="en-US" sz="6000" dirty="0"/>
          </a:p>
          <a:p>
            <a:endParaRPr lang="en-US" sz="6000" dirty="0"/>
          </a:p>
        </p:txBody>
      </p:sp>
      <p:sp>
        <p:nvSpPr>
          <p:cNvPr id="2" name="Title 1"/>
          <p:cNvSpPr>
            <a:spLocks noGrp="1"/>
          </p:cNvSpPr>
          <p:nvPr>
            <p:ph type="title" idx="4294967295"/>
          </p:nvPr>
        </p:nvSpPr>
        <p:spPr>
          <a:xfrm>
            <a:off x="0" y="206375"/>
            <a:ext cx="8229600" cy="857250"/>
          </a:xfrm>
        </p:spPr>
        <p:txBody>
          <a:bodyPr/>
          <a:lstStyle/>
          <a:p>
            <a:r>
              <a:rPr lang="en-US" sz="4400" dirty="0">
                <a:solidFill>
                  <a:schemeClr val="accent5">
                    <a:lumMod val="75000"/>
                  </a:schemeClr>
                </a:solidFill>
              </a:rPr>
              <a:t/>
            </a:r>
            <a:br>
              <a:rPr lang="en-US" sz="4400" dirty="0">
                <a:solidFill>
                  <a:schemeClr val="accent5">
                    <a:lumMod val="75000"/>
                  </a:schemeClr>
                </a:solidFill>
              </a:rPr>
            </a:br>
            <a:endParaRPr lang="en-US" sz="44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742950"/>
            <a:ext cx="4762500" cy="2676525"/>
          </a:xfrm>
          <a:prstGeom prst="rect">
            <a:avLst/>
          </a:prstGeom>
        </p:spPr>
      </p:pic>
      <p:sp>
        <p:nvSpPr>
          <p:cNvPr id="12" name="TextBox 11"/>
          <p:cNvSpPr txBox="1"/>
          <p:nvPr/>
        </p:nvSpPr>
        <p:spPr>
          <a:xfrm>
            <a:off x="3657600" y="3714750"/>
            <a:ext cx="1676400" cy="307777"/>
          </a:xfrm>
          <a:prstGeom prst="rect">
            <a:avLst/>
          </a:prstGeom>
          <a:noFill/>
        </p:spPr>
        <p:txBody>
          <a:bodyPr wrap="square" rtlCol="0">
            <a:spAutoFit/>
          </a:bodyPr>
          <a:lstStyle/>
          <a:p>
            <a:r>
              <a:rPr lang="en-US" dirty="0" smtClean="0">
                <a:hlinkClick r:id="rId4"/>
              </a:rPr>
              <a:t>Source</a:t>
            </a:r>
            <a:endParaRPr lang="en-US" dirty="0"/>
          </a:p>
        </p:txBody>
      </p:sp>
    </p:spTree>
    <p:extLst>
      <p:ext uri="{BB962C8B-B14F-4D97-AF65-F5344CB8AC3E}">
        <p14:creationId xmlns:p14="http://schemas.microsoft.com/office/powerpoint/2010/main" val="87087670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Shape 322"/>
          <p:cNvSpPr txBox="1">
            <a:spLocks noGrp="1"/>
          </p:cNvSpPr>
          <p:nvPr>
            <p:ph type="title"/>
          </p:nvPr>
        </p:nvSpPr>
        <p:spPr>
          <a:xfrm>
            <a:off x="152400" y="342750"/>
            <a:ext cx="8229600" cy="857400"/>
          </a:xfrm>
          <a:prstGeom prst="rect">
            <a:avLst/>
          </a:prstGeom>
        </p:spPr>
        <p:txBody>
          <a:bodyPr lIns="91425" tIns="91425" rIns="91425" bIns="91425" anchor="b" anchorCtr="0">
            <a:noAutofit/>
          </a:bodyPr>
          <a:lstStyle/>
          <a:p>
            <a:pPr lvl="0" rtl="0">
              <a:buNone/>
            </a:pPr>
            <a:r>
              <a:rPr lang="en" sz="2800" i="1" dirty="0" smtClean="0"/>
              <a:t>Group Activity: 3-3-3 </a:t>
            </a:r>
            <a:r>
              <a:rPr lang="en" sz="2800" i="1" dirty="0"/>
              <a:t>Action Plan</a:t>
            </a:r>
            <a:endParaRPr lang="en" sz="3200" i="1" dirty="0"/>
          </a:p>
        </p:txBody>
      </p:sp>
      <p:sp>
        <p:nvSpPr>
          <p:cNvPr id="2" name="TextBox 1"/>
          <p:cNvSpPr txBox="1"/>
          <p:nvPr/>
        </p:nvSpPr>
        <p:spPr>
          <a:xfrm>
            <a:off x="304800" y="2145090"/>
            <a:ext cx="8610600" cy="1569660"/>
          </a:xfrm>
          <a:prstGeom prst="rect">
            <a:avLst/>
          </a:prstGeom>
          <a:noFill/>
        </p:spPr>
        <p:txBody>
          <a:bodyPr wrap="square" rtlCol="0">
            <a:spAutoFit/>
          </a:bodyPr>
          <a:lstStyle/>
          <a:p>
            <a:r>
              <a:rPr lang="en-US" sz="2400" dirty="0" smtClean="0"/>
              <a:t>Create a list of job titles/roles in an organization that could play a part in some aspect of digital preservation</a:t>
            </a:r>
            <a:br>
              <a:rPr lang="en-US" sz="2400" dirty="0" smtClean="0"/>
            </a:br>
            <a:r>
              <a:rPr lang="en-US" sz="2400" dirty="0" smtClean="0"/>
              <a:t/>
            </a:r>
            <a:br>
              <a:rPr lang="en-US" sz="2400" dirty="0" smtClean="0"/>
            </a:br>
            <a:endParaRPr lang="en-US" sz="2400" dirty="0"/>
          </a:p>
        </p:txBody>
      </p:sp>
    </p:spTree>
  </p:cSld>
  <p:clrMapOvr>
    <a:masterClrMapping/>
  </p:clrMapOvr>
  <p:transition spd="slow">
    <p:cut/>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Shape 328"/>
          <p:cNvSpPr txBox="1">
            <a:spLocks noGrp="1"/>
          </p:cNvSpPr>
          <p:nvPr>
            <p:ph type="title"/>
          </p:nvPr>
        </p:nvSpPr>
        <p:spPr>
          <a:xfrm>
            <a:off x="76200" y="-323850"/>
            <a:ext cx="8229600" cy="857400"/>
          </a:xfrm>
          <a:prstGeom prst="rect">
            <a:avLst/>
          </a:prstGeom>
        </p:spPr>
        <p:txBody>
          <a:bodyPr lIns="91425" tIns="91425" rIns="91425" bIns="91425" anchor="b" anchorCtr="0">
            <a:noAutofit/>
          </a:bodyPr>
          <a:lstStyle/>
          <a:p>
            <a:pPr>
              <a:buNone/>
            </a:pPr>
            <a:r>
              <a:rPr lang="en" sz="2400" dirty="0"/>
              <a:t>3-3-3 Action Plan: Build Your Team</a:t>
            </a:r>
          </a:p>
        </p:txBody>
      </p:sp>
      <p:sp>
        <p:nvSpPr>
          <p:cNvPr id="2" name="TextBox 1"/>
          <p:cNvSpPr txBox="1"/>
          <p:nvPr/>
        </p:nvSpPr>
        <p:spPr>
          <a:xfrm>
            <a:off x="457200" y="433685"/>
            <a:ext cx="4584909" cy="400110"/>
          </a:xfrm>
          <a:prstGeom prst="rect">
            <a:avLst/>
          </a:prstGeom>
          <a:noFill/>
        </p:spPr>
        <p:txBody>
          <a:bodyPr wrap="none" rtlCol="0">
            <a:spAutoFit/>
          </a:bodyPr>
          <a:lstStyle/>
          <a:p>
            <a:r>
              <a:rPr lang="en-US" sz="2000" dirty="0" smtClean="0"/>
              <a:t>Now let’s move from roles to people….</a:t>
            </a:r>
            <a:endParaRPr lang="en-US" sz="2000" dirty="0"/>
          </a:p>
        </p:txBody>
      </p:sp>
      <p:sp>
        <p:nvSpPr>
          <p:cNvPr id="3" name="TextBox 2"/>
          <p:cNvSpPr txBox="1"/>
          <p:nvPr/>
        </p:nvSpPr>
        <p:spPr>
          <a:xfrm>
            <a:off x="838200" y="873026"/>
            <a:ext cx="7696200" cy="203132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On your 3-3-3 Action Plan handout, list 3 individuals at your institution in these roles that you already have a working relationship with, or would like to.</a:t>
            </a:r>
            <a:br>
              <a:rPr lang="en-US" dirty="0" smtClean="0"/>
            </a:br>
            <a:endParaRPr lang="en-US" dirty="0" smtClean="0"/>
          </a:p>
          <a:p>
            <a:pPr marL="285750" indent="-285750">
              <a:buFont typeface="Arial" panose="020B0604020202020204" pitchFamily="34" charset="0"/>
              <a:buChar char="•"/>
            </a:pPr>
            <a:r>
              <a:rPr lang="en-US" dirty="0" smtClean="0"/>
              <a:t>Which of these folks are you willing to contact in the next 2 weeks?</a:t>
            </a:r>
            <a:br>
              <a:rPr lang="en-US" dirty="0" smtClean="0"/>
            </a:br>
            <a:r>
              <a:rPr lang="en-US" dirty="0" smtClean="0"/>
              <a:t>	…in the following month?</a:t>
            </a:r>
            <a:br>
              <a:rPr lang="en-US" dirty="0" smtClean="0"/>
            </a:br>
            <a:r>
              <a:rPr lang="en-US" dirty="0" smtClean="0"/>
              <a:t>	…in the following 3 months?</a:t>
            </a:r>
            <a:br>
              <a:rPr lang="en-US" dirty="0" smtClean="0"/>
            </a:br>
            <a:endParaRPr lang="en-US" dirty="0" smtClean="0"/>
          </a:p>
          <a:p>
            <a:pPr marL="285750" indent="-285750">
              <a:buFont typeface="Arial" panose="020B0604020202020204" pitchFamily="34" charset="0"/>
              <a:buChar char="•"/>
            </a:pPr>
            <a:r>
              <a:rPr lang="en-US" dirty="0" smtClean="0"/>
              <a:t>After bringing these colleagues on board, what are 3 concrete, small steps that you can take together to move your burgeoning DP program forward?</a:t>
            </a:r>
            <a:endParaRPr lang="en-US" dirty="0"/>
          </a:p>
        </p:txBody>
      </p:sp>
      <p:sp>
        <p:nvSpPr>
          <p:cNvPr id="11" name="Rectangle 10"/>
          <p:cNvSpPr/>
          <p:nvPr/>
        </p:nvSpPr>
        <p:spPr>
          <a:xfrm>
            <a:off x="609600" y="3105151"/>
            <a:ext cx="8001000" cy="1815882"/>
          </a:xfrm>
          <a:prstGeom prst="rect">
            <a:avLst/>
          </a:prstGeom>
          <a:noFill/>
          <a:ln>
            <a:solidFill>
              <a:schemeClr val="tx1"/>
            </a:solidFill>
          </a:ln>
        </p:spPr>
        <p:txBody>
          <a:bodyPr wrap="square" numCol="2">
            <a:spAutoFit/>
          </a:bodyPr>
          <a:lstStyle/>
          <a:p>
            <a:pPr>
              <a:buFontTx/>
              <a:buChar char="-"/>
            </a:pPr>
            <a:r>
              <a:rPr lang="en-US" b="1" dirty="0" smtClean="0"/>
              <a:t>Conversations/Meetings   </a:t>
            </a:r>
          </a:p>
          <a:p>
            <a:pPr>
              <a:buFontTx/>
              <a:buChar char="-"/>
            </a:pPr>
            <a:r>
              <a:rPr lang="en-US" b="1" dirty="0" smtClean="0">
                <a:solidFill>
                  <a:schemeClr val="bg2">
                    <a:lumMod val="75000"/>
                  </a:schemeClr>
                </a:solidFill>
              </a:rPr>
              <a:t> Inventory </a:t>
            </a:r>
            <a:r>
              <a:rPr lang="en-US" b="1" dirty="0">
                <a:solidFill>
                  <a:schemeClr val="bg2">
                    <a:lumMod val="75000"/>
                  </a:schemeClr>
                </a:solidFill>
              </a:rPr>
              <a:t>what you already </a:t>
            </a:r>
            <a:r>
              <a:rPr lang="en-US" b="1" dirty="0" smtClean="0">
                <a:solidFill>
                  <a:schemeClr val="bg2">
                    <a:lumMod val="75000"/>
                  </a:schemeClr>
                </a:solidFill>
              </a:rPr>
              <a:t>have</a:t>
            </a:r>
          </a:p>
          <a:p>
            <a:pPr>
              <a:buFontTx/>
              <a:buChar char="-"/>
            </a:pPr>
            <a:r>
              <a:rPr lang="en-US" b="1" dirty="0" smtClean="0">
                <a:solidFill>
                  <a:schemeClr val="tx1"/>
                </a:solidFill>
              </a:rPr>
              <a:t> Enhance the metadata of the records you already have</a:t>
            </a:r>
          </a:p>
          <a:p>
            <a:pPr>
              <a:buFontTx/>
              <a:buChar char="-"/>
            </a:pPr>
            <a:r>
              <a:rPr lang="en-US" b="1" dirty="0" smtClean="0">
                <a:solidFill>
                  <a:schemeClr val="bg2">
                    <a:lumMod val="75000"/>
                  </a:schemeClr>
                </a:solidFill>
              </a:rPr>
              <a:t> Look at how current policies address digital materials (ex. collection development)</a:t>
            </a:r>
          </a:p>
          <a:p>
            <a:pPr>
              <a:buFontTx/>
              <a:buChar char="-"/>
            </a:pPr>
            <a:r>
              <a:rPr lang="en-US" b="1" dirty="0" smtClean="0"/>
              <a:t> Download DA and play with it some more! </a:t>
            </a:r>
            <a:endParaRPr lang="en-US" b="1" dirty="0" smtClean="0">
              <a:solidFill>
                <a:schemeClr val="bg2">
                  <a:lumMod val="75000"/>
                </a:schemeClr>
              </a:solidFill>
            </a:endParaRPr>
          </a:p>
          <a:p>
            <a:endParaRPr lang="en-US" b="1" dirty="0" smtClean="0">
              <a:solidFill>
                <a:schemeClr val="bg2">
                  <a:lumMod val="75000"/>
                </a:schemeClr>
              </a:solidFill>
            </a:endParaRPr>
          </a:p>
          <a:p>
            <a:pPr>
              <a:buFontTx/>
              <a:buChar char="-"/>
            </a:pPr>
            <a:r>
              <a:rPr lang="en-US" b="1" dirty="0" smtClean="0">
                <a:solidFill>
                  <a:schemeClr val="bg2">
                    <a:lumMod val="75000"/>
                  </a:schemeClr>
                </a:solidFill>
              </a:rPr>
              <a:t>Tool investigation: Dig a little deeper on tools that piqued your interest today</a:t>
            </a:r>
          </a:p>
          <a:p>
            <a:pPr>
              <a:buFontTx/>
              <a:buChar char="-"/>
            </a:pPr>
            <a:r>
              <a:rPr lang="en-US" b="1" dirty="0" smtClean="0"/>
              <a:t> Look at other institutions’ DP policies with an eye to crafting your own</a:t>
            </a:r>
          </a:p>
          <a:p>
            <a:pPr>
              <a:buFontTx/>
              <a:buChar char="-"/>
            </a:pPr>
            <a:r>
              <a:rPr lang="en-US" b="1" dirty="0" smtClean="0">
                <a:solidFill>
                  <a:schemeClr val="bg2">
                    <a:lumMod val="75000"/>
                  </a:schemeClr>
                </a:solidFill>
              </a:rPr>
              <a:t> Engage in some outreach/education activities…host a Brown Bag!</a:t>
            </a:r>
          </a:p>
          <a:p>
            <a:r>
              <a:rPr lang="en-US" b="1" dirty="0" smtClean="0"/>
              <a:t>- Read </a:t>
            </a:r>
            <a:r>
              <a:rPr lang="en-US" b="1" dirty="0"/>
              <a:t>the POWRR white </a:t>
            </a:r>
            <a:r>
              <a:rPr lang="en-US" b="1" dirty="0" smtClean="0"/>
              <a:t>paper</a:t>
            </a:r>
          </a:p>
        </p:txBody>
      </p:sp>
    </p:spTree>
  </p:cSld>
  <p:clrMapOvr>
    <a:masterClrMapping/>
  </p:clrMapOvr>
  <p:transition spd="slow">
    <p:cut/>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Shape 347"/>
          <p:cNvSpPr txBox="1">
            <a:spLocks noGrp="1"/>
          </p:cNvSpPr>
          <p:nvPr>
            <p:ph type="title"/>
          </p:nvPr>
        </p:nvSpPr>
        <p:spPr>
          <a:xfrm>
            <a:off x="152400" y="-114450"/>
            <a:ext cx="8229600" cy="857400"/>
          </a:xfrm>
          <a:prstGeom prst="rect">
            <a:avLst/>
          </a:prstGeom>
        </p:spPr>
        <p:txBody>
          <a:bodyPr lIns="91425" tIns="91425" rIns="91425" bIns="91425" anchor="b" anchorCtr="0">
            <a:noAutofit/>
          </a:bodyPr>
          <a:lstStyle/>
          <a:p>
            <a:pPr>
              <a:buNone/>
            </a:pPr>
            <a:r>
              <a:rPr lang="en" sz="3200" dirty="0"/>
              <a:t>Now </a:t>
            </a:r>
            <a:r>
              <a:rPr lang="en" sz="3200" dirty="0" smtClean="0"/>
              <a:t>Let’s </a:t>
            </a:r>
            <a:r>
              <a:rPr lang="en" sz="3200" dirty="0"/>
              <a:t>A</a:t>
            </a:r>
            <a:r>
              <a:rPr lang="en" sz="3200" dirty="0" smtClean="0"/>
              <a:t>ssess</a:t>
            </a:r>
            <a:r>
              <a:rPr lang="en" sz="3200" dirty="0"/>
              <a:t>...</a:t>
            </a:r>
          </a:p>
        </p:txBody>
      </p:sp>
      <p:sp>
        <p:nvSpPr>
          <p:cNvPr id="2" name="TextBox 1"/>
          <p:cNvSpPr txBox="1"/>
          <p:nvPr/>
        </p:nvSpPr>
        <p:spPr>
          <a:xfrm>
            <a:off x="685800" y="971550"/>
            <a:ext cx="7462299" cy="461665"/>
          </a:xfrm>
          <a:prstGeom prst="rect">
            <a:avLst/>
          </a:prstGeom>
          <a:noFill/>
        </p:spPr>
        <p:txBody>
          <a:bodyPr wrap="none" rtlCol="0">
            <a:spAutoFit/>
          </a:bodyPr>
          <a:lstStyle/>
          <a:p>
            <a:r>
              <a:rPr lang="en-US" sz="2400" b="1" dirty="0" smtClean="0"/>
              <a:t>How will you know if your 3 activities succeeded?</a:t>
            </a:r>
            <a:endParaRPr lang="en-US" sz="2400" b="1" dirty="0"/>
          </a:p>
        </p:txBody>
      </p:sp>
      <p:sp>
        <p:nvSpPr>
          <p:cNvPr id="3" name="TextBox 2"/>
          <p:cNvSpPr txBox="1"/>
          <p:nvPr/>
        </p:nvSpPr>
        <p:spPr>
          <a:xfrm>
            <a:off x="1828800" y="1581150"/>
            <a:ext cx="4673074" cy="2805320"/>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US" sz="2000" dirty="0" smtClean="0"/>
              <a:t>Added people to team?</a:t>
            </a:r>
          </a:p>
          <a:p>
            <a:pPr marL="285750" indent="-285750">
              <a:lnSpc>
                <a:spcPct val="150000"/>
              </a:lnSpc>
              <a:buFont typeface="Arial" panose="020B0604020202020204" pitchFamily="34" charset="0"/>
              <a:buChar char="•"/>
            </a:pPr>
            <a:r>
              <a:rPr lang="en-US" sz="2000" dirty="0" smtClean="0"/>
              <a:t>Number of people newly educated?</a:t>
            </a:r>
          </a:p>
          <a:p>
            <a:pPr marL="285750" indent="-285750">
              <a:lnSpc>
                <a:spcPct val="150000"/>
              </a:lnSpc>
              <a:buFont typeface="Arial" panose="020B0604020202020204" pitchFamily="34" charset="0"/>
              <a:buChar char="•"/>
            </a:pPr>
            <a:r>
              <a:rPr lang="en-US" sz="2000" dirty="0" smtClean="0"/>
              <a:t>Number of items added to inventory?</a:t>
            </a:r>
          </a:p>
          <a:p>
            <a:pPr marL="285750" indent="-285750">
              <a:lnSpc>
                <a:spcPct val="150000"/>
              </a:lnSpc>
              <a:buFont typeface="Arial" panose="020B0604020202020204" pitchFamily="34" charset="0"/>
              <a:buChar char="•"/>
            </a:pPr>
            <a:r>
              <a:rPr lang="en-US" sz="2000" dirty="0" smtClean="0"/>
              <a:t>Number of tools investigated?</a:t>
            </a:r>
          </a:p>
          <a:p>
            <a:pPr marL="285750" indent="-285750">
              <a:lnSpc>
                <a:spcPct val="150000"/>
              </a:lnSpc>
              <a:buFont typeface="Arial" panose="020B0604020202020204" pitchFamily="34" charset="0"/>
              <a:buChar char="•"/>
            </a:pPr>
            <a:r>
              <a:rPr lang="en-US" sz="2000" dirty="0" smtClean="0"/>
              <a:t>Number of DP policies looked at?</a:t>
            </a:r>
          </a:p>
          <a:p>
            <a:pPr marL="285750" indent="-285750">
              <a:lnSpc>
                <a:spcPct val="150000"/>
              </a:lnSpc>
              <a:buFont typeface="Arial" panose="020B0604020202020204" pitchFamily="34" charset="0"/>
              <a:buChar char="•"/>
            </a:pPr>
            <a:r>
              <a:rPr lang="en-US" sz="2000" dirty="0" smtClean="0"/>
              <a:t>Revised standing policies?</a:t>
            </a:r>
            <a:endParaRPr lang="en-US" sz="2000" dirty="0"/>
          </a:p>
        </p:txBody>
      </p:sp>
    </p:spTree>
  </p:cSld>
  <p:clrMapOvr>
    <a:masterClrMapping/>
  </p:clrMapOvr>
  <p:transition spd="slow">
    <p:cut/>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Shape 401"/>
          <p:cNvSpPr txBox="1">
            <a:spLocks noGrp="1"/>
          </p:cNvSpPr>
          <p:nvPr>
            <p:ph type="title"/>
          </p:nvPr>
        </p:nvSpPr>
        <p:spPr>
          <a:xfrm>
            <a:off x="152400" y="57150"/>
            <a:ext cx="3657600" cy="609600"/>
          </a:xfrm>
          <a:prstGeom prst="rect">
            <a:avLst/>
          </a:prstGeom>
        </p:spPr>
        <p:txBody>
          <a:bodyPr lIns="91425" tIns="91425" rIns="91425" bIns="91425" anchor="b" anchorCtr="0">
            <a:noAutofit/>
          </a:bodyPr>
          <a:lstStyle/>
          <a:p>
            <a:pPr>
              <a:buNone/>
            </a:pPr>
            <a:r>
              <a:rPr lang="en" sz="3200" dirty="0"/>
              <a:t>Wrapping U</a:t>
            </a:r>
            <a:r>
              <a:rPr lang="en" sz="3200" dirty="0" smtClean="0"/>
              <a:t>p</a:t>
            </a:r>
            <a:endParaRPr lang="en" sz="3200" dirty="0">
              <a:solidFill>
                <a:srgbClr val="FF0000"/>
              </a:solidFill>
            </a:endParaRPr>
          </a:p>
        </p:txBody>
      </p:sp>
      <p:sp>
        <p:nvSpPr>
          <p:cNvPr id="2" name="Rectangle 1"/>
          <p:cNvSpPr/>
          <p:nvPr/>
        </p:nvSpPr>
        <p:spPr>
          <a:xfrm>
            <a:off x="990600" y="676930"/>
            <a:ext cx="5698996" cy="461665"/>
          </a:xfrm>
          <a:prstGeom prst="rect">
            <a:avLst/>
          </a:prstGeom>
        </p:spPr>
        <p:txBody>
          <a:bodyPr wrap="none">
            <a:spAutoFit/>
          </a:bodyPr>
          <a:lstStyle/>
          <a:p>
            <a:r>
              <a:rPr lang="en" sz="2400" b="1" dirty="0"/>
              <a:t>Our Final </a:t>
            </a:r>
            <a:r>
              <a:rPr lang="en" sz="2400" b="1" dirty="0" smtClean="0"/>
              <a:t>Thoughts </a:t>
            </a:r>
            <a:r>
              <a:rPr lang="en" sz="2400" b="1" dirty="0">
                <a:solidFill>
                  <a:schemeClr val="tx1"/>
                </a:solidFill>
              </a:rPr>
              <a:t>&amp;</a:t>
            </a:r>
            <a:r>
              <a:rPr lang="en" sz="2400" b="1" dirty="0" smtClean="0">
                <a:solidFill>
                  <a:schemeClr val="tx1"/>
                </a:solidFill>
              </a:rPr>
              <a:t> </a:t>
            </a:r>
            <a:r>
              <a:rPr lang="en" sz="2400" b="1" dirty="0">
                <a:solidFill>
                  <a:schemeClr val="tx1"/>
                </a:solidFill>
              </a:rPr>
              <a:t>Your Questions</a:t>
            </a:r>
            <a:endParaRPr lang="en-US" sz="2400" b="1" dirty="0">
              <a:solidFill>
                <a:schemeClr val="tx1"/>
              </a:solidFill>
            </a:endParaRPr>
          </a:p>
        </p:txBody>
      </p:sp>
      <p:sp>
        <p:nvSpPr>
          <p:cNvPr id="5" name="TextBox 4"/>
          <p:cNvSpPr txBox="1"/>
          <p:nvPr/>
        </p:nvSpPr>
        <p:spPr>
          <a:xfrm>
            <a:off x="1676400" y="1289030"/>
            <a:ext cx="7315200" cy="3416320"/>
          </a:xfrm>
          <a:prstGeom prst="rect">
            <a:avLst/>
          </a:prstGeom>
          <a:noFill/>
        </p:spPr>
        <p:txBody>
          <a:bodyPr wrap="square" rtlCol="0">
            <a:spAutoFit/>
          </a:bodyPr>
          <a:lstStyle/>
          <a:p>
            <a:r>
              <a:rPr lang="en-US" sz="2000" dirty="0" smtClean="0"/>
              <a:t>I survived the POWRR workshop! Now what?</a:t>
            </a:r>
            <a:br>
              <a:rPr lang="en-US" sz="2000" dirty="0" smtClean="0"/>
            </a:br>
            <a:r>
              <a:rPr lang="en-US" sz="2000" dirty="0" smtClean="0"/>
              <a:t>	</a:t>
            </a:r>
            <a:r>
              <a:rPr lang="en-US" dirty="0" smtClean="0">
                <a:solidFill>
                  <a:schemeClr val="tx1"/>
                </a:solidFill>
                <a:hlinkClick r:id="rId3"/>
              </a:rPr>
              <a:t>https://digitalPOWRR.niu.edu/survived-powrr-wkshp/</a:t>
            </a:r>
            <a:r>
              <a:rPr lang="en-US" dirty="0" smtClean="0">
                <a:solidFill>
                  <a:schemeClr val="tx1"/>
                </a:solidFill>
              </a:rPr>
              <a:t/>
            </a:r>
            <a:br>
              <a:rPr lang="en-US" dirty="0" smtClean="0">
                <a:solidFill>
                  <a:schemeClr val="tx1"/>
                </a:solidFill>
              </a:rPr>
            </a:br>
            <a:r>
              <a:rPr lang="en-US" sz="1600" dirty="0" smtClean="0"/>
              <a:t/>
            </a:r>
            <a:br>
              <a:rPr lang="en-US" sz="1600" dirty="0" smtClean="0"/>
            </a:br>
            <a:endParaRPr lang="en-US" sz="1600" dirty="0" smtClean="0"/>
          </a:p>
          <a:p>
            <a:r>
              <a:rPr lang="en-US" sz="1600" dirty="0" smtClean="0">
                <a:solidFill>
                  <a:schemeClr val="tx1"/>
                </a:solidFill>
              </a:rPr>
              <a:t>We’re here to help. Seriously.</a:t>
            </a:r>
            <a:br>
              <a:rPr lang="en-US" sz="1600" dirty="0" smtClean="0">
                <a:solidFill>
                  <a:schemeClr val="tx1"/>
                </a:solidFill>
              </a:rPr>
            </a:br>
            <a:r>
              <a:rPr lang="en-US" sz="1600" dirty="0" smtClean="0">
                <a:solidFill>
                  <a:schemeClr val="tx1"/>
                </a:solidFill>
              </a:rPr>
              <a:t/>
            </a:r>
            <a:br>
              <a:rPr lang="en-US" sz="1600" dirty="0" smtClean="0">
                <a:solidFill>
                  <a:schemeClr val="tx1"/>
                </a:solidFill>
              </a:rPr>
            </a:br>
            <a:endParaRPr lang="en-US" sz="1600" dirty="0" smtClean="0">
              <a:solidFill>
                <a:schemeClr val="tx1"/>
              </a:solidFill>
            </a:endParaRPr>
          </a:p>
          <a:p>
            <a:r>
              <a:rPr lang="en-US" sz="1600" dirty="0" smtClean="0">
                <a:solidFill>
                  <a:schemeClr val="tx1"/>
                </a:solidFill>
              </a:rPr>
              <a:t>YOU CAN DO THIS. Really. But not alone. So bring some friends.</a:t>
            </a:r>
          </a:p>
          <a:p>
            <a:r>
              <a:rPr lang="en-US" sz="1600" dirty="0">
                <a:solidFill>
                  <a:schemeClr val="tx1"/>
                </a:solidFill>
              </a:rPr>
              <a:t>	</a:t>
            </a:r>
            <a:r>
              <a:rPr lang="en-US" sz="1600" i="1" dirty="0" smtClean="0">
                <a:solidFill>
                  <a:schemeClr val="tx1"/>
                </a:solidFill>
              </a:rPr>
              <a:t>“If </a:t>
            </a:r>
            <a:r>
              <a:rPr lang="en-US" sz="1600" i="1" dirty="0">
                <a:solidFill>
                  <a:schemeClr val="tx1"/>
                </a:solidFill>
              </a:rPr>
              <a:t>you want to go fast…go alone. If you want to go far…go </a:t>
            </a:r>
            <a:r>
              <a:rPr lang="en-US" sz="1600" i="1" dirty="0" smtClean="0">
                <a:solidFill>
                  <a:schemeClr val="tx1"/>
                </a:solidFill>
              </a:rPr>
              <a:t>	together</a:t>
            </a:r>
            <a:r>
              <a:rPr lang="en-US" sz="1600" i="1" dirty="0">
                <a:solidFill>
                  <a:schemeClr val="tx1"/>
                </a:solidFill>
              </a:rPr>
              <a:t>.” </a:t>
            </a:r>
            <a:r>
              <a:rPr lang="en-US" sz="1600" dirty="0" smtClean="0">
                <a:solidFill>
                  <a:schemeClr val="tx1"/>
                </a:solidFill>
              </a:rPr>
              <a:t>— African Proverb</a:t>
            </a:r>
            <a:br>
              <a:rPr lang="en-US" sz="1600" dirty="0" smtClean="0">
                <a:solidFill>
                  <a:schemeClr val="tx1"/>
                </a:solidFill>
              </a:rPr>
            </a:br>
            <a:r>
              <a:rPr lang="en-US" sz="1600" dirty="0">
                <a:solidFill>
                  <a:schemeClr val="tx1"/>
                </a:solidFill>
              </a:rPr>
              <a:t/>
            </a:r>
            <a:br>
              <a:rPr lang="en-US" sz="1600" dirty="0">
                <a:solidFill>
                  <a:schemeClr val="tx1"/>
                </a:solidFill>
              </a:rPr>
            </a:br>
            <a:endParaRPr lang="en-US" sz="1600" dirty="0" smtClean="0">
              <a:solidFill>
                <a:schemeClr val="tx1"/>
              </a:solidFill>
            </a:endParaRPr>
          </a:p>
          <a:p>
            <a:r>
              <a:rPr lang="en-US" sz="1600" dirty="0" smtClean="0">
                <a:solidFill>
                  <a:schemeClr val="tx1"/>
                </a:solidFill>
              </a:rPr>
              <a:t>Remember: Baby steps still move you forward!</a:t>
            </a:r>
            <a:endParaRPr lang="en-US" sz="1800" dirty="0" smtClean="0">
              <a:solidFill>
                <a:schemeClr val="tx1"/>
              </a:solidFill>
            </a:endParaRPr>
          </a:p>
        </p:txBody>
      </p:sp>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In the meantime, we tried to advocate for resources on our own campuses.</a:t>
            </a:r>
            <a:endParaRPr lang="en-US" sz="3200"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57200" y="1867344"/>
            <a:ext cx="4038600" cy="2059686"/>
          </a:xfrm>
        </p:spPr>
      </p:pic>
      <p:sp>
        <p:nvSpPr>
          <p:cNvPr id="4" name="Content Placeholder 3"/>
          <p:cNvSpPr>
            <a:spLocks noGrp="1"/>
          </p:cNvSpPr>
          <p:nvPr>
            <p:ph sz="half" idx="2"/>
          </p:nvPr>
        </p:nvSpPr>
        <p:spPr/>
        <p:txBody>
          <a:bodyPr/>
          <a:lstStyle/>
          <a:p>
            <a:pPr>
              <a:lnSpc>
                <a:spcPct val="150000"/>
              </a:lnSpc>
            </a:pPr>
            <a:r>
              <a:rPr lang="en-US" sz="2000" dirty="0"/>
              <a:t>“We can’t even afford test </a:t>
            </a:r>
            <a:r>
              <a:rPr lang="en-US" sz="2000" dirty="0" smtClean="0"/>
              <a:t>tubes for CHEM 101.” </a:t>
            </a:r>
            <a:endParaRPr lang="en-US" sz="2000" dirty="0"/>
          </a:p>
          <a:p>
            <a:pPr>
              <a:lnSpc>
                <a:spcPct val="150000"/>
              </a:lnSpc>
            </a:pPr>
            <a:r>
              <a:rPr lang="en-US" sz="2000" dirty="0" smtClean="0"/>
              <a:t>“</a:t>
            </a:r>
            <a:r>
              <a:rPr lang="en-US" sz="2000" dirty="0"/>
              <a:t>All that’s just on the internet, it’ll always be </a:t>
            </a:r>
            <a:r>
              <a:rPr lang="en-US" sz="2000" dirty="0" smtClean="0"/>
              <a:t>there.”</a:t>
            </a:r>
            <a:endParaRPr lang="en-US" sz="2000" dirty="0"/>
          </a:p>
          <a:p>
            <a:pPr>
              <a:lnSpc>
                <a:spcPct val="150000"/>
              </a:lnSpc>
            </a:pPr>
            <a:r>
              <a:rPr lang="en-US" sz="2000" dirty="0"/>
              <a:t>“There’s a hiring freeze on </a:t>
            </a:r>
            <a:r>
              <a:rPr lang="en-US" sz="2000" dirty="0" smtClean="0"/>
              <a:t>campus.”</a:t>
            </a:r>
            <a:endParaRPr lang="en-US" sz="2000" dirty="0"/>
          </a:p>
          <a:p>
            <a:endParaRPr lang="en-US" sz="2000" dirty="0"/>
          </a:p>
        </p:txBody>
      </p:sp>
      <p:sp>
        <p:nvSpPr>
          <p:cNvPr id="6" name="TextBox 5"/>
          <p:cNvSpPr txBox="1"/>
          <p:nvPr/>
        </p:nvSpPr>
        <p:spPr>
          <a:xfrm>
            <a:off x="1866900" y="4286846"/>
            <a:ext cx="1219200" cy="307777"/>
          </a:xfrm>
          <a:prstGeom prst="rect">
            <a:avLst/>
          </a:prstGeom>
          <a:noFill/>
        </p:spPr>
        <p:txBody>
          <a:bodyPr wrap="square" rtlCol="0">
            <a:spAutoFit/>
          </a:bodyPr>
          <a:lstStyle/>
          <a:p>
            <a:r>
              <a:rPr lang="en-US" dirty="0" smtClean="0">
                <a:hlinkClick r:id="rId4"/>
              </a:rPr>
              <a:t>Source</a:t>
            </a:r>
            <a:endParaRPr lang="en-US" dirty="0"/>
          </a:p>
        </p:txBody>
      </p:sp>
    </p:spTree>
    <p:extLst>
      <p:ext uri="{BB962C8B-B14F-4D97-AF65-F5344CB8AC3E}">
        <p14:creationId xmlns:p14="http://schemas.microsoft.com/office/powerpoint/2010/main" val="208661330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idx="1"/>
          </p:nvPr>
        </p:nvSpPr>
        <p:spPr>
          <a:xfrm>
            <a:off x="457200" y="3956050"/>
            <a:ext cx="8229600" cy="969780"/>
          </a:xfrm>
        </p:spPr>
        <p:txBody>
          <a:bodyPr/>
          <a:lstStyle/>
          <a:p>
            <a:r>
              <a:rPr lang="en-US" sz="6000" dirty="0">
                <a:solidFill>
                  <a:schemeClr val="accent5">
                    <a:lumMod val="75000"/>
                  </a:schemeClr>
                </a:solidFill>
              </a:rPr>
              <a:t>What </a:t>
            </a:r>
            <a:r>
              <a:rPr lang="en-US" sz="6000" i="1" dirty="0">
                <a:solidFill>
                  <a:schemeClr val="accent5">
                    <a:lumMod val="75000"/>
                  </a:schemeClr>
                </a:solidFill>
              </a:rPr>
              <a:t>can</a:t>
            </a:r>
            <a:r>
              <a:rPr lang="en-US" sz="6000" dirty="0">
                <a:solidFill>
                  <a:schemeClr val="accent5">
                    <a:lumMod val="75000"/>
                  </a:schemeClr>
                </a:solidFill>
              </a:rPr>
              <a:t> we do?</a:t>
            </a:r>
            <a:endParaRPr lang="en-US" sz="6000" dirty="0"/>
          </a:p>
          <a:p>
            <a:endParaRPr lang="en-US" sz="6000" dirty="0"/>
          </a:p>
        </p:txBody>
      </p:sp>
      <p:sp>
        <p:nvSpPr>
          <p:cNvPr id="2" name="Title 1"/>
          <p:cNvSpPr>
            <a:spLocks noGrp="1"/>
          </p:cNvSpPr>
          <p:nvPr>
            <p:ph type="title" idx="4294967295"/>
          </p:nvPr>
        </p:nvSpPr>
        <p:spPr>
          <a:xfrm>
            <a:off x="0" y="206375"/>
            <a:ext cx="8229600" cy="857250"/>
          </a:xfrm>
        </p:spPr>
        <p:txBody>
          <a:bodyPr/>
          <a:lstStyle/>
          <a:p>
            <a:r>
              <a:rPr lang="en-US" sz="4400" dirty="0">
                <a:solidFill>
                  <a:schemeClr val="accent5">
                    <a:lumMod val="75000"/>
                  </a:schemeClr>
                </a:solidFill>
              </a:rPr>
              <a:t/>
            </a:r>
            <a:br>
              <a:rPr lang="en-US" sz="4400" dirty="0">
                <a:solidFill>
                  <a:schemeClr val="accent5">
                    <a:lumMod val="75000"/>
                  </a:schemeClr>
                </a:solidFill>
              </a:rPr>
            </a:br>
            <a:endParaRPr lang="en-US" sz="44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742950"/>
            <a:ext cx="4762500" cy="2676525"/>
          </a:xfrm>
          <a:prstGeom prst="rect">
            <a:avLst/>
          </a:prstGeom>
        </p:spPr>
      </p:pic>
      <p:sp>
        <p:nvSpPr>
          <p:cNvPr id="12" name="TextBox 11"/>
          <p:cNvSpPr txBox="1"/>
          <p:nvPr/>
        </p:nvSpPr>
        <p:spPr>
          <a:xfrm>
            <a:off x="3657600" y="3714750"/>
            <a:ext cx="1676400" cy="307777"/>
          </a:xfrm>
          <a:prstGeom prst="rect">
            <a:avLst/>
          </a:prstGeom>
          <a:noFill/>
        </p:spPr>
        <p:txBody>
          <a:bodyPr wrap="square" rtlCol="0">
            <a:spAutoFit/>
          </a:bodyPr>
          <a:lstStyle/>
          <a:p>
            <a:r>
              <a:rPr lang="en-US" dirty="0" smtClean="0">
                <a:hlinkClick r:id="rId4"/>
              </a:rPr>
              <a:t>Source</a:t>
            </a:r>
            <a:endParaRPr lang="en-US" dirty="0"/>
          </a:p>
        </p:txBody>
      </p:sp>
    </p:spTree>
    <p:extLst>
      <p:ext uri="{BB962C8B-B14F-4D97-AF65-F5344CB8AC3E}">
        <p14:creationId xmlns:p14="http://schemas.microsoft.com/office/powerpoint/2010/main" val="82778574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r>
              <a:rPr lang="en-US" dirty="0" smtClean="0"/>
              <a:t>We can be positively stubborn. And win. Eventually.</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750" y="1233487"/>
            <a:ext cx="4762500" cy="2676525"/>
          </a:xfrm>
          <a:prstGeom prst="rect">
            <a:avLst/>
          </a:prstGeom>
        </p:spPr>
      </p:pic>
    </p:spTree>
    <p:extLst>
      <p:ext uri="{BB962C8B-B14F-4D97-AF65-F5344CB8AC3E}">
        <p14:creationId xmlns:p14="http://schemas.microsoft.com/office/powerpoint/2010/main" val="424671897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(That’s French for “LET’S GO!”)</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1143000"/>
            <a:ext cx="4572000" cy="2857500"/>
          </a:xfrm>
          <a:prstGeom prst="rect">
            <a:avLst/>
          </a:prstGeom>
        </p:spPr>
      </p:pic>
    </p:spTree>
    <p:extLst>
      <p:ext uri="{BB962C8B-B14F-4D97-AF65-F5344CB8AC3E}">
        <p14:creationId xmlns:p14="http://schemas.microsoft.com/office/powerpoint/2010/main" val="295997288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8229600" cy="857250"/>
          </a:xfrm>
        </p:spPr>
        <p:txBody>
          <a:bodyPr/>
          <a:lstStyle/>
          <a:p>
            <a:pPr algn="ctr"/>
            <a:r>
              <a:rPr lang="en-US" sz="2800" dirty="0" smtClean="0"/>
              <a:t>POWRR Project Team Members</a:t>
            </a:r>
            <a:br>
              <a:rPr lang="en-US" sz="2800" dirty="0" smtClean="0"/>
            </a:br>
            <a:r>
              <a:rPr lang="en-US" sz="2400" b="0" dirty="0" smtClean="0"/>
              <a:t>Contact us…we are here to help!</a:t>
            </a:r>
            <a:endParaRPr lang="en-US" sz="2400" b="0" dirty="0"/>
          </a:p>
        </p:txBody>
      </p:sp>
      <p:sp>
        <p:nvSpPr>
          <p:cNvPr id="3" name="Text Placeholder 2"/>
          <p:cNvSpPr>
            <a:spLocks noGrp="1"/>
          </p:cNvSpPr>
          <p:nvPr>
            <p:ph type="body" idx="1"/>
          </p:nvPr>
        </p:nvSpPr>
        <p:spPr>
          <a:xfrm>
            <a:off x="0" y="1047750"/>
            <a:ext cx="4572000" cy="3725680"/>
          </a:xfrm>
        </p:spPr>
        <p:txBody>
          <a:bodyPr/>
          <a:lstStyle/>
          <a:p>
            <a:r>
              <a:rPr lang="en-US" sz="1400" i="1" dirty="0" smtClean="0"/>
              <a:t>Northern Illinois University</a:t>
            </a:r>
            <a:r>
              <a:rPr lang="en-US" sz="1400" b="1" i="1" dirty="0" smtClean="0"/>
              <a:t/>
            </a:r>
            <a:br>
              <a:rPr lang="en-US" sz="1400" b="1" i="1" dirty="0" smtClean="0"/>
            </a:br>
            <a:r>
              <a:rPr lang="en-US" sz="1400" b="1" i="1" dirty="0" smtClean="0"/>
              <a:t>*</a:t>
            </a:r>
            <a:r>
              <a:rPr lang="en-US" sz="1400" b="1" dirty="0" smtClean="0"/>
              <a:t>Lynne M. Thomas</a:t>
            </a:r>
            <a:r>
              <a:rPr lang="en-US" sz="1400" dirty="0" smtClean="0"/>
              <a:t>        Curator, RBSC</a:t>
            </a:r>
            <a:br>
              <a:rPr lang="en-US" sz="1400" dirty="0" smtClean="0"/>
            </a:br>
            <a:r>
              <a:rPr lang="en-US" sz="1400" dirty="0" smtClean="0">
                <a:hlinkClick r:id="rId3"/>
              </a:rPr>
              <a:t>lmthomas@niu.edu</a:t>
            </a:r>
            <a:r>
              <a:rPr lang="en-US" sz="1400" dirty="0" smtClean="0"/>
              <a:t>        815.753.0255</a:t>
            </a:r>
          </a:p>
          <a:p>
            <a:r>
              <a:rPr lang="en-US" sz="1400" dirty="0" smtClean="0"/>
              <a:t>	</a:t>
            </a:r>
            <a:r>
              <a:rPr lang="en-US" sz="1400" b="1" dirty="0" smtClean="0"/>
              <a:t>Drew VandeCreek       </a:t>
            </a:r>
            <a:r>
              <a:rPr lang="en-US" sz="1400" dirty="0" smtClean="0"/>
              <a:t>Director Digital 	 </a:t>
            </a:r>
            <a:r>
              <a:rPr lang="en-US" sz="1400" dirty="0" smtClean="0">
                <a:hlinkClick r:id="rId4"/>
              </a:rPr>
              <a:t>drew@niu.edu</a:t>
            </a:r>
            <a:r>
              <a:rPr lang="en-US" sz="1400" dirty="0" smtClean="0"/>
              <a:t> 	         Scholarship</a:t>
            </a:r>
            <a:br>
              <a:rPr lang="en-US" sz="1400" dirty="0" smtClean="0"/>
            </a:br>
            <a:r>
              <a:rPr lang="en-US" sz="1400" dirty="0" smtClean="0"/>
              <a:t>		         815.753.7179</a:t>
            </a:r>
          </a:p>
          <a:p>
            <a:r>
              <a:rPr lang="en-US" sz="1400" dirty="0" smtClean="0"/>
              <a:t>	</a:t>
            </a:r>
            <a:r>
              <a:rPr lang="en-US" sz="1400" b="1" dirty="0" smtClean="0"/>
              <a:t>Jaime Schumacher     </a:t>
            </a:r>
            <a:r>
              <a:rPr lang="en-US" sz="1300" dirty="0" smtClean="0"/>
              <a:t>Scholarly Communications  </a:t>
            </a:r>
            <a:r>
              <a:rPr lang="en-US" sz="1400" dirty="0" smtClean="0">
                <a:hlinkClick r:id="rId5"/>
              </a:rPr>
              <a:t>jschumacher@niu.edu</a:t>
            </a:r>
            <a:r>
              <a:rPr lang="en-US" sz="1400" dirty="0" smtClean="0"/>
              <a:t>   </a:t>
            </a:r>
            <a:r>
              <a:rPr lang="en-US" sz="1300" dirty="0" smtClean="0"/>
              <a:t>Librarian</a:t>
            </a:r>
            <a:r>
              <a:rPr lang="en-US" sz="1400" dirty="0" smtClean="0"/>
              <a:t/>
            </a:r>
            <a:br>
              <a:rPr lang="en-US" sz="1400" dirty="0" smtClean="0"/>
            </a:br>
            <a:r>
              <a:rPr lang="en-US" sz="1400" dirty="0" smtClean="0"/>
              <a:t>		         815.753.0576</a:t>
            </a:r>
          </a:p>
          <a:p>
            <a:r>
              <a:rPr lang="en-US" sz="1400" dirty="0" smtClean="0"/>
              <a:t>	</a:t>
            </a:r>
            <a:r>
              <a:rPr lang="en-US" sz="1400" b="1" dirty="0" smtClean="0"/>
              <a:t>Danielle Spalenka</a:t>
            </a:r>
            <a:r>
              <a:rPr lang="en-US" sz="1400" dirty="0" smtClean="0"/>
              <a:t>       Digital POWRR Director</a:t>
            </a:r>
            <a:br>
              <a:rPr lang="en-US" sz="1400" dirty="0" smtClean="0"/>
            </a:br>
            <a:r>
              <a:rPr lang="en-US" sz="1400" dirty="0" smtClean="0">
                <a:hlinkClick r:id="rId6"/>
              </a:rPr>
              <a:t>powrr@niu.edu</a:t>
            </a:r>
            <a:r>
              <a:rPr lang="en-US" sz="1400" dirty="0" smtClean="0"/>
              <a:t>	</a:t>
            </a:r>
          </a:p>
          <a:p>
            <a:r>
              <a:rPr lang="en-US" sz="1400" dirty="0" smtClean="0"/>
              <a:t>	</a:t>
            </a:r>
            <a:r>
              <a:rPr lang="en-US" sz="1400" b="1" dirty="0" smtClean="0"/>
              <a:t>Stacey Erdman  	         </a:t>
            </a:r>
            <a:r>
              <a:rPr lang="en-US" sz="1400" dirty="0" smtClean="0"/>
              <a:t>Digital Collections Curator</a:t>
            </a:r>
            <a:br>
              <a:rPr lang="en-US" sz="1400" dirty="0" smtClean="0"/>
            </a:br>
            <a:r>
              <a:rPr lang="en-US" sz="1400" dirty="0" smtClean="0">
                <a:hlinkClick r:id="rId7"/>
              </a:rPr>
              <a:t>serdman@niu.edu</a:t>
            </a:r>
            <a:r>
              <a:rPr lang="en-US" sz="1400" dirty="0" smtClean="0"/>
              <a:t>          815.753.1004</a:t>
            </a:r>
          </a:p>
          <a:p>
            <a:r>
              <a:rPr lang="en-US" sz="1400" dirty="0" smtClean="0"/>
              <a:t>	</a:t>
            </a:r>
            <a:endParaRPr lang="en-US" sz="1400" dirty="0"/>
          </a:p>
        </p:txBody>
      </p:sp>
      <p:cxnSp>
        <p:nvCxnSpPr>
          <p:cNvPr id="6" name="Straight Connector 5"/>
          <p:cNvCxnSpPr/>
          <p:nvPr/>
        </p:nvCxnSpPr>
        <p:spPr>
          <a:xfrm>
            <a:off x="4648200" y="1352550"/>
            <a:ext cx="0" cy="320040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 Placeholder 2"/>
          <p:cNvSpPr txBox="1">
            <a:spLocks/>
          </p:cNvSpPr>
          <p:nvPr/>
        </p:nvSpPr>
        <p:spPr>
          <a:xfrm>
            <a:off x="4572000" y="1047750"/>
            <a:ext cx="4572000" cy="3725680"/>
          </a:xfrm>
          <a:prstGeom prst="rect">
            <a:avLst/>
          </a:prstGeom>
        </p:spPr>
        <p:txBody>
          <a:bodyPr lIns="91425" tIns="91425" rIns="91425" bIns="91425" anchor="t" anchorCtr="0"/>
          <a:lstStyle>
            <a:defPPr marR="0" algn="l" rtl="0">
              <a:lnSpc>
                <a:spcPct val="100000"/>
              </a:lnSpc>
              <a:spcBef>
                <a:spcPts val="0"/>
              </a:spcBef>
              <a:spcAft>
                <a:spcPts val="0"/>
              </a:spcAft>
            </a:defPPr>
            <a:lvl1pPr marL="342900" marR="0" indent="-152400" algn="l" rtl="0">
              <a:lnSpc>
                <a:spcPct val="100000"/>
              </a:lnSpc>
              <a:spcBef>
                <a:spcPts val="600"/>
              </a:spcBef>
              <a:spcAft>
                <a:spcPts val="0"/>
              </a:spcAft>
              <a:buClr>
                <a:schemeClr val="dk1"/>
              </a:buClr>
              <a:buSzPct val="100000"/>
              <a:buNone/>
              <a:defRPr sz="3000" b="0" i="0" u="none" strike="noStrike" cap="none" baseline="0">
                <a:solidFill>
                  <a:schemeClr val="dk1"/>
                </a:solidFill>
                <a:latin typeface="Arial"/>
                <a:ea typeface="Arial"/>
                <a:cs typeface="Arial"/>
                <a:sym typeface="Arial"/>
              </a:defRPr>
            </a:lvl1pPr>
            <a:lvl2pPr marL="742950" marR="0" indent="457200" algn="l" rtl="0">
              <a:lnSpc>
                <a:spcPct val="100000"/>
              </a:lnSpc>
              <a:spcBef>
                <a:spcPts val="480"/>
              </a:spcBef>
              <a:spcAft>
                <a:spcPts val="0"/>
              </a:spcAft>
              <a:buClr>
                <a:schemeClr val="dk1"/>
              </a:buClr>
              <a:buSzPct val="100000"/>
              <a:buNone/>
              <a:defRPr sz="2400" b="0" i="0" u="none" strike="noStrike" cap="none" baseline="0">
                <a:solidFill>
                  <a:schemeClr val="dk1"/>
                </a:solidFill>
                <a:latin typeface="Arial"/>
                <a:ea typeface="Arial"/>
                <a:cs typeface="Arial"/>
                <a:sym typeface="Arial"/>
              </a:defRPr>
            </a:lvl2pPr>
            <a:lvl3pPr marL="1143000" marR="0" indent="914400" algn="l" rtl="0">
              <a:lnSpc>
                <a:spcPct val="100000"/>
              </a:lnSpc>
              <a:spcBef>
                <a:spcPts val="480"/>
              </a:spcBef>
              <a:spcAft>
                <a:spcPts val="0"/>
              </a:spcAft>
              <a:buClr>
                <a:schemeClr val="dk1"/>
              </a:buClr>
              <a:buSzPct val="100000"/>
              <a:buNone/>
              <a:defRPr sz="2400" b="0" i="0" u="none" strike="noStrike" cap="none" baseline="0">
                <a:solidFill>
                  <a:schemeClr val="dk1"/>
                </a:solidFill>
                <a:latin typeface="Arial"/>
                <a:ea typeface="Arial"/>
                <a:cs typeface="Arial"/>
                <a:sym typeface="Arial"/>
              </a:defRPr>
            </a:lvl3pPr>
            <a:lvl4pPr marL="1600200" marR="0" indent="1371600" algn="l" rtl="0">
              <a:lnSpc>
                <a:spcPct val="100000"/>
              </a:lnSpc>
              <a:spcBef>
                <a:spcPts val="360"/>
              </a:spcBef>
              <a:spcAft>
                <a:spcPts val="0"/>
              </a:spcAft>
              <a:buClr>
                <a:schemeClr val="dk1"/>
              </a:buClr>
              <a:buSzPct val="100000"/>
              <a:buNone/>
              <a:defRPr sz="1800" b="0" i="0" u="none" strike="noStrike" cap="none" baseline="0">
                <a:solidFill>
                  <a:schemeClr val="dk1"/>
                </a:solidFill>
                <a:latin typeface="Arial"/>
                <a:ea typeface="Arial"/>
                <a:cs typeface="Arial"/>
                <a:sym typeface="Arial"/>
              </a:defRPr>
            </a:lvl4pPr>
            <a:lvl5pPr marL="2057400" marR="0" indent="-114300" algn="l" rtl="0">
              <a:lnSpc>
                <a:spcPct val="100000"/>
              </a:lnSpc>
              <a:spcBef>
                <a:spcPts val="360"/>
              </a:spcBef>
              <a:spcAft>
                <a:spcPts val="0"/>
              </a:spcAft>
              <a:buClr>
                <a:schemeClr val="dk1"/>
              </a:buClr>
              <a:buSzPct val="100000"/>
              <a:buNone/>
              <a:defRPr sz="1800" b="0" i="0" u="none" strike="noStrike" cap="none" baseline="0">
                <a:solidFill>
                  <a:schemeClr val="dk1"/>
                </a:solidFill>
                <a:latin typeface="Arial"/>
                <a:ea typeface="Arial"/>
                <a:cs typeface="Arial"/>
                <a:sym typeface="Arial"/>
              </a:defRPr>
            </a:lvl5pPr>
            <a:lvl6pPr marL="2514600" marR="0" indent="-114300" algn="l" rtl="0">
              <a:lnSpc>
                <a:spcPct val="100000"/>
              </a:lnSpc>
              <a:spcBef>
                <a:spcPts val="360"/>
              </a:spcBef>
              <a:spcAft>
                <a:spcPts val="0"/>
              </a:spcAft>
              <a:buClr>
                <a:schemeClr val="dk1"/>
              </a:buClr>
              <a:buSzPct val="100000"/>
              <a:buNone/>
              <a:defRPr sz="1800" b="0" i="0" u="none" strike="noStrike" cap="none" baseline="0">
                <a:solidFill>
                  <a:schemeClr val="dk1"/>
                </a:solidFill>
                <a:latin typeface="Arial"/>
                <a:ea typeface="Arial"/>
                <a:cs typeface="Arial"/>
                <a:sym typeface="Arial"/>
              </a:defRPr>
            </a:lvl6pPr>
            <a:lvl7pPr marL="2971800" marR="0" indent="-114300" algn="l" rtl="0">
              <a:lnSpc>
                <a:spcPct val="100000"/>
              </a:lnSpc>
              <a:spcBef>
                <a:spcPts val="360"/>
              </a:spcBef>
              <a:spcAft>
                <a:spcPts val="0"/>
              </a:spcAft>
              <a:buClr>
                <a:schemeClr val="dk1"/>
              </a:buClr>
              <a:buSzPct val="100000"/>
              <a:buNone/>
              <a:defRPr sz="1800" b="0" i="0" u="none" strike="noStrike" cap="none" baseline="0">
                <a:solidFill>
                  <a:schemeClr val="dk1"/>
                </a:solidFill>
                <a:latin typeface="Arial"/>
                <a:ea typeface="Arial"/>
                <a:cs typeface="Arial"/>
                <a:sym typeface="Arial"/>
              </a:defRPr>
            </a:lvl7pPr>
            <a:lvl8pPr marL="3429000" marR="0" indent="-114300" algn="l" rtl="0">
              <a:lnSpc>
                <a:spcPct val="100000"/>
              </a:lnSpc>
              <a:spcBef>
                <a:spcPts val="360"/>
              </a:spcBef>
              <a:spcAft>
                <a:spcPts val="0"/>
              </a:spcAft>
              <a:buClr>
                <a:schemeClr val="dk1"/>
              </a:buClr>
              <a:buSzPct val="100000"/>
              <a:buNone/>
              <a:defRPr sz="1800" b="0" i="0" u="none" strike="noStrike" cap="none" baseline="0">
                <a:solidFill>
                  <a:schemeClr val="dk1"/>
                </a:solidFill>
                <a:latin typeface="Arial"/>
                <a:ea typeface="Arial"/>
                <a:cs typeface="Arial"/>
                <a:sym typeface="Arial"/>
              </a:defRPr>
            </a:lvl8pPr>
            <a:lvl9pPr marL="3886200" marR="0" indent="-114300" algn="l" rtl="0">
              <a:lnSpc>
                <a:spcPct val="100000"/>
              </a:lnSpc>
              <a:spcBef>
                <a:spcPts val="360"/>
              </a:spcBef>
              <a:spcAft>
                <a:spcPts val="0"/>
              </a:spcAft>
              <a:buClr>
                <a:schemeClr val="dk1"/>
              </a:buClr>
              <a:buSzPct val="100000"/>
              <a:buNone/>
              <a:defRPr sz="1800" b="0" i="0" u="none" strike="noStrike" cap="none" baseline="0">
                <a:solidFill>
                  <a:schemeClr val="dk1"/>
                </a:solidFill>
                <a:latin typeface="Arial"/>
                <a:ea typeface="Arial"/>
                <a:cs typeface="Arial"/>
                <a:sym typeface="Arial"/>
              </a:defRPr>
            </a:lvl9pPr>
          </a:lstStyle>
          <a:p>
            <a:r>
              <a:rPr lang="en-US" sz="1400" i="1" dirty="0" smtClean="0"/>
              <a:t>Chicago State University</a:t>
            </a:r>
            <a:r>
              <a:rPr lang="en-US" sz="1400" b="1" dirty="0" smtClean="0"/>
              <a:t/>
            </a:r>
            <a:br>
              <a:rPr lang="en-US" sz="1400" b="1" dirty="0" smtClean="0"/>
            </a:br>
            <a:r>
              <a:rPr lang="en-US" sz="1400" b="1" dirty="0" smtClean="0"/>
              <a:t>Aaisha Haykal</a:t>
            </a:r>
            <a:r>
              <a:rPr lang="en-US" sz="1400" dirty="0" smtClean="0"/>
              <a:t>	         University Archivist</a:t>
            </a:r>
            <a:br>
              <a:rPr lang="en-US" sz="1400" dirty="0" smtClean="0"/>
            </a:br>
            <a:r>
              <a:rPr lang="en-US" sz="1400" dirty="0" smtClean="0">
                <a:hlinkClick r:id="rId8"/>
              </a:rPr>
              <a:t>anhaykal@gmail.com</a:t>
            </a:r>
            <a:r>
              <a:rPr lang="en-US" sz="1400" dirty="0" smtClean="0"/>
              <a:t> </a:t>
            </a:r>
          </a:p>
          <a:p>
            <a:r>
              <a:rPr lang="en-US" sz="1400" dirty="0" smtClean="0"/>
              <a:t>	</a:t>
            </a:r>
            <a:r>
              <a:rPr lang="en-US" sz="1400" b="1" dirty="0" smtClean="0">
                <a:solidFill>
                  <a:schemeClr val="tx1"/>
                </a:solidFill>
              </a:rPr>
              <a:t>Martin Kong</a:t>
            </a:r>
            <a:r>
              <a:rPr lang="en-US" sz="1400" b="1" dirty="0" smtClean="0">
                <a:solidFill>
                  <a:srgbClr val="FF0000"/>
                </a:solidFill>
              </a:rPr>
              <a:t> 	         </a:t>
            </a:r>
            <a:r>
              <a:rPr lang="en-US" sz="1400" dirty="0" smtClean="0">
                <a:solidFill>
                  <a:schemeClr val="tx1"/>
                </a:solidFill>
              </a:rPr>
              <a:t>Systems Librarian</a:t>
            </a:r>
            <a:r>
              <a:rPr lang="en-US" sz="1400" dirty="0" smtClean="0"/>
              <a:t/>
            </a:r>
            <a:br>
              <a:rPr lang="en-US" sz="1400" dirty="0" smtClean="0"/>
            </a:br>
            <a:r>
              <a:rPr lang="en-US" sz="1400" dirty="0" smtClean="0">
                <a:hlinkClick r:id="rId9"/>
              </a:rPr>
              <a:t>martinkong2@gmail.com</a:t>
            </a:r>
            <a:r>
              <a:rPr lang="en-US" sz="1400" dirty="0" smtClean="0"/>
              <a:t> </a:t>
            </a:r>
          </a:p>
          <a:p>
            <a:r>
              <a:rPr lang="en-US" sz="1400" i="1" dirty="0" smtClean="0"/>
              <a:t>Illinois </a:t>
            </a:r>
            <a:r>
              <a:rPr lang="en-US" sz="1400" i="1" dirty="0"/>
              <a:t>State University</a:t>
            </a:r>
            <a:r>
              <a:rPr lang="en-US" sz="1400" b="1" dirty="0"/>
              <a:t/>
            </a:r>
            <a:br>
              <a:rPr lang="en-US" sz="1400" b="1" dirty="0"/>
            </a:br>
            <a:r>
              <a:rPr lang="en-US" sz="1100" b="1" dirty="0" smtClean="0"/>
              <a:t>Patrice-Andre </a:t>
            </a:r>
            <a:r>
              <a:rPr lang="en-US" sz="1100" b="1" dirty="0" err="1" smtClean="0"/>
              <a:t>Prud’homme</a:t>
            </a:r>
            <a:r>
              <a:rPr lang="en-US" sz="1100" b="1" dirty="0" smtClean="0"/>
              <a:t>   </a:t>
            </a:r>
            <a:r>
              <a:rPr lang="en-US" sz="1400" dirty="0" smtClean="0"/>
              <a:t>Digital Collections Head</a:t>
            </a:r>
            <a:r>
              <a:rPr lang="en-US" sz="1400" dirty="0"/>
              <a:t/>
            </a:r>
            <a:br>
              <a:rPr lang="en-US" sz="1400" dirty="0"/>
            </a:br>
            <a:r>
              <a:rPr lang="en-US" sz="1400" dirty="0" smtClean="0">
                <a:hlinkClick r:id="rId10"/>
              </a:rPr>
              <a:t>ppprudh@ilstu.edu</a:t>
            </a:r>
            <a:r>
              <a:rPr lang="en-US" sz="1400" dirty="0" smtClean="0"/>
              <a:t>         309.438.5385</a:t>
            </a:r>
            <a:endParaRPr lang="en-US" sz="1400" dirty="0"/>
          </a:p>
          <a:p>
            <a:r>
              <a:rPr lang="en-US" sz="1400" i="1" dirty="0" smtClean="0"/>
              <a:t>Illinois Wesleyan </a:t>
            </a:r>
            <a:r>
              <a:rPr lang="en-US" sz="1400" i="1" dirty="0"/>
              <a:t>University</a:t>
            </a:r>
            <a:r>
              <a:rPr lang="en-US" sz="1400" b="1" dirty="0"/>
              <a:t/>
            </a:r>
            <a:br>
              <a:rPr lang="en-US" sz="1400" b="1" dirty="0"/>
            </a:br>
            <a:r>
              <a:rPr lang="en-US" sz="1400" b="1" dirty="0" smtClean="0"/>
              <a:t>Meg Miner</a:t>
            </a:r>
            <a:r>
              <a:rPr lang="en-US" sz="1400" dirty="0"/>
              <a:t>	         </a:t>
            </a:r>
            <a:r>
              <a:rPr lang="en-US" sz="1400" dirty="0" smtClean="0"/>
              <a:t>University Archivist</a:t>
            </a:r>
            <a:r>
              <a:rPr lang="en-US" sz="1400" dirty="0"/>
              <a:t/>
            </a:r>
            <a:br>
              <a:rPr lang="en-US" sz="1400" dirty="0"/>
            </a:br>
            <a:r>
              <a:rPr lang="en-US" sz="1400" dirty="0" smtClean="0">
                <a:hlinkClick r:id="rId11"/>
              </a:rPr>
              <a:t>mminer@iwu.edu</a:t>
            </a:r>
            <a:r>
              <a:rPr lang="en-US" sz="1400" dirty="0" smtClean="0"/>
              <a:t>            309.556.1538</a:t>
            </a:r>
            <a:endParaRPr lang="en-US" sz="1400" dirty="0"/>
          </a:p>
          <a:p>
            <a:r>
              <a:rPr lang="en-US" sz="1400" i="1" dirty="0" smtClean="0"/>
              <a:t>Western Illinois University</a:t>
            </a:r>
            <a:r>
              <a:rPr lang="en-US" sz="1400" b="1" dirty="0" smtClean="0"/>
              <a:t/>
            </a:r>
            <a:br>
              <a:rPr lang="en-US" sz="1400" b="1" dirty="0" smtClean="0"/>
            </a:br>
            <a:r>
              <a:rPr lang="en-US" sz="1400" b="1" dirty="0" smtClean="0"/>
              <a:t>Jeff </a:t>
            </a:r>
            <a:r>
              <a:rPr lang="en-US" sz="1400" b="1" dirty="0" err="1" smtClean="0"/>
              <a:t>Hancks</a:t>
            </a:r>
            <a:r>
              <a:rPr lang="en-US" sz="1400" dirty="0"/>
              <a:t>	         </a:t>
            </a:r>
            <a:r>
              <a:rPr lang="en-US" sz="1400" dirty="0" smtClean="0"/>
              <a:t>Director, Archives and</a:t>
            </a:r>
            <a:br>
              <a:rPr lang="en-US" sz="1400" dirty="0" smtClean="0"/>
            </a:br>
            <a:r>
              <a:rPr lang="en-US" sz="1400" dirty="0" smtClean="0">
                <a:hlinkClick r:id="rId12"/>
              </a:rPr>
              <a:t>jl-hancks@wiu.edu</a:t>
            </a:r>
            <a:r>
              <a:rPr lang="en-US" sz="1400" dirty="0" smtClean="0"/>
              <a:t>         Special Collections</a:t>
            </a:r>
            <a:br>
              <a:rPr lang="en-US" sz="1400" dirty="0" smtClean="0"/>
            </a:br>
            <a:r>
              <a:rPr lang="en-US" sz="1400" dirty="0" smtClean="0"/>
              <a:t>		         309.298.2717</a:t>
            </a:r>
            <a:endParaRPr lang="en-US" sz="1400" dirty="0"/>
          </a:p>
          <a:p>
            <a:r>
              <a:rPr lang="en-US" sz="1400" dirty="0" smtClean="0"/>
              <a:t>	</a:t>
            </a:r>
            <a:endParaRPr lang="en-US" sz="1400" dirty="0"/>
          </a:p>
        </p:txBody>
      </p:sp>
      <p:sp>
        <p:nvSpPr>
          <p:cNvPr id="7" name="TextBox 6"/>
          <p:cNvSpPr txBox="1"/>
          <p:nvPr/>
        </p:nvSpPr>
        <p:spPr>
          <a:xfrm>
            <a:off x="228600" y="4781550"/>
            <a:ext cx="2895600" cy="307777"/>
          </a:xfrm>
          <a:prstGeom prst="rect">
            <a:avLst/>
          </a:prstGeom>
          <a:noFill/>
        </p:spPr>
        <p:txBody>
          <a:bodyPr wrap="square" rtlCol="0">
            <a:spAutoFit/>
          </a:bodyPr>
          <a:lstStyle/>
          <a:p>
            <a:r>
              <a:rPr lang="en-US" dirty="0" smtClean="0"/>
              <a:t>* Presented today</a:t>
            </a:r>
            <a:endParaRPr lang="en-US" dirty="0"/>
          </a:p>
        </p:txBody>
      </p:sp>
    </p:spTree>
    <p:extLst>
      <p:ext uri="{BB962C8B-B14F-4D97-AF65-F5344CB8AC3E}">
        <p14:creationId xmlns:p14="http://schemas.microsoft.com/office/powerpoint/2010/main" val="17599620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666750"/>
            <a:ext cx="6960870" cy="3200400"/>
          </a:xfrm>
          <a:prstGeom prst="rect">
            <a:avLst/>
          </a:prstGeom>
        </p:spPr>
      </p:pic>
    </p:spTree>
    <p:extLst>
      <p:ext uri="{BB962C8B-B14F-4D97-AF65-F5344CB8AC3E}">
        <p14:creationId xmlns:p14="http://schemas.microsoft.com/office/powerpoint/2010/main" val="4032602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idx="1"/>
          </p:nvPr>
        </p:nvSpPr>
        <p:spPr>
          <a:xfrm>
            <a:off x="457200" y="3956050"/>
            <a:ext cx="8229600" cy="969780"/>
          </a:xfrm>
        </p:spPr>
        <p:txBody>
          <a:bodyPr/>
          <a:lstStyle/>
          <a:p>
            <a:r>
              <a:rPr lang="en-US" sz="6000" dirty="0">
                <a:solidFill>
                  <a:schemeClr val="accent5">
                    <a:lumMod val="75000"/>
                  </a:schemeClr>
                </a:solidFill>
              </a:rPr>
              <a:t>What </a:t>
            </a:r>
            <a:r>
              <a:rPr lang="en-US" sz="6000" i="1" dirty="0">
                <a:solidFill>
                  <a:schemeClr val="accent5">
                    <a:lumMod val="75000"/>
                  </a:schemeClr>
                </a:solidFill>
              </a:rPr>
              <a:t>can</a:t>
            </a:r>
            <a:r>
              <a:rPr lang="en-US" sz="6000" dirty="0">
                <a:solidFill>
                  <a:schemeClr val="accent5">
                    <a:lumMod val="75000"/>
                  </a:schemeClr>
                </a:solidFill>
              </a:rPr>
              <a:t> we do?</a:t>
            </a:r>
            <a:endParaRPr lang="en-US" sz="6000" dirty="0"/>
          </a:p>
          <a:p>
            <a:endParaRPr lang="en-US" sz="6000" dirty="0"/>
          </a:p>
        </p:txBody>
      </p:sp>
      <p:sp>
        <p:nvSpPr>
          <p:cNvPr id="2" name="Title 1"/>
          <p:cNvSpPr>
            <a:spLocks noGrp="1"/>
          </p:cNvSpPr>
          <p:nvPr>
            <p:ph type="title" idx="4294967295"/>
          </p:nvPr>
        </p:nvSpPr>
        <p:spPr>
          <a:xfrm>
            <a:off x="0" y="206375"/>
            <a:ext cx="8229600" cy="857250"/>
          </a:xfrm>
        </p:spPr>
        <p:txBody>
          <a:bodyPr/>
          <a:lstStyle/>
          <a:p>
            <a:r>
              <a:rPr lang="en-US" sz="4400" dirty="0">
                <a:solidFill>
                  <a:schemeClr val="accent5">
                    <a:lumMod val="75000"/>
                  </a:schemeClr>
                </a:solidFill>
              </a:rPr>
              <a:t/>
            </a:r>
            <a:br>
              <a:rPr lang="en-US" sz="4400" dirty="0">
                <a:solidFill>
                  <a:schemeClr val="accent5">
                    <a:lumMod val="75000"/>
                  </a:schemeClr>
                </a:solidFill>
              </a:rPr>
            </a:br>
            <a:endParaRPr lang="en-US" sz="44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742950"/>
            <a:ext cx="4762500" cy="2676525"/>
          </a:xfrm>
          <a:prstGeom prst="rect">
            <a:avLst/>
          </a:prstGeom>
        </p:spPr>
      </p:pic>
    </p:spTree>
    <p:extLst>
      <p:ext uri="{BB962C8B-B14F-4D97-AF65-F5344CB8AC3E}">
        <p14:creationId xmlns:p14="http://schemas.microsoft.com/office/powerpoint/2010/main" val="4119719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14450" y="1485901"/>
            <a:ext cx="6515100" cy="1085849"/>
          </a:xfrm>
        </p:spPr>
        <p:txBody>
          <a:bodyPr>
            <a:noAutofit/>
          </a:bodyPr>
          <a:lstStyle/>
          <a:p>
            <a:r>
              <a:rPr lang="en-US" sz="1200" dirty="0"/>
              <a:t/>
            </a:r>
            <a:br>
              <a:rPr lang="en-US" sz="1200" dirty="0"/>
            </a:br>
            <a:endParaRPr lang="en-US" sz="1200" dirty="0"/>
          </a:p>
        </p:txBody>
      </p:sp>
      <p:graphicFrame>
        <p:nvGraphicFramePr>
          <p:cNvPr id="2" name="Table 1"/>
          <p:cNvGraphicFramePr>
            <a:graphicFrameLocks noGrp="1"/>
          </p:cNvGraphicFramePr>
          <p:nvPr>
            <p:extLst>
              <p:ext uri="{D42A27DB-BD31-4B8C-83A1-F6EECF244321}">
                <p14:modId xmlns:p14="http://schemas.microsoft.com/office/powerpoint/2010/main" val="3972021318"/>
              </p:ext>
            </p:extLst>
          </p:nvPr>
        </p:nvGraphicFramePr>
        <p:xfrm>
          <a:off x="381000" y="1600200"/>
          <a:ext cx="8610600" cy="982980"/>
        </p:xfrm>
        <a:graphic>
          <a:graphicData uri="http://schemas.openxmlformats.org/drawingml/2006/table">
            <a:tbl>
              <a:tblPr firstRow="1" bandRow="1">
                <a:tableStyleId>{5C22544A-7EE6-4342-B048-85BDC9FD1C3A}</a:tableStyleId>
              </a:tblPr>
              <a:tblGrid>
                <a:gridCol w="4305300">
                  <a:extLst>
                    <a:ext uri="{9D8B030D-6E8A-4147-A177-3AD203B41FA5}">
                      <a16:colId xmlns:a16="http://schemas.microsoft.com/office/drawing/2014/main" val="20000"/>
                    </a:ext>
                  </a:extLst>
                </a:gridCol>
                <a:gridCol w="4305300">
                  <a:extLst>
                    <a:ext uri="{9D8B030D-6E8A-4147-A177-3AD203B41FA5}">
                      <a16:colId xmlns:a16="http://schemas.microsoft.com/office/drawing/2014/main" val="20001"/>
                    </a:ext>
                  </a:extLst>
                </a:gridCol>
              </a:tblGrid>
              <a:tr h="982980">
                <a:tc>
                  <a:txBody>
                    <a:bodyPr/>
                    <a:lstStyle/>
                    <a:p>
                      <a:pPr algn="ctr"/>
                      <a:r>
                        <a:rPr lang="en-US" sz="2800" dirty="0" smtClean="0">
                          <a:solidFill>
                            <a:schemeClr val="tx1"/>
                          </a:solidFill>
                        </a:rPr>
                        <a:t>We submitted an application…</a:t>
                      </a:r>
                      <a:endParaRPr lang="en-US" sz="2800" dirty="0">
                        <a:solidFill>
                          <a:schemeClr val="tx1"/>
                        </a:solidFill>
                      </a:endParaRPr>
                    </a:p>
                  </a:txBody>
                  <a:tcPr marL="68580" marR="68580" marT="34290" marB="34290">
                    <a:noFill/>
                  </a:tcPr>
                </a:tc>
                <a:tc>
                  <a:txBody>
                    <a:bodyPr/>
                    <a:lstStyle/>
                    <a:p>
                      <a:pPr algn="ctr"/>
                      <a:endParaRPr lang="en-US" sz="1200" dirty="0">
                        <a:solidFill>
                          <a:schemeClr val="tx1"/>
                        </a:solidFill>
                      </a:endParaRPr>
                    </a:p>
                  </a:txBody>
                  <a:tcPr marL="68580" marR="68580" marT="34290" marB="34290">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7113324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said:</a:t>
            </a:r>
            <a:endParaRPr lang="en-US" dirty="0"/>
          </a:p>
        </p:txBody>
      </p:sp>
      <p:sp>
        <p:nvSpPr>
          <p:cNvPr id="3" name="Content Placeholder 2"/>
          <p:cNvSpPr>
            <a:spLocks noGrp="1"/>
          </p:cNvSpPr>
          <p:nvPr>
            <p:ph idx="1"/>
          </p:nvPr>
        </p:nvSpPr>
        <p:spPr/>
        <p:txBody>
          <a:bodyPr/>
          <a:lstStyle/>
          <a:p>
            <a:r>
              <a:rPr lang="en-US" sz="2000" dirty="0" smtClean="0"/>
              <a:t>POWRR: Bigger schools have taken care of the problem! We’ve been left behind! Our materials are valuable, too!</a:t>
            </a:r>
          </a:p>
          <a:p>
            <a:r>
              <a:rPr lang="en-US" sz="2000" dirty="0" smtClean="0"/>
              <a:t>*request nearly $1M to set up system for less well resourced libraries that looks like a big private LOCKSS network*. </a:t>
            </a:r>
          </a:p>
          <a:p>
            <a:endParaRPr lang="en-US" sz="2000" dirty="0"/>
          </a:p>
          <a:p>
            <a:pPr marL="933450" lvl="1" indent="-342900">
              <a:buFont typeface="Arial" panose="020B0604020202020204" pitchFamily="34" charset="0"/>
              <a:buChar char="•"/>
            </a:pPr>
            <a:r>
              <a:rPr lang="en-US" sz="1800" dirty="0"/>
              <a:t>5 institutions</a:t>
            </a:r>
          </a:p>
          <a:p>
            <a:pPr marL="933450" lvl="1" indent="-342900">
              <a:buFont typeface="Arial" panose="020B0604020202020204" pitchFamily="34" charset="0"/>
              <a:buChar char="•"/>
            </a:pPr>
            <a:r>
              <a:rPr lang="en-US" sz="1800" dirty="0"/>
              <a:t>Different systems</a:t>
            </a:r>
          </a:p>
          <a:p>
            <a:pPr marL="933450" lvl="1" indent="-342900">
              <a:buFont typeface="Arial" panose="020B0604020202020204" pitchFamily="34" charset="0"/>
              <a:buChar char="•"/>
            </a:pPr>
            <a:r>
              <a:rPr lang="en-US" sz="1800" dirty="0"/>
              <a:t>Different sizes</a:t>
            </a:r>
          </a:p>
          <a:p>
            <a:pPr marL="933450" lvl="1" indent="-342900">
              <a:buFont typeface="Arial" panose="020B0604020202020204" pitchFamily="34" charset="0"/>
              <a:buChar char="•"/>
            </a:pPr>
            <a:r>
              <a:rPr lang="en-US" sz="1800" dirty="0"/>
              <a:t>Different job roles</a:t>
            </a:r>
          </a:p>
          <a:p>
            <a:pPr marL="933450" lvl="1" indent="-342900">
              <a:buFont typeface="Arial" panose="020B0604020202020204" pitchFamily="34" charset="0"/>
              <a:buChar char="•"/>
            </a:pPr>
            <a:r>
              <a:rPr lang="en-US" sz="1800" i="1" dirty="0"/>
              <a:t>All </a:t>
            </a:r>
            <a:r>
              <a:rPr lang="en-US" sz="1800" dirty="0"/>
              <a:t>under-resourced</a:t>
            </a:r>
          </a:p>
          <a:p>
            <a:endParaRPr lang="en-US" sz="2000" dirty="0" smtClean="0"/>
          </a:p>
          <a:p>
            <a:endParaRPr lang="en-US" sz="2000" dirty="0" smtClean="0"/>
          </a:p>
        </p:txBody>
      </p:sp>
    </p:spTree>
    <p:extLst>
      <p:ext uri="{BB962C8B-B14F-4D97-AF65-F5344CB8AC3E}">
        <p14:creationId xmlns:p14="http://schemas.microsoft.com/office/powerpoint/2010/main" val="40093305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800" dirty="0" smtClean="0"/>
              <a:t>And the IMLS responded in 2011.</a:t>
            </a:r>
            <a:endParaRPr lang="en-US" sz="2800" dirty="0"/>
          </a:p>
        </p:txBody>
      </p:sp>
      <p:pic>
        <p:nvPicPr>
          <p:cNvPr id="4" name="Content Placeholder 3"/>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57200" y="1039218"/>
            <a:ext cx="3716337" cy="3716337"/>
          </a:xfrm>
        </p:spPr>
      </p:pic>
      <p:sp>
        <p:nvSpPr>
          <p:cNvPr id="3" name="Content Placeholder 2"/>
          <p:cNvSpPr>
            <a:spLocks noGrp="1"/>
          </p:cNvSpPr>
          <p:nvPr>
            <p:ph sz="half" idx="2"/>
          </p:nvPr>
        </p:nvSpPr>
        <p:spPr/>
        <p:txBody>
          <a:bodyPr/>
          <a:lstStyle/>
          <a:p>
            <a:pPr marL="533400" indent="-342900">
              <a:buFont typeface="Arial" panose="020B0604020202020204" pitchFamily="34" charset="0"/>
              <a:buChar char="•"/>
            </a:pPr>
            <a:r>
              <a:rPr lang="en-US" sz="2000" dirty="0"/>
              <a:t>IMLS: Yes, that *is* a problem. Your solution won’t work, though. Here’s $</a:t>
            </a:r>
            <a:r>
              <a:rPr lang="en-US" sz="2000" dirty="0" smtClean="0"/>
              <a:t>500K. </a:t>
            </a:r>
            <a:r>
              <a:rPr lang="en-US" sz="2000" dirty="0"/>
              <a:t>Be sure to look at cloud computing.</a:t>
            </a:r>
          </a:p>
          <a:p>
            <a:pPr marL="190500" indent="0"/>
            <a:endParaRPr lang="en-US" sz="2000" dirty="0"/>
          </a:p>
          <a:p>
            <a:pPr marL="533400" indent="-342900">
              <a:buFont typeface="Arial" panose="020B0604020202020204" pitchFamily="34" charset="0"/>
              <a:buChar char="•"/>
            </a:pPr>
            <a:r>
              <a:rPr lang="en-US" sz="2000" dirty="0"/>
              <a:t>Rewrite of </a:t>
            </a:r>
            <a:r>
              <a:rPr lang="en-US" sz="2000" dirty="0" smtClean="0"/>
              <a:t>grant, </a:t>
            </a:r>
            <a:r>
              <a:rPr lang="en-US" sz="2000" dirty="0"/>
              <a:t>plan of </a:t>
            </a:r>
            <a:r>
              <a:rPr lang="en-US" sz="2000" dirty="0" smtClean="0"/>
              <a:t>work, and </a:t>
            </a:r>
            <a:r>
              <a:rPr lang="en-US" sz="2000" dirty="0"/>
              <a:t>budget to new remit</a:t>
            </a:r>
          </a:p>
          <a:p>
            <a:endParaRPr lang="en-US" sz="3200" dirty="0"/>
          </a:p>
          <a:p>
            <a:endParaRPr lang="en-US" dirty="0"/>
          </a:p>
        </p:txBody>
      </p:sp>
    </p:spTree>
    <p:extLst>
      <p:ext uri="{BB962C8B-B14F-4D97-AF65-F5344CB8AC3E}">
        <p14:creationId xmlns:p14="http://schemas.microsoft.com/office/powerpoint/2010/main" val="19840975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5397"/>
            <a:ext cx="8229600" cy="857250"/>
          </a:xfrm>
        </p:spPr>
        <p:txBody>
          <a:bodyPr/>
          <a:lstStyle/>
          <a:p>
            <a:r>
              <a:rPr lang="en-US" sz="3200" dirty="0" smtClean="0"/>
              <a:t>I had a lot to learn.</a:t>
            </a:r>
            <a:endParaRPr lang="en-US" sz="3200" dirty="0"/>
          </a:p>
        </p:txBody>
      </p:sp>
      <p:sp>
        <p:nvSpPr>
          <p:cNvPr id="3" name="Content Placeholder 2"/>
          <p:cNvSpPr>
            <a:spLocks noGrp="1"/>
          </p:cNvSpPr>
          <p:nvPr>
            <p:ph idx="1"/>
          </p:nvPr>
        </p:nvSpPr>
        <p:spPr/>
        <p:txBody>
          <a:bodyPr/>
          <a:lstStyle/>
          <a:p>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593" y="1063228"/>
            <a:ext cx="4762500" cy="3571875"/>
          </a:xfrm>
          <a:prstGeom prst="rect">
            <a:avLst/>
          </a:prstGeom>
        </p:spPr>
      </p:pic>
      <p:sp>
        <p:nvSpPr>
          <p:cNvPr id="5" name="TextBox 4"/>
          <p:cNvSpPr txBox="1"/>
          <p:nvPr/>
        </p:nvSpPr>
        <p:spPr>
          <a:xfrm>
            <a:off x="4655004" y="4635682"/>
            <a:ext cx="1524000" cy="307777"/>
          </a:xfrm>
          <a:prstGeom prst="rect">
            <a:avLst/>
          </a:prstGeom>
          <a:noFill/>
        </p:spPr>
        <p:txBody>
          <a:bodyPr wrap="square" rtlCol="0">
            <a:spAutoFit/>
          </a:bodyPr>
          <a:lstStyle/>
          <a:p>
            <a:r>
              <a:rPr lang="en-US" dirty="0" smtClean="0">
                <a:hlinkClick r:id="rId4"/>
              </a:rPr>
              <a:t>Source</a:t>
            </a:r>
            <a:endParaRPr lang="en-US" dirty="0"/>
          </a:p>
        </p:txBody>
      </p:sp>
      <p:sp>
        <p:nvSpPr>
          <p:cNvPr id="6" name="TextBox 5"/>
          <p:cNvSpPr txBox="1"/>
          <p:nvPr/>
        </p:nvSpPr>
        <p:spPr>
          <a:xfrm>
            <a:off x="5562600" y="133350"/>
            <a:ext cx="2895600"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Grants admin</a:t>
            </a:r>
          </a:p>
          <a:p>
            <a:endParaRPr lang="en-US" sz="2400" dirty="0" smtClean="0"/>
          </a:p>
          <a:p>
            <a:pPr marL="285750" indent="-285750">
              <a:buFont typeface="Arial" panose="020B0604020202020204" pitchFamily="34" charset="0"/>
              <a:buChar char="•"/>
            </a:pPr>
            <a:r>
              <a:rPr lang="en-US" sz="2400" dirty="0" smtClean="0"/>
              <a:t>Assessment</a:t>
            </a:r>
          </a:p>
          <a:p>
            <a:endParaRPr lang="en-US" sz="2400" dirty="0" smtClean="0"/>
          </a:p>
          <a:p>
            <a:pPr marL="285750" indent="-285750">
              <a:buFont typeface="Arial" panose="020B0604020202020204" pitchFamily="34" charset="0"/>
              <a:buChar char="•"/>
            </a:pPr>
            <a:r>
              <a:rPr lang="en-US" sz="2400" dirty="0" smtClean="0"/>
              <a:t>Hire Project Director</a:t>
            </a:r>
          </a:p>
          <a:p>
            <a:endParaRPr lang="en-US" sz="2400" dirty="0" smtClean="0"/>
          </a:p>
          <a:p>
            <a:pPr marL="285750" indent="-285750">
              <a:buFont typeface="Arial" panose="020B0604020202020204" pitchFamily="34" charset="0"/>
              <a:buChar char="•"/>
            </a:pPr>
            <a:r>
              <a:rPr lang="en-US" sz="2400" dirty="0" smtClean="0"/>
              <a:t>Find Advisory Board</a:t>
            </a:r>
          </a:p>
          <a:p>
            <a:endParaRPr lang="en-US" sz="2400" dirty="0"/>
          </a:p>
          <a:p>
            <a:pPr marL="285750" indent="-285750">
              <a:buFont typeface="Arial" panose="020B0604020202020204" pitchFamily="34" charset="0"/>
              <a:buChar char="•"/>
            </a:pPr>
            <a:r>
              <a:rPr lang="en-US" sz="2400" dirty="0" smtClean="0"/>
              <a:t>Change </a:t>
            </a:r>
            <a:r>
              <a:rPr lang="en-US" sz="2400" dirty="0"/>
              <a:t>of Program Officer</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9313284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idx="1"/>
          </p:nvPr>
        </p:nvSpPr>
        <p:spPr>
          <a:xfrm>
            <a:off x="457200" y="3956050"/>
            <a:ext cx="8229600" cy="969780"/>
          </a:xfrm>
        </p:spPr>
        <p:txBody>
          <a:bodyPr/>
          <a:lstStyle/>
          <a:p>
            <a:r>
              <a:rPr lang="en-US" sz="6000" dirty="0" smtClean="0">
                <a:solidFill>
                  <a:schemeClr val="accent5">
                    <a:lumMod val="75000"/>
                  </a:schemeClr>
                </a:solidFill>
              </a:rPr>
              <a:t>…and Leslie </a:t>
            </a:r>
            <a:r>
              <a:rPr lang="en-US" sz="6000" dirty="0" err="1" smtClean="0">
                <a:solidFill>
                  <a:schemeClr val="accent5">
                    <a:lumMod val="75000"/>
                  </a:schemeClr>
                </a:solidFill>
              </a:rPr>
              <a:t>Knope</a:t>
            </a:r>
            <a:endParaRPr lang="en-US" sz="6000" dirty="0"/>
          </a:p>
          <a:p>
            <a:endParaRPr lang="en-US" sz="6000" dirty="0"/>
          </a:p>
        </p:txBody>
      </p:sp>
      <p:sp>
        <p:nvSpPr>
          <p:cNvPr id="2" name="Title 1"/>
          <p:cNvSpPr>
            <a:spLocks noGrp="1"/>
          </p:cNvSpPr>
          <p:nvPr>
            <p:ph type="title" idx="4294967295"/>
          </p:nvPr>
        </p:nvSpPr>
        <p:spPr>
          <a:xfrm>
            <a:off x="0" y="206375"/>
            <a:ext cx="8229600" cy="857250"/>
          </a:xfrm>
        </p:spPr>
        <p:txBody>
          <a:bodyPr/>
          <a:lstStyle/>
          <a:p>
            <a:r>
              <a:rPr lang="en-US" sz="4400" dirty="0">
                <a:solidFill>
                  <a:schemeClr val="accent5">
                    <a:lumMod val="75000"/>
                  </a:schemeClr>
                </a:solidFill>
              </a:rPr>
              <a:t/>
            </a:r>
            <a:br>
              <a:rPr lang="en-US" sz="4400" dirty="0">
                <a:solidFill>
                  <a:schemeClr val="accent5">
                    <a:lumMod val="75000"/>
                  </a:schemeClr>
                </a:solidFill>
              </a:rPr>
            </a:br>
            <a:endParaRPr lang="en-US" sz="44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742950"/>
            <a:ext cx="4762500" cy="2676525"/>
          </a:xfrm>
          <a:prstGeom prst="rect">
            <a:avLst/>
          </a:prstGeom>
        </p:spPr>
      </p:pic>
      <p:sp>
        <p:nvSpPr>
          <p:cNvPr id="12" name="TextBox 11"/>
          <p:cNvSpPr txBox="1"/>
          <p:nvPr/>
        </p:nvSpPr>
        <p:spPr>
          <a:xfrm>
            <a:off x="3657600" y="3714750"/>
            <a:ext cx="1676400" cy="307777"/>
          </a:xfrm>
          <a:prstGeom prst="rect">
            <a:avLst/>
          </a:prstGeom>
          <a:noFill/>
        </p:spPr>
        <p:txBody>
          <a:bodyPr wrap="square" rtlCol="0">
            <a:spAutoFit/>
          </a:bodyPr>
          <a:lstStyle/>
          <a:p>
            <a:r>
              <a:rPr lang="en-US" dirty="0" smtClean="0">
                <a:hlinkClick r:id="rId4"/>
              </a:rPr>
              <a:t>Source</a:t>
            </a:r>
            <a:endParaRPr lang="en-US" dirty="0"/>
          </a:p>
        </p:txBody>
      </p:sp>
    </p:spTree>
    <p:extLst>
      <p:ext uri="{BB962C8B-B14F-4D97-AF65-F5344CB8AC3E}">
        <p14:creationId xmlns:p14="http://schemas.microsoft.com/office/powerpoint/2010/main" val="2606755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Intrepid Advisory Board</a:t>
            </a:r>
            <a:endParaRPr lang="en-US" dirty="0"/>
          </a:p>
        </p:txBody>
      </p:sp>
      <p:sp>
        <p:nvSpPr>
          <p:cNvPr id="3" name="Content Placeholder 2"/>
          <p:cNvSpPr>
            <a:spLocks noGrp="1"/>
          </p:cNvSpPr>
          <p:nvPr>
            <p:ph idx="1"/>
          </p:nvPr>
        </p:nvSpPr>
        <p:spPr/>
        <p:txBody>
          <a:bodyPr numCol="2"/>
          <a:lstStyle/>
          <a:p>
            <a:r>
              <a:rPr lang="en-US" dirty="0" smtClean="0"/>
              <a:t>Liz </a:t>
            </a:r>
            <a:r>
              <a:rPr lang="en-US" dirty="0" err="1" smtClean="0"/>
              <a:t>Bishoff</a:t>
            </a:r>
            <a:endParaRPr lang="en-US" dirty="0" smtClean="0"/>
          </a:p>
          <a:p>
            <a:r>
              <a:rPr lang="en-US" dirty="0" smtClean="0"/>
              <a:t>Steve </a:t>
            </a:r>
            <a:r>
              <a:rPr lang="en-US" dirty="0" err="1" smtClean="0"/>
              <a:t>Bromage</a:t>
            </a:r>
            <a:endParaRPr lang="en-US" dirty="0" smtClean="0"/>
          </a:p>
          <a:p>
            <a:r>
              <a:rPr lang="en-US" dirty="0" smtClean="0"/>
              <a:t>Martin </a:t>
            </a:r>
            <a:r>
              <a:rPr lang="en-US" dirty="0" err="1" smtClean="0"/>
              <a:t>Halbert</a:t>
            </a:r>
            <a:endParaRPr lang="en-US" dirty="0" smtClean="0"/>
          </a:p>
          <a:p>
            <a:r>
              <a:rPr lang="en-US" dirty="0" smtClean="0"/>
              <a:t>Jerome McDonough</a:t>
            </a:r>
          </a:p>
          <a:p>
            <a:r>
              <a:rPr lang="en-US" dirty="0" smtClean="0"/>
              <a:t>Christopher J. Prom</a:t>
            </a:r>
          </a:p>
          <a:p>
            <a:r>
              <a:rPr lang="en-US" dirty="0" smtClean="0"/>
              <a:t>Amy E. </a:t>
            </a:r>
            <a:r>
              <a:rPr lang="en-US" dirty="0" err="1" smtClean="0"/>
              <a:t>Rudersdorf</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504950"/>
            <a:ext cx="3619500" cy="2714625"/>
          </a:xfrm>
          <a:prstGeom prst="rect">
            <a:avLst/>
          </a:prstGeom>
        </p:spPr>
      </p:pic>
      <p:sp>
        <p:nvSpPr>
          <p:cNvPr id="5" name="TextBox 4"/>
          <p:cNvSpPr txBox="1"/>
          <p:nvPr/>
        </p:nvSpPr>
        <p:spPr>
          <a:xfrm>
            <a:off x="6076950" y="4596282"/>
            <a:ext cx="1219200" cy="307777"/>
          </a:xfrm>
          <a:prstGeom prst="rect">
            <a:avLst/>
          </a:prstGeom>
          <a:noFill/>
        </p:spPr>
        <p:txBody>
          <a:bodyPr wrap="square" rtlCol="0">
            <a:spAutoFit/>
          </a:bodyPr>
          <a:lstStyle/>
          <a:p>
            <a:r>
              <a:rPr lang="en-US" dirty="0" smtClean="0">
                <a:hlinkClick r:id="rId4"/>
              </a:rPr>
              <a:t>Source</a:t>
            </a:r>
            <a:endParaRPr lang="en-US" dirty="0"/>
          </a:p>
        </p:txBody>
      </p:sp>
    </p:spTree>
    <p:extLst>
      <p:ext uri="{BB962C8B-B14F-4D97-AF65-F5344CB8AC3E}">
        <p14:creationId xmlns:p14="http://schemas.microsoft.com/office/powerpoint/2010/main" val="4622764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Once we got all of </a:t>
            </a:r>
            <a:r>
              <a:rPr lang="en-US" i="1" dirty="0" smtClean="0"/>
              <a:t>that</a:t>
            </a:r>
            <a:r>
              <a:rPr lang="en-US" dirty="0" smtClean="0"/>
              <a:t> in place…</a:t>
            </a:r>
            <a:endParaRPr lang="en-US" dirty="0"/>
          </a:p>
        </p:txBody>
      </p:sp>
      <p:sp>
        <p:nvSpPr>
          <p:cNvPr id="3" name="Content Placeholder 2"/>
          <p:cNvSpPr>
            <a:spLocks noGrp="1"/>
          </p:cNvSpPr>
          <p:nvPr>
            <p:ph idx="1"/>
          </p:nvPr>
        </p:nvSpPr>
        <p:spPr/>
        <p:txBody>
          <a:bodyPr/>
          <a:lstStyle/>
          <a:p>
            <a:r>
              <a:rPr lang="en-US" dirty="0" smtClean="0"/>
              <a:t>We didn’t really know where to begin. Or how.</a:t>
            </a:r>
          </a:p>
          <a:p>
            <a:endParaRPr lang="en-US" dirty="0"/>
          </a:p>
          <a:p>
            <a:pPr algn="r"/>
            <a:r>
              <a:rPr lang="en-US" dirty="0" smtClean="0"/>
              <a:t>(This is </a:t>
            </a:r>
            <a:r>
              <a:rPr lang="en-US" dirty="0"/>
              <a:t>a</a:t>
            </a:r>
            <a:r>
              <a:rPr lang="en-US" dirty="0" smtClean="0"/>
              <a:t> theme).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2266950"/>
            <a:ext cx="4229100" cy="2381250"/>
          </a:xfrm>
          <a:prstGeom prst="rect">
            <a:avLst/>
          </a:prstGeom>
        </p:spPr>
      </p:pic>
    </p:spTree>
    <p:extLst>
      <p:ext uri="{BB962C8B-B14F-4D97-AF65-F5344CB8AC3E}">
        <p14:creationId xmlns:p14="http://schemas.microsoft.com/office/powerpoint/2010/main" val="37411561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idx="1"/>
          </p:nvPr>
        </p:nvSpPr>
        <p:spPr>
          <a:xfrm>
            <a:off x="457200" y="3956050"/>
            <a:ext cx="8229600" cy="969780"/>
          </a:xfrm>
        </p:spPr>
        <p:txBody>
          <a:bodyPr/>
          <a:lstStyle/>
          <a:p>
            <a:r>
              <a:rPr lang="en-US" sz="6000" dirty="0">
                <a:solidFill>
                  <a:schemeClr val="accent5">
                    <a:lumMod val="75000"/>
                  </a:schemeClr>
                </a:solidFill>
              </a:rPr>
              <a:t>What </a:t>
            </a:r>
            <a:r>
              <a:rPr lang="en-US" sz="6000" i="1" dirty="0">
                <a:solidFill>
                  <a:schemeClr val="accent5">
                    <a:lumMod val="75000"/>
                  </a:schemeClr>
                </a:solidFill>
              </a:rPr>
              <a:t>can</a:t>
            </a:r>
            <a:r>
              <a:rPr lang="en-US" sz="6000" dirty="0">
                <a:solidFill>
                  <a:schemeClr val="accent5">
                    <a:lumMod val="75000"/>
                  </a:schemeClr>
                </a:solidFill>
              </a:rPr>
              <a:t> we do?</a:t>
            </a:r>
            <a:endParaRPr lang="en-US" sz="6000" dirty="0"/>
          </a:p>
          <a:p>
            <a:endParaRPr lang="en-US" sz="6000" dirty="0"/>
          </a:p>
        </p:txBody>
      </p:sp>
      <p:sp>
        <p:nvSpPr>
          <p:cNvPr id="2" name="Title 1"/>
          <p:cNvSpPr>
            <a:spLocks noGrp="1"/>
          </p:cNvSpPr>
          <p:nvPr>
            <p:ph type="title" idx="4294967295"/>
          </p:nvPr>
        </p:nvSpPr>
        <p:spPr>
          <a:xfrm>
            <a:off x="0" y="206375"/>
            <a:ext cx="8229600" cy="857250"/>
          </a:xfrm>
        </p:spPr>
        <p:txBody>
          <a:bodyPr/>
          <a:lstStyle/>
          <a:p>
            <a:r>
              <a:rPr lang="en-US" sz="4400" dirty="0">
                <a:solidFill>
                  <a:schemeClr val="accent5">
                    <a:lumMod val="75000"/>
                  </a:schemeClr>
                </a:solidFill>
              </a:rPr>
              <a:t/>
            </a:r>
            <a:br>
              <a:rPr lang="en-US" sz="4400" dirty="0">
                <a:solidFill>
                  <a:schemeClr val="accent5">
                    <a:lumMod val="75000"/>
                  </a:schemeClr>
                </a:solidFill>
              </a:rPr>
            </a:br>
            <a:endParaRPr lang="en-US" sz="44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742950"/>
            <a:ext cx="4762500" cy="2676525"/>
          </a:xfrm>
          <a:prstGeom prst="rect">
            <a:avLst/>
          </a:prstGeom>
        </p:spPr>
      </p:pic>
    </p:spTree>
    <p:extLst>
      <p:ext uri="{BB962C8B-B14F-4D97-AF65-F5344CB8AC3E}">
        <p14:creationId xmlns:p14="http://schemas.microsoft.com/office/powerpoint/2010/main" val="595460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Librarian inclination #1:</a:t>
            </a:r>
            <a:endParaRPr lang="en-US" dirty="0"/>
          </a:p>
        </p:txBody>
      </p:sp>
      <p:sp>
        <p:nvSpPr>
          <p:cNvPr id="9" name="Text Placeholder 8"/>
          <p:cNvSpPr>
            <a:spLocks noGrp="1"/>
          </p:cNvSpPr>
          <p:nvPr>
            <p:ph type="body" idx="1"/>
          </p:nvPr>
        </p:nvSpPr>
        <p:spPr/>
        <p:txBody>
          <a:bodyPr/>
          <a:lstStyle/>
          <a:p>
            <a:endParaRPr lang="en-US"/>
          </a:p>
        </p:txBody>
      </p:sp>
      <p:pic>
        <p:nvPicPr>
          <p:cNvPr id="6" name="Content Placeholder 5"/>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2819400" y="1468438"/>
            <a:ext cx="3810000" cy="2857500"/>
          </a:xfrm>
        </p:spPr>
      </p:pic>
    </p:spTree>
    <p:extLst>
      <p:ext uri="{BB962C8B-B14F-4D97-AF65-F5344CB8AC3E}">
        <p14:creationId xmlns:p14="http://schemas.microsoft.com/office/powerpoint/2010/main" val="33495502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sz="3200" dirty="0" smtClean="0"/>
              <a:t>Googles “Digital Preservation Tools”*</a:t>
            </a:r>
            <a:endParaRPr lang="en-US" sz="3200" dirty="0"/>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62000" y="1200548"/>
            <a:ext cx="3394075" cy="3394075"/>
          </a:xfrm>
        </p:spPr>
      </p:pic>
      <p:sp>
        <p:nvSpPr>
          <p:cNvPr id="5" name="Content Placeholder 4"/>
          <p:cNvSpPr>
            <a:spLocks noGrp="1"/>
          </p:cNvSpPr>
          <p:nvPr>
            <p:ph sz="half" idx="2"/>
          </p:nvPr>
        </p:nvSpPr>
        <p:spPr/>
        <p:txBody>
          <a:bodyPr/>
          <a:lstStyle/>
          <a:p>
            <a:pPr marL="647700" indent="-457200">
              <a:buFont typeface="Arial" panose="020B0604020202020204" pitchFamily="34" charset="0"/>
              <a:buChar char="•"/>
            </a:pPr>
            <a:r>
              <a:rPr lang="en-US" dirty="0" smtClean="0"/>
              <a:t>That’s… a lot of different kinds of tools (60+).</a:t>
            </a:r>
            <a:endParaRPr lang="en-US" dirty="0"/>
          </a:p>
          <a:p>
            <a:pPr marL="647700" indent="-457200">
              <a:buFont typeface="Arial" panose="020B0604020202020204" pitchFamily="34" charset="0"/>
              <a:buChar char="•"/>
            </a:pPr>
            <a:r>
              <a:rPr lang="en-US" dirty="0"/>
              <a:t>How on earth will we </a:t>
            </a:r>
            <a:r>
              <a:rPr lang="en-US" dirty="0" smtClean="0"/>
              <a:t>choose?</a:t>
            </a:r>
          </a:p>
          <a:p>
            <a:pPr marL="647700" indent="-457200">
              <a:buFont typeface="Arial" panose="020B0604020202020204" pitchFamily="34" charset="0"/>
              <a:buChar char="•"/>
            </a:pPr>
            <a:r>
              <a:rPr lang="en-US" dirty="0" smtClean="0"/>
              <a:t>Is our data even testing-ready?</a:t>
            </a:r>
            <a:endParaRPr lang="en-US" dirty="0"/>
          </a:p>
        </p:txBody>
      </p:sp>
      <p:sp>
        <p:nvSpPr>
          <p:cNvPr id="11" name="Arc 10"/>
          <p:cNvSpPr/>
          <p:nvPr/>
        </p:nvSpPr>
        <p:spPr>
          <a:xfrm>
            <a:off x="838200" y="4518423"/>
            <a:ext cx="762000" cy="152400"/>
          </a:xfrm>
          <a:prstGeom prst="arc">
            <a:avLst/>
          </a:pr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7790529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idx="1"/>
          </p:nvPr>
        </p:nvSpPr>
        <p:spPr>
          <a:xfrm>
            <a:off x="457200" y="3956050"/>
            <a:ext cx="8229600" cy="969780"/>
          </a:xfrm>
        </p:spPr>
        <p:txBody>
          <a:bodyPr/>
          <a:lstStyle/>
          <a:p>
            <a:r>
              <a:rPr lang="en-US" sz="6000" dirty="0">
                <a:solidFill>
                  <a:schemeClr val="accent5">
                    <a:lumMod val="75000"/>
                  </a:schemeClr>
                </a:solidFill>
              </a:rPr>
              <a:t>What </a:t>
            </a:r>
            <a:r>
              <a:rPr lang="en-US" sz="6000" i="1" dirty="0">
                <a:solidFill>
                  <a:schemeClr val="accent5">
                    <a:lumMod val="75000"/>
                  </a:schemeClr>
                </a:solidFill>
              </a:rPr>
              <a:t>can</a:t>
            </a:r>
            <a:r>
              <a:rPr lang="en-US" sz="6000" dirty="0">
                <a:solidFill>
                  <a:schemeClr val="accent5">
                    <a:lumMod val="75000"/>
                  </a:schemeClr>
                </a:solidFill>
              </a:rPr>
              <a:t> we do?</a:t>
            </a:r>
            <a:endParaRPr lang="en-US" sz="6000" dirty="0"/>
          </a:p>
          <a:p>
            <a:endParaRPr lang="en-US" sz="6000" dirty="0"/>
          </a:p>
        </p:txBody>
      </p:sp>
      <p:sp>
        <p:nvSpPr>
          <p:cNvPr id="2" name="Title 1"/>
          <p:cNvSpPr>
            <a:spLocks noGrp="1"/>
          </p:cNvSpPr>
          <p:nvPr>
            <p:ph type="title" idx="4294967295"/>
          </p:nvPr>
        </p:nvSpPr>
        <p:spPr>
          <a:xfrm>
            <a:off x="0" y="206375"/>
            <a:ext cx="8229600" cy="857250"/>
          </a:xfrm>
        </p:spPr>
        <p:txBody>
          <a:bodyPr/>
          <a:lstStyle/>
          <a:p>
            <a:r>
              <a:rPr lang="en-US" sz="4400" dirty="0">
                <a:solidFill>
                  <a:schemeClr val="accent5">
                    <a:lumMod val="75000"/>
                  </a:schemeClr>
                </a:solidFill>
              </a:rPr>
              <a:t/>
            </a:r>
            <a:br>
              <a:rPr lang="en-US" sz="4400" dirty="0">
                <a:solidFill>
                  <a:schemeClr val="accent5">
                    <a:lumMod val="75000"/>
                  </a:schemeClr>
                </a:solidFill>
              </a:rPr>
            </a:br>
            <a:endParaRPr lang="en-US" sz="44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742950"/>
            <a:ext cx="4762500" cy="2676525"/>
          </a:xfrm>
          <a:prstGeom prst="rect">
            <a:avLst/>
          </a:prstGeom>
        </p:spPr>
      </p:pic>
    </p:spTree>
    <p:extLst>
      <p:ext uri="{BB962C8B-B14F-4D97-AF65-F5344CB8AC3E}">
        <p14:creationId xmlns:p14="http://schemas.microsoft.com/office/powerpoint/2010/main" val="9847695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Librarian inclination #2</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09068" y="1200150"/>
            <a:ext cx="3725863" cy="3725863"/>
          </a:xfrm>
        </p:spPr>
      </p:pic>
    </p:spTree>
    <p:extLst>
      <p:ext uri="{BB962C8B-B14F-4D97-AF65-F5344CB8AC3E}">
        <p14:creationId xmlns:p14="http://schemas.microsoft.com/office/powerpoint/2010/main" val="31699847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we know?</a:t>
            </a:r>
            <a:endParaRPr lang="en-US" dirty="0"/>
          </a:p>
        </p:txBody>
      </p:sp>
      <p:sp>
        <p:nvSpPr>
          <p:cNvPr id="3" name="Content Placeholder 2"/>
          <p:cNvSpPr>
            <a:spLocks noGrp="1"/>
          </p:cNvSpPr>
          <p:nvPr>
            <p:ph idx="1"/>
          </p:nvPr>
        </p:nvSpPr>
        <p:spPr/>
        <p:txBody>
          <a:bodyPr/>
          <a:lstStyle/>
          <a:p>
            <a:pPr marL="647700" indent="-457200">
              <a:buFont typeface="Arial" panose="020B0604020202020204" pitchFamily="34" charset="0"/>
              <a:buChar char="•"/>
            </a:pPr>
            <a:r>
              <a:rPr lang="en-US" dirty="0"/>
              <a:t>Begin with the library. Then the campus.</a:t>
            </a:r>
          </a:p>
          <a:p>
            <a:pPr marL="647700" indent="-457200">
              <a:buFont typeface="Arial" panose="020B0604020202020204" pitchFamily="34" charset="0"/>
              <a:buChar char="•"/>
            </a:pPr>
            <a:r>
              <a:rPr lang="en-US" dirty="0"/>
              <a:t>How much data?</a:t>
            </a:r>
          </a:p>
          <a:p>
            <a:pPr marL="647700" indent="-457200">
              <a:buFont typeface="Arial" panose="020B0604020202020204" pitchFamily="34" charset="0"/>
              <a:buChar char="•"/>
            </a:pPr>
            <a:r>
              <a:rPr lang="en-US" dirty="0"/>
              <a:t>What kinds of formats?</a:t>
            </a:r>
          </a:p>
          <a:p>
            <a:pPr marL="647700" indent="-457200">
              <a:buFont typeface="Arial" panose="020B0604020202020204" pitchFamily="34" charset="0"/>
              <a:buChar char="•"/>
            </a:pPr>
            <a:r>
              <a:rPr lang="en-US" dirty="0"/>
              <a:t>Will we keep all of it? Where?</a:t>
            </a:r>
          </a:p>
          <a:p>
            <a:pPr marL="647700" indent="-457200">
              <a:buFont typeface="Arial" panose="020B0604020202020204" pitchFamily="34" charset="0"/>
              <a:buChar char="•"/>
            </a:pPr>
            <a:r>
              <a:rPr lang="en-US" dirty="0"/>
              <a:t>Do we have a plan? A policy? A plan for a policy?</a:t>
            </a:r>
          </a:p>
          <a:p>
            <a:endParaRPr lang="en-US" dirty="0"/>
          </a:p>
        </p:txBody>
      </p:sp>
    </p:spTree>
    <p:extLst>
      <p:ext uri="{BB962C8B-B14F-4D97-AF65-F5344CB8AC3E}">
        <p14:creationId xmlns:p14="http://schemas.microsoft.com/office/powerpoint/2010/main" val="23309644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don’t we know?</a:t>
            </a:r>
            <a:endParaRPr lang="en-US" dirty="0"/>
          </a:p>
        </p:txBody>
      </p:sp>
      <p:sp>
        <p:nvSpPr>
          <p:cNvPr id="3" name="Content Placeholder 2"/>
          <p:cNvSpPr>
            <a:spLocks noGrp="1"/>
          </p:cNvSpPr>
          <p:nvPr>
            <p:ph idx="1"/>
          </p:nvPr>
        </p:nvSpPr>
        <p:spPr/>
        <p:txBody>
          <a:bodyPr/>
          <a:lstStyle/>
          <a:p>
            <a:pPr marL="647700" indent="-457200">
              <a:buFont typeface="Arial" panose="020B0604020202020204" pitchFamily="34" charset="0"/>
              <a:buChar char="•"/>
            </a:pPr>
            <a:r>
              <a:rPr lang="en-US" dirty="0"/>
              <a:t>Just how much digital stuff in need of saving is there on our campuses?</a:t>
            </a:r>
          </a:p>
          <a:p>
            <a:pPr marL="647700" indent="-457200">
              <a:buFont typeface="Arial" panose="020B0604020202020204" pitchFamily="34" charset="0"/>
              <a:buChar char="•"/>
            </a:pPr>
            <a:r>
              <a:rPr lang="en-US" dirty="0"/>
              <a:t>Does campus </a:t>
            </a:r>
            <a:r>
              <a:rPr lang="en-US" dirty="0" smtClean="0"/>
              <a:t>IT know? </a:t>
            </a:r>
            <a:endParaRPr lang="en-US" dirty="0"/>
          </a:p>
          <a:p>
            <a:pPr marL="647700" indent="-457200">
              <a:buFont typeface="Arial" panose="020B0604020202020204" pitchFamily="34" charset="0"/>
              <a:buChar char="•"/>
            </a:pPr>
            <a:r>
              <a:rPr lang="en-US" dirty="0"/>
              <a:t>How about our Administrators?</a:t>
            </a:r>
          </a:p>
          <a:p>
            <a:pPr marL="647700" indent="-457200">
              <a:buFont typeface="Arial" panose="020B0604020202020204" pitchFamily="34" charset="0"/>
              <a:buChar char="•"/>
            </a:pPr>
            <a:r>
              <a:rPr lang="en-US" dirty="0"/>
              <a:t>Do our faculty even know that this is a </a:t>
            </a:r>
            <a:r>
              <a:rPr lang="en-US" i="1" dirty="0"/>
              <a:t>thing</a:t>
            </a:r>
            <a:r>
              <a:rPr lang="en-US" dirty="0"/>
              <a:t>?</a:t>
            </a:r>
          </a:p>
          <a:p>
            <a:endParaRPr lang="en-US" dirty="0"/>
          </a:p>
        </p:txBody>
      </p:sp>
    </p:spTree>
    <p:extLst>
      <p:ext uri="{BB962C8B-B14F-4D97-AF65-F5344CB8AC3E}">
        <p14:creationId xmlns:p14="http://schemas.microsoft.com/office/powerpoint/2010/main" val="33819060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Tool-testing things we hadn’t considered</a:t>
            </a:r>
            <a:endParaRPr lang="en-US" dirty="0"/>
          </a:p>
        </p:txBody>
      </p:sp>
      <p:sp>
        <p:nvSpPr>
          <p:cNvPr id="3" name="Content Placeholder 2"/>
          <p:cNvSpPr>
            <a:spLocks noGrp="1"/>
          </p:cNvSpPr>
          <p:nvPr>
            <p:ph idx="1"/>
          </p:nvPr>
        </p:nvSpPr>
        <p:spPr>
          <a:xfrm>
            <a:off x="-76200" y="1291828"/>
            <a:ext cx="6858000" cy="3394472"/>
          </a:xfrm>
        </p:spPr>
        <p:txBody>
          <a:bodyPr>
            <a:normAutofit fontScale="85000" lnSpcReduction="20000"/>
          </a:bodyPr>
          <a:lstStyle/>
          <a:p>
            <a:pPr>
              <a:lnSpc>
                <a:spcPct val="150000"/>
              </a:lnSpc>
            </a:pPr>
            <a:r>
              <a:rPr lang="en-US" sz="3450" dirty="0" smtClean="0"/>
              <a:t>“</a:t>
            </a:r>
            <a:r>
              <a:rPr lang="en-US" sz="3450" dirty="0"/>
              <a:t>You'll need a virtual machine for that” </a:t>
            </a:r>
          </a:p>
          <a:p>
            <a:pPr>
              <a:lnSpc>
                <a:spcPct val="150000"/>
              </a:lnSpc>
            </a:pPr>
            <a:r>
              <a:rPr lang="en-US" sz="3450" dirty="0"/>
              <a:t>“You just need to run a Python script”</a:t>
            </a:r>
          </a:p>
          <a:p>
            <a:pPr>
              <a:lnSpc>
                <a:spcPct val="150000"/>
              </a:lnSpc>
            </a:pPr>
            <a:r>
              <a:rPr lang="en-US" sz="3450" dirty="0"/>
              <a:t>“You don’t have access to that server</a:t>
            </a:r>
            <a:r>
              <a:rPr lang="en-US" sz="3450" dirty="0" smtClean="0"/>
              <a:t>”</a:t>
            </a:r>
          </a:p>
          <a:p>
            <a:pPr>
              <a:lnSpc>
                <a:spcPct val="150000"/>
              </a:lnSpc>
            </a:pPr>
            <a:r>
              <a:rPr lang="en-US" sz="3450" dirty="0" smtClean="0"/>
              <a:t>“You can’t transfer 1TB of data over a 100MB line.”</a:t>
            </a:r>
            <a:endParaRPr lang="en-US" sz="3450" dirty="0"/>
          </a:p>
          <a:p>
            <a:pPr marL="0" indent="0">
              <a:buNone/>
            </a:pPr>
            <a:endParaRPr lang="en-US" dirty="0"/>
          </a:p>
        </p:txBody>
      </p:sp>
      <p:pic>
        <p:nvPicPr>
          <p:cNvPr id="1026" name="Picture 2" descr="C:\Users\Student_Archives\AppData\Local\Microsoft\Windows\Temporary Internet Files\Content.IE5\F53O8YER\MC90015704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1063228"/>
            <a:ext cx="1959418"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6634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76200" y="-114450"/>
            <a:ext cx="2133600" cy="628800"/>
          </a:xfrm>
          <a:prstGeom prst="rect">
            <a:avLst/>
          </a:prstGeom>
        </p:spPr>
        <p:txBody>
          <a:bodyPr lIns="91425" tIns="91425" rIns="91425" bIns="91425" anchor="b" anchorCtr="0">
            <a:noAutofit/>
          </a:bodyPr>
          <a:lstStyle/>
          <a:p>
            <a:pPr>
              <a:buNone/>
            </a:pPr>
            <a:r>
              <a:rPr lang="en" sz="2400" u="sng" dirty="0" smtClean="0">
                <a:solidFill>
                  <a:schemeClr val="accent1"/>
                </a:solidFill>
              </a:rPr>
              <a:t>MORNING</a:t>
            </a:r>
            <a:endParaRPr lang="en" sz="2400" u="sng" dirty="0">
              <a:solidFill>
                <a:schemeClr val="accent1"/>
              </a:solidFill>
            </a:endParaRPr>
          </a:p>
        </p:txBody>
      </p:sp>
      <p:sp>
        <p:nvSpPr>
          <p:cNvPr id="4" name="TextBox 3"/>
          <p:cNvSpPr txBox="1"/>
          <p:nvPr/>
        </p:nvSpPr>
        <p:spPr>
          <a:xfrm>
            <a:off x="152400" y="671989"/>
            <a:ext cx="4343400" cy="2031325"/>
          </a:xfrm>
          <a:prstGeom prst="rect">
            <a:avLst/>
          </a:prstGeom>
          <a:noFill/>
        </p:spPr>
        <p:txBody>
          <a:bodyPr wrap="square" rtlCol="0">
            <a:spAutoFit/>
          </a:bodyPr>
          <a:lstStyle/>
          <a:p>
            <a:r>
              <a:rPr lang="en-US" b="1" dirty="0" smtClean="0"/>
              <a:t>Now – 10:30</a:t>
            </a:r>
          </a:p>
          <a:p>
            <a:r>
              <a:rPr lang="en-US" b="1" dirty="0" smtClean="0"/>
              <a:t>	</a:t>
            </a:r>
            <a:r>
              <a:rPr lang="en-US" dirty="0" smtClean="0"/>
              <a:t>Solution in Theory </a:t>
            </a:r>
            <a:r>
              <a:rPr lang="en-US" i="1" dirty="0" smtClean="0"/>
              <a:t>vs.</a:t>
            </a:r>
            <a:r>
              <a:rPr lang="en-US" dirty="0" smtClean="0"/>
              <a:t> Solution in 	Practice &amp; Tools Overview</a:t>
            </a:r>
            <a:endParaRPr lang="en-US" b="1" dirty="0" smtClean="0"/>
          </a:p>
          <a:p>
            <a:r>
              <a:rPr lang="en-US" b="1" dirty="0"/>
              <a:t> </a:t>
            </a:r>
            <a:r>
              <a:rPr lang="en-US" b="1" dirty="0" smtClean="0"/>
              <a:t>       </a:t>
            </a:r>
          </a:p>
          <a:p>
            <a:r>
              <a:rPr lang="en-US" b="1" i="1" dirty="0" smtClean="0">
                <a:solidFill>
                  <a:schemeClr val="accent1"/>
                </a:solidFill>
              </a:rPr>
              <a:t>10:30 </a:t>
            </a:r>
            <a:r>
              <a:rPr lang="en-US" b="1" i="1" dirty="0" smtClean="0">
                <a:solidFill>
                  <a:schemeClr val="accent1"/>
                </a:solidFill>
                <a:sym typeface="Wingdings" panose="05000000000000000000" pitchFamily="2" charset="2"/>
              </a:rPr>
              <a:t> </a:t>
            </a:r>
            <a:r>
              <a:rPr lang="en-US" i="1" dirty="0" smtClean="0">
                <a:solidFill>
                  <a:schemeClr val="accent1"/>
                </a:solidFill>
                <a:sym typeface="Wingdings" panose="05000000000000000000" pitchFamily="2" charset="2"/>
              </a:rPr>
              <a:t>Break</a:t>
            </a:r>
          </a:p>
          <a:p>
            <a:endParaRPr lang="en-US" b="1" dirty="0">
              <a:sym typeface="Wingdings" panose="05000000000000000000" pitchFamily="2" charset="2"/>
            </a:endParaRPr>
          </a:p>
          <a:p>
            <a:r>
              <a:rPr lang="en-US" b="1" dirty="0" smtClean="0">
                <a:sym typeface="Wingdings" panose="05000000000000000000" pitchFamily="2" charset="2"/>
              </a:rPr>
              <a:t>10:45 – 11:40</a:t>
            </a:r>
          </a:p>
          <a:p>
            <a:r>
              <a:rPr lang="en-US" b="1" dirty="0" smtClean="0">
                <a:sym typeface="Wingdings" panose="05000000000000000000" pitchFamily="2" charset="2"/>
              </a:rPr>
              <a:t>	</a:t>
            </a:r>
            <a:r>
              <a:rPr lang="en-US" dirty="0" smtClean="0">
                <a:sym typeface="Wingdings" panose="05000000000000000000" pitchFamily="2" charset="2"/>
              </a:rPr>
              <a:t>POWRR Tools Overview &amp; Q&amp;A</a:t>
            </a:r>
          </a:p>
          <a:p>
            <a:endParaRPr lang="en-US" b="1" dirty="0">
              <a:sym typeface="Wingdings" panose="05000000000000000000" pitchFamily="2" charset="2"/>
            </a:endParaRPr>
          </a:p>
        </p:txBody>
      </p:sp>
      <p:sp>
        <p:nvSpPr>
          <p:cNvPr id="5" name="TextBox 4"/>
          <p:cNvSpPr txBox="1"/>
          <p:nvPr/>
        </p:nvSpPr>
        <p:spPr>
          <a:xfrm>
            <a:off x="4876800" y="703541"/>
            <a:ext cx="4114800" cy="2246769"/>
          </a:xfrm>
          <a:prstGeom prst="rect">
            <a:avLst/>
          </a:prstGeom>
          <a:noFill/>
        </p:spPr>
        <p:txBody>
          <a:bodyPr wrap="square" rtlCol="0">
            <a:spAutoFit/>
          </a:bodyPr>
          <a:lstStyle/>
          <a:p>
            <a:r>
              <a:rPr lang="en-US" b="1" dirty="0" smtClean="0"/>
              <a:t>1:30 – 2:15</a:t>
            </a:r>
          </a:p>
          <a:p>
            <a:r>
              <a:rPr lang="en-US" dirty="0" smtClean="0"/>
              <a:t>	</a:t>
            </a:r>
            <a:r>
              <a:rPr lang="en-US" dirty="0">
                <a:sym typeface="Wingdings" panose="05000000000000000000" pitchFamily="2" charset="2"/>
              </a:rPr>
              <a:t>Advocacy, Policy, Potential Solution 	Models</a:t>
            </a:r>
          </a:p>
          <a:p>
            <a:endParaRPr lang="en-US" dirty="0" smtClean="0"/>
          </a:p>
          <a:p>
            <a:r>
              <a:rPr lang="en-US" b="1" dirty="0" smtClean="0">
                <a:sym typeface="Wingdings" panose="05000000000000000000" pitchFamily="2" charset="2"/>
              </a:rPr>
              <a:t>2:15 </a:t>
            </a:r>
            <a:r>
              <a:rPr lang="en-US" b="1" dirty="0">
                <a:sym typeface="Wingdings" panose="05000000000000000000" pitchFamily="2" charset="2"/>
              </a:rPr>
              <a:t>– </a:t>
            </a:r>
            <a:r>
              <a:rPr lang="en-US" b="1" dirty="0" smtClean="0">
                <a:sym typeface="Wingdings" panose="05000000000000000000" pitchFamily="2" charset="2"/>
              </a:rPr>
              <a:t>3:00</a:t>
            </a:r>
            <a:endParaRPr lang="en-US" b="1" dirty="0">
              <a:sym typeface="Wingdings" panose="05000000000000000000" pitchFamily="2" charset="2"/>
            </a:endParaRPr>
          </a:p>
          <a:p>
            <a:r>
              <a:rPr lang="en-US" dirty="0" smtClean="0"/>
              <a:t>Assembling Your Team</a:t>
            </a:r>
          </a:p>
          <a:p>
            <a:r>
              <a:rPr lang="en-US" dirty="0" smtClean="0"/>
              <a:t>Your 3-3-3 Action Plan (</a:t>
            </a:r>
            <a:r>
              <a:rPr lang="en-US" i="1" dirty="0" smtClean="0"/>
              <a:t>Activity</a:t>
            </a:r>
            <a:r>
              <a:rPr lang="en-US" dirty="0" smtClean="0"/>
              <a:t>)</a:t>
            </a:r>
          </a:p>
          <a:p>
            <a:r>
              <a:rPr lang="en-US" dirty="0" smtClean="0"/>
              <a:t>Q&amp;A</a:t>
            </a:r>
          </a:p>
          <a:p>
            <a:r>
              <a:rPr lang="en-US" dirty="0" smtClean="0"/>
              <a:t/>
            </a:r>
            <a:br>
              <a:rPr lang="en-US" dirty="0" smtClean="0"/>
            </a:br>
            <a:endParaRPr lang="en-US" dirty="0" smtClean="0">
              <a:sym typeface="Wingdings" panose="05000000000000000000" pitchFamily="2" charset="2"/>
            </a:endParaRPr>
          </a:p>
        </p:txBody>
      </p:sp>
      <p:sp>
        <p:nvSpPr>
          <p:cNvPr id="6" name="Shape 41"/>
          <p:cNvSpPr txBox="1">
            <a:spLocks/>
          </p:cNvSpPr>
          <p:nvPr/>
        </p:nvSpPr>
        <p:spPr>
          <a:xfrm>
            <a:off x="4876800" y="-59307"/>
            <a:ext cx="2133600" cy="573657"/>
          </a:xfrm>
          <a:prstGeom prst="rect">
            <a:avLst/>
          </a:prstGeom>
        </p:spPr>
        <p:txBody>
          <a:bodyPr lIns="91425" tIns="91425" rIns="91425" bIns="91425" anchor="b" anchorCtr="0">
            <a:noAutofit/>
          </a:bodyPr>
          <a:lstStyle>
            <a:defPPr marR="0" algn="l" rtl="0">
              <a:lnSpc>
                <a:spcPct val="100000"/>
              </a:lnSpc>
              <a:spcBef>
                <a:spcPts val="0"/>
              </a:spcBef>
              <a:spcAft>
                <a:spcPts val="0"/>
              </a:spcAft>
            </a:defPPr>
            <a:lvl1pPr marL="0" marR="0" algn="l" rtl="0">
              <a:lnSpc>
                <a:spcPct val="100000"/>
              </a:lnSpc>
              <a:spcBef>
                <a:spcPts val="0"/>
              </a:spcBef>
              <a:spcAft>
                <a:spcPts val="0"/>
              </a:spcAft>
              <a:buClr>
                <a:schemeClr val="dk1"/>
              </a:buClr>
              <a:buSzPct val="100000"/>
              <a:buNone/>
              <a:defRPr sz="3600" b="1" i="0" u="none" strike="noStrike" cap="none" baseline="0">
                <a:solidFill>
                  <a:schemeClr val="dk1"/>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None/>
              <a:defRPr sz="3600" b="1" i="0" u="none" strike="noStrike" cap="none" baseline="0">
                <a:solidFill>
                  <a:schemeClr val="dk1"/>
                </a:solidFill>
                <a:latin typeface="Arial"/>
                <a:ea typeface="Arial"/>
                <a:cs typeface="Arial"/>
                <a:sym typeface="Arial"/>
              </a:defRPr>
            </a:lvl2pPr>
            <a:lvl3pPr marL="0" indent="228600">
              <a:buClr>
                <a:schemeClr val="dk1"/>
              </a:buClr>
              <a:buSzPct val="100000"/>
              <a:buNone/>
              <a:defRPr sz="3600" b="1">
                <a:solidFill>
                  <a:schemeClr val="dk1"/>
                </a:solidFill>
              </a:defRPr>
            </a:lvl3pPr>
            <a:lvl4pPr marL="0" indent="228600">
              <a:buClr>
                <a:schemeClr val="dk1"/>
              </a:buClr>
              <a:buSzPct val="100000"/>
              <a:buNone/>
              <a:defRPr sz="3600" b="1">
                <a:solidFill>
                  <a:schemeClr val="dk1"/>
                </a:solidFill>
              </a:defRPr>
            </a:lvl4pPr>
            <a:lvl5pPr marL="0" indent="228600">
              <a:buClr>
                <a:schemeClr val="dk1"/>
              </a:buClr>
              <a:buSzPct val="100000"/>
              <a:buNone/>
              <a:defRPr sz="3600" b="1">
                <a:solidFill>
                  <a:schemeClr val="dk1"/>
                </a:solidFill>
              </a:defRPr>
            </a:lvl5pPr>
            <a:lvl6pPr marL="0" indent="228600">
              <a:buClr>
                <a:schemeClr val="dk1"/>
              </a:buClr>
              <a:buSzPct val="100000"/>
              <a:buNone/>
              <a:defRPr sz="3600" b="1">
                <a:solidFill>
                  <a:schemeClr val="dk1"/>
                </a:solidFill>
              </a:defRPr>
            </a:lvl6pPr>
            <a:lvl7pPr marL="0" indent="228600">
              <a:buClr>
                <a:schemeClr val="dk1"/>
              </a:buClr>
              <a:buSzPct val="100000"/>
              <a:buNone/>
              <a:defRPr sz="3600" b="1">
                <a:solidFill>
                  <a:schemeClr val="dk1"/>
                </a:solidFill>
              </a:defRPr>
            </a:lvl7pPr>
            <a:lvl8pPr marL="0" indent="228600">
              <a:buClr>
                <a:schemeClr val="dk1"/>
              </a:buClr>
              <a:buSzPct val="100000"/>
              <a:buNone/>
              <a:defRPr sz="3600" b="1">
                <a:solidFill>
                  <a:schemeClr val="dk1"/>
                </a:solidFill>
              </a:defRPr>
            </a:lvl8pPr>
            <a:lvl9pPr marL="0" indent="228600">
              <a:buClr>
                <a:schemeClr val="dk1"/>
              </a:buClr>
              <a:buSzPct val="100000"/>
              <a:buNone/>
              <a:defRPr sz="3600" b="1">
                <a:solidFill>
                  <a:schemeClr val="dk1"/>
                </a:solidFill>
              </a:defRPr>
            </a:lvl9pPr>
          </a:lstStyle>
          <a:p>
            <a:r>
              <a:rPr lang="en" sz="2400" u="sng" dirty="0" smtClean="0">
                <a:solidFill>
                  <a:schemeClr val="accent1"/>
                </a:solidFill>
              </a:rPr>
              <a:t>AFTERNOON</a:t>
            </a:r>
            <a:endParaRPr lang="en" sz="2400" u="sng" dirty="0">
              <a:solidFill>
                <a:schemeClr val="accent1"/>
              </a:solidFill>
            </a:endParaRPr>
          </a:p>
        </p:txBody>
      </p:sp>
      <p:sp>
        <p:nvSpPr>
          <p:cNvPr id="2" name="Rectangle 1"/>
          <p:cNvSpPr/>
          <p:nvPr/>
        </p:nvSpPr>
        <p:spPr>
          <a:xfrm>
            <a:off x="152400" y="4717018"/>
            <a:ext cx="1069525" cy="369332"/>
          </a:xfrm>
          <a:prstGeom prst="rect">
            <a:avLst/>
          </a:prstGeom>
        </p:spPr>
        <p:txBody>
          <a:bodyPr wrap="none">
            <a:spAutoFit/>
          </a:bodyPr>
          <a:lstStyle/>
          <a:p>
            <a:pPr algn="ctr"/>
            <a:r>
              <a:rPr lang="en-US" sz="1800" b="1" dirty="0">
                <a:solidFill>
                  <a:schemeClr val="accent1"/>
                </a:solidFill>
                <a:sym typeface="Wingdings" panose="05000000000000000000" pitchFamily="2" charset="2"/>
              </a:rPr>
              <a:t>LUNCH!</a:t>
            </a:r>
            <a:endParaRPr lang="en-US" sz="1800" b="1" dirty="0">
              <a:solidFill>
                <a:schemeClr val="accent1"/>
              </a:solidFill>
            </a:endParaRPr>
          </a:p>
        </p:txBody>
      </p:sp>
      <p:cxnSp>
        <p:nvCxnSpPr>
          <p:cNvPr id="7" name="Straight Connector 6"/>
          <p:cNvCxnSpPr/>
          <p:nvPr/>
        </p:nvCxnSpPr>
        <p:spPr>
          <a:xfrm>
            <a:off x="4343400" y="469702"/>
            <a:ext cx="0" cy="438429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Also:</a:t>
            </a:r>
            <a:endParaRPr lang="en-US" dirty="0"/>
          </a:p>
        </p:txBody>
      </p:sp>
      <p:sp>
        <p:nvSpPr>
          <p:cNvPr id="3" name="Content Placeholder 2"/>
          <p:cNvSpPr>
            <a:spLocks noGrp="1"/>
          </p:cNvSpPr>
          <p:nvPr>
            <p:ph idx="1"/>
          </p:nvPr>
        </p:nvSpPr>
        <p:spPr/>
        <p:txBody>
          <a:bodyPr/>
          <a:lstStyle/>
          <a:p>
            <a:pPr marL="647700" indent="-457200">
              <a:buFont typeface="Arial" panose="020B0604020202020204" pitchFamily="34" charset="0"/>
              <a:buChar char="•"/>
            </a:pPr>
            <a:r>
              <a:rPr lang="en-US" dirty="0"/>
              <a:t>Y</a:t>
            </a:r>
            <a:r>
              <a:rPr lang="en-US" dirty="0" smtClean="0"/>
              <a:t>ou </a:t>
            </a:r>
            <a:r>
              <a:rPr lang="en-US" dirty="0"/>
              <a:t>can’t make good choices without good information and lots of campus wide buy-in</a:t>
            </a:r>
          </a:p>
          <a:p>
            <a:pPr marL="647700" indent="-457200">
              <a:buFont typeface="Arial" panose="020B0604020202020204" pitchFamily="34" charset="0"/>
              <a:buChar char="•"/>
            </a:pPr>
            <a:r>
              <a:rPr lang="en-US" dirty="0"/>
              <a:t>You will miss hugely important details based on not knowing different organizational practices outside your purview</a:t>
            </a:r>
          </a:p>
          <a:p>
            <a:endParaRPr lang="en-US" dirty="0"/>
          </a:p>
        </p:txBody>
      </p:sp>
    </p:spTree>
    <p:extLst>
      <p:ext uri="{BB962C8B-B14F-4D97-AF65-F5344CB8AC3E}">
        <p14:creationId xmlns:p14="http://schemas.microsoft.com/office/powerpoint/2010/main" val="9110129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tried to make our survey do 2 things at once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1000" y="1428750"/>
            <a:ext cx="4391025" cy="2528166"/>
          </a:xfrm>
        </p:spPr>
      </p:pic>
      <p:sp>
        <p:nvSpPr>
          <p:cNvPr id="5" name="TextBox 4"/>
          <p:cNvSpPr txBox="1"/>
          <p:nvPr/>
        </p:nvSpPr>
        <p:spPr>
          <a:xfrm>
            <a:off x="457200" y="4324350"/>
            <a:ext cx="1447800" cy="307777"/>
          </a:xfrm>
          <a:prstGeom prst="rect">
            <a:avLst/>
          </a:prstGeom>
          <a:noFill/>
        </p:spPr>
        <p:txBody>
          <a:bodyPr wrap="square" rtlCol="0">
            <a:spAutoFit/>
          </a:bodyPr>
          <a:lstStyle/>
          <a:p>
            <a:r>
              <a:rPr lang="en-US" dirty="0" smtClean="0">
                <a:hlinkClick r:id="rId4"/>
              </a:rPr>
              <a:t>Source</a:t>
            </a:r>
            <a:endParaRPr lang="en-US" dirty="0"/>
          </a:p>
        </p:txBody>
      </p:sp>
      <p:sp>
        <p:nvSpPr>
          <p:cNvPr id="6" name="TextBox 5"/>
          <p:cNvSpPr txBox="1"/>
          <p:nvPr/>
        </p:nvSpPr>
        <p:spPr>
          <a:xfrm>
            <a:off x="5181600" y="971550"/>
            <a:ext cx="3505200"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Write an IMLS White Paper for our Study</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i="1" dirty="0" smtClean="0"/>
              <a:t>Solve the actual problem</a:t>
            </a:r>
          </a:p>
          <a:p>
            <a:endParaRPr lang="en-US" sz="2400" dirty="0" smtClean="0"/>
          </a:p>
          <a:p>
            <a:pPr marL="342900" indent="-342900">
              <a:buFont typeface="Arial" panose="020B0604020202020204" pitchFamily="34" charset="0"/>
              <a:buChar char="•"/>
            </a:pPr>
            <a:r>
              <a:rPr lang="en-US" sz="2400" dirty="0" smtClean="0"/>
              <a:t>… These are not always going to bring us to the same conclusions</a:t>
            </a:r>
          </a:p>
        </p:txBody>
      </p:sp>
    </p:spTree>
    <p:extLst>
      <p:ext uri="{BB962C8B-B14F-4D97-AF65-F5344CB8AC3E}">
        <p14:creationId xmlns:p14="http://schemas.microsoft.com/office/powerpoint/2010/main" val="14309535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png"/>
          <p:cNvPicPr>
            <a:picLocks noChangeAspect="1"/>
          </p:cNvPicPr>
          <p:nvPr/>
        </p:nvPicPr>
        <p:blipFill>
          <a:blip r:embed="rId3" cstate="print"/>
          <a:stretch>
            <a:fillRect/>
          </a:stretch>
        </p:blipFill>
        <p:spPr>
          <a:xfrm>
            <a:off x="1144521" y="0"/>
            <a:ext cx="6854958" cy="5143500"/>
          </a:xfrm>
          <a:prstGeom prst="rect">
            <a:avLst/>
          </a:prstGeom>
        </p:spPr>
      </p:pic>
      <p:sp>
        <p:nvSpPr>
          <p:cNvPr id="5" name="TextBox 4"/>
          <p:cNvSpPr txBox="1"/>
          <p:nvPr/>
        </p:nvSpPr>
        <p:spPr>
          <a:xfrm>
            <a:off x="2937608" y="387593"/>
            <a:ext cx="3659977" cy="369332"/>
          </a:xfrm>
          <a:prstGeom prst="rect">
            <a:avLst/>
          </a:prstGeom>
          <a:noFill/>
        </p:spPr>
        <p:txBody>
          <a:bodyPr wrap="none" rtlCol="0">
            <a:spAutoFit/>
          </a:bodyPr>
          <a:lstStyle/>
          <a:p>
            <a:pPr algn="ctr"/>
            <a:r>
              <a:rPr lang="en-US" sz="1800" dirty="0"/>
              <a:t>Where do people keep their data?</a:t>
            </a:r>
          </a:p>
        </p:txBody>
      </p:sp>
      <p:graphicFrame>
        <p:nvGraphicFramePr>
          <p:cNvPr id="4" name="Chart 3"/>
          <p:cNvGraphicFramePr/>
          <p:nvPr/>
        </p:nvGraphicFramePr>
        <p:xfrm>
          <a:off x="1506553" y="894099"/>
          <a:ext cx="6070454" cy="3848514"/>
        </p:xfrm>
        <a:graphic>
          <a:graphicData uri="http://schemas.openxmlformats.org/drawingml/2006/chart">
            <c:chart xmlns:c="http://schemas.openxmlformats.org/drawingml/2006/chart" xmlns:r="http://schemas.openxmlformats.org/officeDocument/2006/relationships" r:id="rId4"/>
          </a:graphicData>
        </a:graphic>
      </p:graphicFrame>
      <p:pic>
        <p:nvPicPr>
          <p:cNvPr id="9" name="Picture 8" descr="NIU_vert_3Clr.png"/>
          <p:cNvPicPr>
            <a:picLocks noChangeAspect="1"/>
          </p:cNvPicPr>
          <p:nvPr/>
        </p:nvPicPr>
        <p:blipFill>
          <a:blip r:embed="rId5" cstate="print"/>
          <a:stretch>
            <a:fillRect/>
          </a:stretch>
        </p:blipFill>
        <p:spPr>
          <a:xfrm>
            <a:off x="1506552" y="392738"/>
            <a:ext cx="1225551" cy="1002723"/>
          </a:xfrm>
          <a:prstGeom prst="rect">
            <a:avLst/>
          </a:prstGeom>
        </p:spPr>
      </p:pic>
    </p:spTree>
    <p:extLst>
      <p:ext uri="{BB962C8B-B14F-4D97-AF65-F5344CB8AC3E}">
        <p14:creationId xmlns:p14="http://schemas.microsoft.com/office/powerpoint/2010/main" val="3991596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png"/>
          <p:cNvPicPr>
            <a:picLocks noChangeAspect="1"/>
          </p:cNvPicPr>
          <p:nvPr/>
        </p:nvPicPr>
        <p:blipFill>
          <a:blip r:embed="rId3" cstate="print"/>
          <a:stretch>
            <a:fillRect/>
          </a:stretch>
        </p:blipFill>
        <p:spPr>
          <a:xfrm>
            <a:off x="1144521" y="0"/>
            <a:ext cx="6854958" cy="5143500"/>
          </a:xfrm>
          <a:prstGeom prst="rect">
            <a:avLst/>
          </a:prstGeom>
        </p:spPr>
      </p:pic>
      <p:sp>
        <p:nvSpPr>
          <p:cNvPr id="5" name="TextBox 4"/>
          <p:cNvSpPr txBox="1"/>
          <p:nvPr/>
        </p:nvSpPr>
        <p:spPr>
          <a:xfrm>
            <a:off x="2076029" y="301860"/>
            <a:ext cx="5170531" cy="369332"/>
          </a:xfrm>
          <a:prstGeom prst="rect">
            <a:avLst/>
          </a:prstGeom>
          <a:noFill/>
        </p:spPr>
        <p:txBody>
          <a:bodyPr wrap="square" rtlCol="0">
            <a:spAutoFit/>
          </a:bodyPr>
          <a:lstStyle/>
          <a:p>
            <a:pPr algn="ctr"/>
            <a:r>
              <a:rPr lang="en-US" sz="1800" dirty="0"/>
              <a:t>Aware of data protection policies?</a:t>
            </a:r>
          </a:p>
        </p:txBody>
      </p:sp>
      <p:pic>
        <p:nvPicPr>
          <p:cNvPr id="6" name="Picture 5" descr="NIU_vert_3Clr.png"/>
          <p:cNvPicPr>
            <a:picLocks noChangeAspect="1"/>
          </p:cNvPicPr>
          <p:nvPr/>
        </p:nvPicPr>
        <p:blipFill>
          <a:blip r:embed="rId4" cstate="print"/>
          <a:stretch>
            <a:fillRect/>
          </a:stretch>
        </p:blipFill>
        <p:spPr>
          <a:xfrm>
            <a:off x="1362117" y="648109"/>
            <a:ext cx="1225551" cy="1002723"/>
          </a:xfrm>
          <a:prstGeom prst="rect">
            <a:avLst/>
          </a:prstGeom>
        </p:spPr>
      </p:pic>
      <p:graphicFrame>
        <p:nvGraphicFramePr>
          <p:cNvPr id="7" name="Chart 6"/>
          <p:cNvGraphicFramePr/>
          <p:nvPr/>
        </p:nvGraphicFramePr>
        <p:xfrm>
          <a:off x="2587668" y="1543050"/>
          <a:ext cx="4118645" cy="289221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1243421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POWRRful</a:t>
            </a:r>
            <a:r>
              <a:rPr lang="en-US" dirty="0" smtClean="0"/>
              <a:t> Lessons:</a:t>
            </a:r>
            <a:endParaRPr lang="en-US" dirty="0"/>
          </a:p>
        </p:txBody>
      </p:sp>
      <p:sp>
        <p:nvSpPr>
          <p:cNvPr id="3" name="Content Placeholder 2"/>
          <p:cNvSpPr>
            <a:spLocks noGrp="1"/>
          </p:cNvSpPr>
          <p:nvPr>
            <p:ph type="body" idx="1"/>
          </p:nvPr>
        </p:nvSpPr>
        <p:spPr/>
        <p:txBody>
          <a:bodyPr>
            <a:noAutofit/>
          </a:bodyPr>
          <a:lstStyle/>
          <a:p>
            <a:pPr marL="647700" indent="-457200">
              <a:lnSpc>
                <a:spcPct val="150000"/>
              </a:lnSpc>
              <a:buFont typeface="Arial" panose="020B0604020202020204" pitchFamily="34" charset="0"/>
              <a:buChar char="•"/>
            </a:pPr>
            <a:r>
              <a:rPr lang="en-US" sz="2000" dirty="0"/>
              <a:t>W</a:t>
            </a:r>
            <a:r>
              <a:rPr lang="en-US" sz="2000" dirty="0" smtClean="0"/>
              <a:t>e </a:t>
            </a:r>
            <a:r>
              <a:rPr lang="en-US" sz="2000" dirty="0"/>
              <a:t>learned from each other’s campus survey experiences </a:t>
            </a:r>
          </a:p>
          <a:p>
            <a:pPr marL="647700" indent="-457200">
              <a:lnSpc>
                <a:spcPct val="150000"/>
              </a:lnSpc>
              <a:buFont typeface="Arial" panose="020B0604020202020204" pitchFamily="34" charset="0"/>
              <a:buChar char="•"/>
            </a:pPr>
            <a:r>
              <a:rPr lang="en-US" sz="2000" dirty="0" smtClean="0"/>
              <a:t>We </a:t>
            </a:r>
            <a:r>
              <a:rPr lang="en-US" sz="2000" dirty="0"/>
              <a:t>do </a:t>
            </a:r>
            <a:r>
              <a:rPr lang="en-US" sz="2000" i="1" dirty="0"/>
              <a:t>not </a:t>
            </a:r>
            <a:r>
              <a:rPr lang="en-US" sz="2000" dirty="0"/>
              <a:t>have </a:t>
            </a:r>
            <a:r>
              <a:rPr lang="en-US" sz="2000" dirty="0" smtClean="0"/>
              <a:t>technology problems; we have </a:t>
            </a:r>
            <a:r>
              <a:rPr lang="en-US" sz="2000" i="1" dirty="0" smtClean="0"/>
              <a:t>selection, advocacy, infrastructure, and resource access</a:t>
            </a:r>
            <a:r>
              <a:rPr lang="en-US" sz="2000" dirty="0" smtClean="0"/>
              <a:t> problems from which tech problems develop.</a:t>
            </a:r>
          </a:p>
          <a:p>
            <a:pPr marL="647700" indent="-457200">
              <a:lnSpc>
                <a:spcPct val="150000"/>
              </a:lnSpc>
              <a:buFont typeface="Arial" panose="020B0604020202020204" pitchFamily="34" charset="0"/>
              <a:buChar char="•"/>
            </a:pPr>
            <a:r>
              <a:rPr lang="en-US" sz="2000" dirty="0" smtClean="0"/>
              <a:t>Stubbornness is a necessary virtue.</a:t>
            </a:r>
          </a:p>
          <a:p>
            <a:pPr marL="647700" indent="-457200">
              <a:lnSpc>
                <a:spcPct val="150000"/>
              </a:lnSpc>
              <a:buFont typeface="Arial" panose="020B0604020202020204" pitchFamily="34" charset="0"/>
              <a:buChar char="•"/>
            </a:pPr>
            <a:r>
              <a:rPr lang="en-US" sz="2000" dirty="0" smtClean="0"/>
              <a:t>The roadblocks you anticipate are not necessarily the ones that appear. </a:t>
            </a:r>
            <a:endParaRPr lang="en-US" sz="2000" dirty="0"/>
          </a:p>
        </p:txBody>
      </p:sp>
    </p:spTree>
    <p:extLst>
      <p:ext uri="{BB962C8B-B14F-4D97-AF65-F5344CB8AC3E}">
        <p14:creationId xmlns:p14="http://schemas.microsoft.com/office/powerpoint/2010/main" val="28886362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1250156"/>
          </a:xfrm>
        </p:spPr>
        <p:txBody>
          <a:bodyPr>
            <a:normAutofit fontScale="90000"/>
          </a:bodyPr>
          <a:lstStyle/>
          <a:p>
            <a:r>
              <a:rPr lang="en-US" dirty="0"/>
              <a:t>We </a:t>
            </a:r>
            <a:r>
              <a:rPr lang="en-US" i="1" dirty="0"/>
              <a:t>still </a:t>
            </a:r>
            <a:r>
              <a:rPr lang="en-US" dirty="0"/>
              <a:t>weren’t ready to select tools. </a:t>
            </a:r>
            <a:br>
              <a:rPr lang="en-US" dirty="0"/>
            </a:br>
            <a:endParaRPr lang="en-US" dirty="0"/>
          </a:p>
        </p:txBody>
      </p:sp>
      <p:sp>
        <p:nvSpPr>
          <p:cNvPr id="8" name="Text Placeholder 7"/>
          <p:cNvSpPr>
            <a:spLocks noGrp="1"/>
          </p:cNvSpPr>
          <p:nvPr>
            <p:ph type="body" idx="1"/>
          </p:nvPr>
        </p:nvSpPr>
        <p:spPr/>
        <p:txBody>
          <a:bodyPr/>
          <a:lstStyle/>
          <a:p>
            <a:r>
              <a:rPr lang="en-US" dirty="0" smtClean="0"/>
              <a:t>We needed</a:t>
            </a:r>
            <a:endParaRPr lang="en-US" dirty="0"/>
          </a:p>
        </p:txBody>
      </p:sp>
      <p:sp>
        <p:nvSpPr>
          <p:cNvPr id="3" name="Content Placeholder 2"/>
          <p:cNvSpPr>
            <a:spLocks noGrp="1"/>
          </p:cNvSpPr>
          <p:nvPr>
            <p:ph sz="half" idx="2"/>
          </p:nvPr>
        </p:nvSpPr>
        <p:spPr/>
        <p:txBody>
          <a:bodyPr/>
          <a:lstStyle/>
          <a:p>
            <a:pPr marL="533400" indent="-342900">
              <a:buFont typeface="Arial" panose="020B0604020202020204" pitchFamily="34" charset="0"/>
              <a:buChar char="•"/>
            </a:pPr>
            <a:r>
              <a:rPr lang="en-US" dirty="0" smtClean="0"/>
              <a:t>Better understanding of how to apply standards to us.</a:t>
            </a:r>
          </a:p>
          <a:p>
            <a:pPr marL="533400" indent="-342900">
              <a:buFont typeface="Arial" panose="020B0604020202020204" pitchFamily="34" charset="0"/>
              <a:buChar char="•"/>
            </a:pPr>
            <a:r>
              <a:rPr lang="en-US" dirty="0" smtClean="0"/>
              <a:t>Better method to explain need to others.</a:t>
            </a:r>
          </a:p>
          <a:p>
            <a:pPr marL="533400" indent="-342900">
              <a:buFont typeface="Arial" panose="020B0604020202020204" pitchFamily="34" charset="0"/>
              <a:buChar char="•"/>
            </a:pPr>
            <a:r>
              <a:rPr lang="en-US" dirty="0" smtClean="0"/>
              <a:t>Way to sort/eliminate tools at a glance.</a:t>
            </a:r>
          </a:p>
        </p:txBody>
      </p:sp>
      <p:sp>
        <p:nvSpPr>
          <p:cNvPr id="9" name="Text Placeholder 8"/>
          <p:cNvSpPr>
            <a:spLocks noGrp="1"/>
          </p:cNvSpPr>
          <p:nvPr>
            <p:ph type="body" sz="quarter" idx="3"/>
          </p:nvPr>
        </p:nvSpPr>
        <p:spPr/>
        <p:txBody>
          <a:bodyPr/>
          <a:lstStyle/>
          <a:p>
            <a:endParaRPr lang="en-US"/>
          </a:p>
        </p:txBody>
      </p:sp>
      <p:sp>
        <p:nvSpPr>
          <p:cNvPr id="10" name="Content Placeholder 9"/>
          <p:cNvSpPr>
            <a:spLocks noGrp="1"/>
          </p:cNvSpPr>
          <p:nvPr>
            <p:ph sz="quarter" idx="4"/>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5026" y="2038350"/>
            <a:ext cx="4229100" cy="2381250"/>
          </a:xfrm>
          <a:prstGeom prst="rect">
            <a:avLst/>
          </a:prstGeom>
        </p:spPr>
      </p:pic>
    </p:spTree>
    <p:extLst>
      <p:ext uri="{BB962C8B-B14F-4D97-AF65-F5344CB8AC3E}">
        <p14:creationId xmlns:p14="http://schemas.microsoft.com/office/powerpoint/2010/main" val="36693190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idx="1"/>
          </p:nvPr>
        </p:nvSpPr>
        <p:spPr>
          <a:xfrm>
            <a:off x="457200" y="3956050"/>
            <a:ext cx="8229600" cy="969780"/>
          </a:xfrm>
        </p:spPr>
        <p:txBody>
          <a:bodyPr/>
          <a:lstStyle/>
          <a:p>
            <a:r>
              <a:rPr lang="en-US" sz="6000" dirty="0">
                <a:solidFill>
                  <a:schemeClr val="accent5">
                    <a:lumMod val="75000"/>
                  </a:schemeClr>
                </a:solidFill>
              </a:rPr>
              <a:t>What </a:t>
            </a:r>
            <a:r>
              <a:rPr lang="en-US" sz="6000" i="1" dirty="0">
                <a:solidFill>
                  <a:schemeClr val="accent5">
                    <a:lumMod val="75000"/>
                  </a:schemeClr>
                </a:solidFill>
              </a:rPr>
              <a:t>can</a:t>
            </a:r>
            <a:r>
              <a:rPr lang="en-US" sz="6000" dirty="0">
                <a:solidFill>
                  <a:schemeClr val="accent5">
                    <a:lumMod val="75000"/>
                  </a:schemeClr>
                </a:solidFill>
              </a:rPr>
              <a:t> we do?</a:t>
            </a:r>
            <a:endParaRPr lang="en-US" sz="6000" dirty="0"/>
          </a:p>
          <a:p>
            <a:endParaRPr lang="en-US" sz="6000" dirty="0"/>
          </a:p>
        </p:txBody>
      </p:sp>
      <p:sp>
        <p:nvSpPr>
          <p:cNvPr id="2" name="Title 1"/>
          <p:cNvSpPr>
            <a:spLocks noGrp="1"/>
          </p:cNvSpPr>
          <p:nvPr>
            <p:ph type="title" idx="4294967295"/>
          </p:nvPr>
        </p:nvSpPr>
        <p:spPr>
          <a:xfrm>
            <a:off x="0" y="206375"/>
            <a:ext cx="8229600" cy="857250"/>
          </a:xfrm>
        </p:spPr>
        <p:txBody>
          <a:bodyPr/>
          <a:lstStyle/>
          <a:p>
            <a:r>
              <a:rPr lang="en-US" sz="4400" dirty="0">
                <a:solidFill>
                  <a:schemeClr val="accent5">
                    <a:lumMod val="75000"/>
                  </a:schemeClr>
                </a:solidFill>
              </a:rPr>
              <a:t/>
            </a:r>
            <a:br>
              <a:rPr lang="en-US" sz="4400" dirty="0">
                <a:solidFill>
                  <a:schemeClr val="accent5">
                    <a:lumMod val="75000"/>
                  </a:schemeClr>
                </a:solidFill>
              </a:rPr>
            </a:br>
            <a:endParaRPr lang="en-US" sz="44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742950"/>
            <a:ext cx="4762500" cy="2676525"/>
          </a:xfrm>
          <a:prstGeom prst="rect">
            <a:avLst/>
          </a:prstGeom>
        </p:spPr>
      </p:pic>
    </p:spTree>
    <p:extLst>
      <p:ext uri="{BB962C8B-B14F-4D97-AF65-F5344CB8AC3E}">
        <p14:creationId xmlns:p14="http://schemas.microsoft.com/office/powerpoint/2010/main" val="13148696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457200" y="133350"/>
            <a:ext cx="8382000" cy="762000"/>
          </a:xfrm>
          <a:prstGeom prst="rect">
            <a:avLst/>
          </a:prstGeom>
        </p:spPr>
        <p:txBody>
          <a:bodyPr lIns="91425" tIns="91425" rIns="91425" bIns="91425" anchor="b" anchorCtr="0">
            <a:noAutofit/>
          </a:bodyPr>
          <a:lstStyle/>
          <a:p>
            <a:pPr lvl="0" rtl="0">
              <a:buNone/>
            </a:pPr>
            <a:r>
              <a:rPr lang="en" sz="3200" dirty="0"/>
              <a:t>
</a:t>
            </a:r>
          </a:p>
          <a:p>
            <a:endParaRPr sz="3200" dirty="0"/>
          </a:p>
          <a:p>
            <a:endParaRPr sz="3200" dirty="0"/>
          </a:p>
          <a:p>
            <a:endParaRPr sz="3200" dirty="0"/>
          </a:p>
          <a:p>
            <a:pPr lvl="0" rtl="0">
              <a:buNone/>
            </a:pPr>
            <a:r>
              <a:rPr lang="en" sz="3200" dirty="0" smtClean="0"/>
              <a:t>How </a:t>
            </a:r>
            <a:r>
              <a:rPr lang="en" sz="3200" dirty="0"/>
              <a:t>do we get from </a:t>
            </a:r>
            <a:r>
              <a:rPr lang="en" sz="3200" dirty="0" smtClean="0"/>
              <a:t>here </a:t>
            </a:r>
            <a:r>
              <a:rPr lang="en" sz="3200" dirty="0"/>
              <a:t>to </a:t>
            </a:r>
            <a:r>
              <a:rPr lang="en" sz="3200" dirty="0" smtClean="0"/>
              <a:t>there?</a:t>
            </a:r>
            <a:endParaRPr lang="en" sz="3200" b="0" dirty="0"/>
          </a:p>
        </p:txBody>
      </p:sp>
      <p:sp>
        <p:nvSpPr>
          <p:cNvPr id="2" name="TextBox 1"/>
          <p:cNvSpPr txBox="1"/>
          <p:nvPr/>
        </p:nvSpPr>
        <p:spPr>
          <a:xfrm>
            <a:off x="801702" y="1134130"/>
            <a:ext cx="3084498" cy="523220"/>
          </a:xfrm>
          <a:prstGeom prst="rect">
            <a:avLst/>
          </a:prstGeom>
          <a:noFill/>
        </p:spPr>
        <p:txBody>
          <a:bodyPr wrap="none" rtlCol="0">
            <a:spAutoFit/>
          </a:bodyPr>
          <a:lstStyle/>
          <a:p>
            <a:pPr algn="ctr"/>
            <a:r>
              <a:rPr lang="en" sz="2800" dirty="0"/>
              <a:t>Solution in </a:t>
            </a:r>
            <a:r>
              <a:rPr lang="en" sz="2800" dirty="0" smtClean="0"/>
              <a:t>Theory</a:t>
            </a:r>
          </a:p>
        </p:txBody>
      </p:sp>
      <p:pic>
        <p:nvPicPr>
          <p:cNvPr id="4" name="Shape 90"/>
          <p:cNvPicPr preferRelativeResize="0"/>
          <p:nvPr/>
        </p:nvPicPr>
        <p:blipFill>
          <a:blip r:embed="rId3"/>
          <a:stretch>
            <a:fillRect/>
          </a:stretch>
        </p:blipFill>
        <p:spPr>
          <a:xfrm>
            <a:off x="0" y="1581150"/>
            <a:ext cx="4495800" cy="3257550"/>
          </a:xfrm>
          <a:prstGeom prst="rect">
            <a:avLst/>
          </a:prstGeom>
          <a:noFill/>
          <a:ln>
            <a:noFill/>
          </a:ln>
        </p:spPr>
      </p:pic>
      <p:sp>
        <p:nvSpPr>
          <p:cNvPr id="6" name="TextBox 5"/>
          <p:cNvSpPr txBox="1"/>
          <p:nvPr/>
        </p:nvSpPr>
        <p:spPr>
          <a:xfrm>
            <a:off x="4267200" y="1885950"/>
            <a:ext cx="643126" cy="523220"/>
          </a:xfrm>
          <a:prstGeom prst="rect">
            <a:avLst/>
          </a:prstGeom>
          <a:noFill/>
        </p:spPr>
        <p:txBody>
          <a:bodyPr wrap="none" rtlCol="0">
            <a:spAutoFit/>
          </a:bodyPr>
          <a:lstStyle/>
          <a:p>
            <a:pPr algn="ctr"/>
            <a:r>
              <a:rPr lang="en-US" sz="2800" dirty="0"/>
              <a:t>v</a:t>
            </a:r>
            <a:r>
              <a:rPr lang="en" sz="2800" dirty="0" smtClean="0"/>
              <a:t>s.</a:t>
            </a:r>
          </a:p>
        </p:txBody>
      </p:sp>
      <p:sp>
        <p:nvSpPr>
          <p:cNvPr id="7" name="TextBox 6"/>
          <p:cNvSpPr txBox="1"/>
          <p:nvPr/>
        </p:nvSpPr>
        <p:spPr>
          <a:xfrm>
            <a:off x="5410200" y="1123950"/>
            <a:ext cx="3262433" cy="523220"/>
          </a:xfrm>
          <a:prstGeom prst="rect">
            <a:avLst/>
          </a:prstGeom>
          <a:noFill/>
        </p:spPr>
        <p:txBody>
          <a:bodyPr wrap="none" rtlCol="0">
            <a:spAutoFit/>
          </a:bodyPr>
          <a:lstStyle/>
          <a:p>
            <a:pPr algn="ctr"/>
            <a:r>
              <a:rPr lang="en" sz="2800" dirty="0"/>
              <a:t>Solution in </a:t>
            </a:r>
            <a:r>
              <a:rPr lang="en" sz="2800" dirty="0" smtClean="0"/>
              <a:t>Practice</a:t>
            </a:r>
          </a:p>
        </p:txBody>
      </p:sp>
      <p:sp>
        <p:nvSpPr>
          <p:cNvPr id="8" name="TextBox 7"/>
          <p:cNvSpPr txBox="1"/>
          <p:nvPr/>
        </p:nvSpPr>
        <p:spPr>
          <a:xfrm>
            <a:off x="1410499" y="4781550"/>
            <a:ext cx="2018501" cy="253916"/>
          </a:xfrm>
          <a:prstGeom prst="rect">
            <a:avLst/>
          </a:prstGeom>
          <a:noFill/>
        </p:spPr>
        <p:txBody>
          <a:bodyPr wrap="none" rtlCol="0">
            <a:spAutoFit/>
          </a:bodyPr>
          <a:lstStyle/>
          <a:p>
            <a:pPr algn="ctr"/>
            <a:r>
              <a:rPr lang="en" sz="1050" dirty="0" smtClean="0"/>
              <a:t>Scary OAIS Spaghetti Monster</a:t>
            </a:r>
          </a:p>
        </p:txBody>
      </p:sp>
      <p:pic>
        <p:nvPicPr>
          <p:cNvPr id="3" name="Picture 2" descr="C:\Users\library\Documents\GroupWise\girl computer.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0184" y="1857375"/>
            <a:ext cx="1076816" cy="11715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library\AppData\Local\Temp\XPgrpwise\Group Talk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5154" y="2114550"/>
            <a:ext cx="1685446" cy="12690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library\AppData\Local\Temp\XPgrpwise\group workin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6331" y="3552825"/>
            <a:ext cx="1748869" cy="1304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228600" y="-110878"/>
            <a:ext cx="8229600" cy="777628"/>
          </a:xfrm>
          <a:prstGeom prst="rect">
            <a:avLst/>
          </a:prstGeom>
        </p:spPr>
        <p:txBody>
          <a:bodyPr lIns="91425" tIns="91425" rIns="91425" bIns="91425" anchor="b" anchorCtr="0">
            <a:noAutofit/>
          </a:bodyPr>
          <a:lstStyle/>
          <a:p>
            <a:pPr>
              <a:buNone/>
            </a:pPr>
            <a:r>
              <a:rPr lang="en" sz="3200" dirty="0"/>
              <a:t>Solution in Theory </a:t>
            </a:r>
          </a:p>
        </p:txBody>
      </p:sp>
      <p:sp>
        <p:nvSpPr>
          <p:cNvPr id="2" name="TextBox 1"/>
          <p:cNvSpPr txBox="1"/>
          <p:nvPr/>
        </p:nvSpPr>
        <p:spPr>
          <a:xfrm>
            <a:off x="533400" y="819150"/>
            <a:ext cx="3581400" cy="378565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dirty="0" smtClean="0"/>
              <a:t>OAIS (Open Archival Information Systems) and other schematic models</a:t>
            </a:r>
          </a:p>
          <a:p>
            <a:pPr marL="285750" indent="-285750">
              <a:lnSpc>
                <a:spcPct val="150000"/>
              </a:lnSpc>
              <a:buFont typeface="Arial" panose="020B0604020202020204" pitchFamily="34" charset="0"/>
              <a:buChar char="•"/>
            </a:pPr>
            <a:r>
              <a:rPr lang="en-US" sz="1600" dirty="0" smtClean="0"/>
              <a:t>TRAC Certification (Trustworthy Repositories Audit &amp; Certification)</a:t>
            </a:r>
          </a:p>
          <a:p>
            <a:pPr marL="285750" indent="-285750">
              <a:lnSpc>
                <a:spcPct val="150000"/>
              </a:lnSpc>
              <a:buFont typeface="Arial" panose="020B0604020202020204" pitchFamily="34" charset="0"/>
              <a:buChar char="•"/>
            </a:pPr>
            <a:r>
              <a:rPr lang="en-US" sz="1600" dirty="0" smtClean="0"/>
              <a:t>TDR ISO 16363 (Trustworthy Digital Repository ISO Standard)</a:t>
            </a:r>
          </a:p>
          <a:p>
            <a:pPr marL="285750" indent="-285750">
              <a:lnSpc>
                <a:spcPct val="150000"/>
              </a:lnSpc>
              <a:buFont typeface="Arial" panose="020B0604020202020204" pitchFamily="34" charset="0"/>
              <a:buChar char="•"/>
            </a:pPr>
            <a:r>
              <a:rPr lang="en-US" sz="1600" dirty="0" err="1" smtClean="0"/>
              <a:t>Curation</a:t>
            </a:r>
            <a:r>
              <a:rPr lang="en-US" sz="1600" dirty="0" smtClean="0"/>
              <a:t> </a:t>
            </a:r>
            <a:r>
              <a:rPr lang="en-US" sz="1600" dirty="0"/>
              <a:t>Lifecycles that don’t look a thing like our </a:t>
            </a:r>
            <a:r>
              <a:rPr lang="en-US" sz="1600" dirty="0" smtClean="0"/>
              <a:t>current workflows</a:t>
            </a:r>
            <a:endParaRPr lang="en-US" sz="1600" dirty="0"/>
          </a:p>
          <a:p>
            <a:pPr marL="285750" indent="-285750">
              <a:lnSpc>
                <a:spcPct val="150000"/>
              </a:lnSpc>
              <a:buFont typeface="Arial" panose="020B0604020202020204" pitchFamily="34" charset="0"/>
              <a:buChar char="•"/>
            </a:pPr>
            <a:endParaRPr lang="en-US" sz="1600" dirty="0" smtClean="0"/>
          </a:p>
        </p:txBody>
      </p:sp>
      <p:pic>
        <p:nvPicPr>
          <p:cNvPr id="6" name="Shape 84"/>
          <p:cNvPicPr preferRelativeResize="0"/>
          <p:nvPr/>
        </p:nvPicPr>
        <p:blipFill>
          <a:blip r:embed="rId3"/>
          <a:stretch>
            <a:fillRect/>
          </a:stretch>
        </p:blipFill>
        <p:spPr>
          <a:xfrm>
            <a:off x="4419600" y="1251719"/>
            <a:ext cx="3810000" cy="2463031"/>
          </a:xfrm>
          <a:prstGeom prst="rect">
            <a:avLst/>
          </a:prstGeom>
          <a:noFill/>
          <a:ln>
            <a:noFill/>
          </a:ln>
        </p:spPr>
      </p:pic>
      <p:sp>
        <p:nvSpPr>
          <p:cNvPr id="4" name="Rectangle 3"/>
          <p:cNvSpPr/>
          <p:nvPr/>
        </p:nvSpPr>
        <p:spPr>
          <a:xfrm>
            <a:off x="6110748" y="850824"/>
            <a:ext cx="2209259" cy="307777"/>
          </a:xfrm>
          <a:prstGeom prst="rect">
            <a:avLst/>
          </a:prstGeom>
        </p:spPr>
        <p:txBody>
          <a:bodyPr wrap="none">
            <a:spAutoFit/>
          </a:bodyPr>
          <a:lstStyle/>
          <a:p>
            <a:r>
              <a:rPr lang="en-US" i="1" dirty="0"/>
              <a:t>S</a:t>
            </a:r>
            <a:r>
              <a:rPr lang="en-US" i="1" dirty="0" smtClean="0"/>
              <a:t>IPs</a:t>
            </a:r>
            <a:r>
              <a:rPr lang="en-US" i="1" dirty="0"/>
              <a:t>, </a:t>
            </a:r>
            <a:r>
              <a:rPr lang="en-US" i="1" dirty="0" smtClean="0"/>
              <a:t>AIPs</a:t>
            </a:r>
            <a:r>
              <a:rPr lang="en-US" i="1" dirty="0"/>
              <a:t>, DIPs, Oh my!</a:t>
            </a:r>
          </a:p>
        </p:txBody>
      </p:sp>
    </p:spTree>
  </p:cSld>
  <p:clrMapOvr>
    <a:masterClrMapping/>
  </p:clrMapOvr>
  <p:transition spd="slow">
    <p:cu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r>
              <a:rPr lang="en-US" dirty="0" smtClean="0"/>
              <a:t>#GPOY</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666750"/>
            <a:ext cx="6018068" cy="2647950"/>
          </a:xfrm>
          <a:prstGeom prst="rect">
            <a:avLst/>
          </a:prstGeom>
        </p:spPr>
      </p:pic>
      <p:sp>
        <p:nvSpPr>
          <p:cNvPr id="8" name="TextBox 7"/>
          <p:cNvSpPr txBox="1"/>
          <p:nvPr/>
        </p:nvSpPr>
        <p:spPr>
          <a:xfrm>
            <a:off x="3810000" y="3790950"/>
            <a:ext cx="1371600" cy="307777"/>
          </a:xfrm>
          <a:prstGeom prst="rect">
            <a:avLst/>
          </a:prstGeom>
          <a:noFill/>
        </p:spPr>
        <p:txBody>
          <a:bodyPr wrap="square" rtlCol="0">
            <a:spAutoFit/>
          </a:bodyPr>
          <a:lstStyle/>
          <a:p>
            <a:r>
              <a:rPr lang="en-US" dirty="0" smtClean="0">
                <a:hlinkClick r:id="rId4"/>
              </a:rPr>
              <a:t>Source</a:t>
            </a:r>
            <a:endParaRPr lang="en-US" dirty="0"/>
          </a:p>
        </p:txBody>
      </p:sp>
    </p:spTree>
    <p:extLst>
      <p:ext uri="{BB962C8B-B14F-4D97-AF65-F5344CB8AC3E}">
        <p14:creationId xmlns:p14="http://schemas.microsoft.com/office/powerpoint/2010/main" val="878089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381000" y="-38250"/>
            <a:ext cx="8229600" cy="857400"/>
          </a:xfrm>
          <a:prstGeom prst="rect">
            <a:avLst/>
          </a:prstGeom>
        </p:spPr>
        <p:txBody>
          <a:bodyPr lIns="91425" tIns="91425" rIns="91425" bIns="91425" anchor="b" anchorCtr="0">
            <a:noAutofit/>
          </a:bodyPr>
          <a:lstStyle/>
          <a:p>
            <a:pPr>
              <a:buNone/>
            </a:pPr>
            <a:r>
              <a:rPr lang="en" sz="3200" dirty="0"/>
              <a:t>Expected Outcomes</a:t>
            </a:r>
          </a:p>
        </p:txBody>
      </p:sp>
      <p:sp>
        <p:nvSpPr>
          <p:cNvPr id="3" name="TextBox 2"/>
          <p:cNvSpPr txBox="1"/>
          <p:nvPr/>
        </p:nvSpPr>
        <p:spPr>
          <a:xfrm>
            <a:off x="1066800" y="976789"/>
            <a:ext cx="7010400" cy="4185761"/>
          </a:xfrm>
          <a:prstGeom prst="rect">
            <a:avLst/>
          </a:prstGeom>
          <a:noFill/>
        </p:spPr>
        <p:txBody>
          <a:bodyPr wrap="square" rtlCol="0">
            <a:spAutoFit/>
          </a:bodyPr>
          <a:lstStyle/>
          <a:p>
            <a:pPr marL="285750" indent="-285750">
              <a:buFont typeface="Arial" panose="020B0604020202020204" pitchFamily="34" charset="0"/>
              <a:buChar char="•"/>
            </a:pPr>
            <a:r>
              <a:rPr lang="en" dirty="0" smtClean="0"/>
              <a:t>You will understand that different digital preservation tools/services can perform different functions within the digital curation lifecycle, and be able to explain how these tools/services can be used within your institution’s workflow.</a:t>
            </a:r>
          </a:p>
          <a:p>
            <a:endParaRPr lang="en" dirty="0" smtClean="0"/>
          </a:p>
          <a:p>
            <a:pPr marL="285750" indent="-285750">
              <a:buFont typeface="Arial" panose="020B0604020202020204" pitchFamily="34" charset="0"/>
              <a:buChar char="•"/>
            </a:pPr>
            <a:r>
              <a:rPr lang="en" dirty="0" smtClean="0"/>
              <a:t>You </a:t>
            </a:r>
            <a:r>
              <a:rPr lang="en" dirty="0"/>
              <a:t>will understand that it is unlikely that a single tool, a single approach, or a single person will be able to meet all of any organization’s digital preservation needs. Sustainability requires </a:t>
            </a:r>
            <a:r>
              <a:rPr lang="en" dirty="0" smtClean="0"/>
              <a:t>plurality.</a:t>
            </a:r>
          </a:p>
          <a:p>
            <a:endParaRPr lang="en" dirty="0"/>
          </a:p>
          <a:p>
            <a:pPr marL="285750" indent="-285750">
              <a:buFont typeface="Arial" panose="020B0604020202020204" pitchFamily="34" charset="0"/>
              <a:buChar char="•"/>
            </a:pPr>
            <a:r>
              <a:rPr lang="en" dirty="0" smtClean="0"/>
              <a:t>You will understand that the biggest challenge to implementing sustainable digital preservation in organizations is not technology or tool selection: it’s advocacy &amp; funding.</a:t>
            </a:r>
          </a:p>
          <a:p>
            <a:endParaRPr lang="en" dirty="0"/>
          </a:p>
          <a:p>
            <a:pPr marL="285750" indent="-285750">
              <a:buFont typeface="Arial" panose="020B0604020202020204" pitchFamily="34" charset="0"/>
              <a:buChar char="•"/>
            </a:pPr>
            <a:r>
              <a:rPr lang="en" dirty="0" smtClean="0"/>
              <a:t>You </a:t>
            </a:r>
            <a:r>
              <a:rPr lang="en" dirty="0"/>
              <a:t>will take away resources that help align communication and advocacy, policymaking, and tool selection/implementation</a:t>
            </a:r>
            <a:r>
              <a:rPr lang="en" dirty="0" smtClean="0"/>
              <a:t>.</a:t>
            </a:r>
          </a:p>
          <a:p>
            <a:pPr marL="285750" indent="-285750">
              <a:buFont typeface="Arial" panose="020B0604020202020204" pitchFamily="34" charset="0"/>
              <a:buChar char="•"/>
            </a:pPr>
            <a:endParaRPr lang="en" dirty="0"/>
          </a:p>
          <a:p>
            <a:pPr marL="285750" lvl="0" indent="-285750">
              <a:buFont typeface="Arial" panose="020B0604020202020204" pitchFamily="34" charset="0"/>
              <a:buChar char="•"/>
            </a:pPr>
            <a:r>
              <a:rPr lang="en" dirty="0" smtClean="0"/>
              <a:t>You </a:t>
            </a:r>
            <a:r>
              <a:rPr lang="en" dirty="0"/>
              <a:t>will create a 3-3-3 Action Plan to implement in the following 3 months that will move you closer to your digital preservation goals.</a:t>
            </a:r>
          </a:p>
          <a:p>
            <a:pPr marL="285750" indent="-285750">
              <a:buFont typeface="Arial" panose="020B0604020202020204" pitchFamily="34" charset="0"/>
              <a:buChar char="•"/>
            </a:pPr>
            <a:endParaRPr lang="en" dirty="0" smtClean="0"/>
          </a:p>
          <a:p>
            <a:pPr marL="285750" indent="-285750">
              <a:buFont typeface="Arial" panose="020B0604020202020204" pitchFamily="34" charset="0"/>
              <a:buChar char="•"/>
            </a:pPr>
            <a:endParaRPr lang="en-US" dirty="0"/>
          </a:p>
        </p:txBody>
      </p:sp>
    </p:spTree>
  </p:cSld>
  <p:clrMapOvr>
    <a:masterClrMapping/>
  </p:clrMapOvr>
  <p:transition spd="slow">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404812"/>
            <a:ext cx="3008313" cy="871538"/>
          </a:xfrm>
        </p:spPr>
        <p:txBody>
          <a:bodyPr/>
          <a:lstStyle/>
          <a:p>
            <a:r>
              <a:rPr lang="en-US" sz="3600" dirty="0" smtClean="0"/>
              <a:t>Our Dilemma</a:t>
            </a:r>
            <a:endParaRPr lang="en-US" sz="3600"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16375" y="1208881"/>
            <a:ext cx="4229100" cy="2381250"/>
          </a:xfrm>
        </p:spPr>
      </p:pic>
      <p:sp>
        <p:nvSpPr>
          <p:cNvPr id="3" name="Text Placeholder 2"/>
          <p:cNvSpPr>
            <a:spLocks noGrp="1"/>
          </p:cNvSpPr>
          <p:nvPr>
            <p:ph type="body" sz="half" idx="2"/>
          </p:nvPr>
        </p:nvSpPr>
        <p:spPr>
          <a:xfrm>
            <a:off x="457201" y="1263253"/>
            <a:ext cx="3008313" cy="3518297"/>
          </a:xfrm>
        </p:spPr>
        <p:txBody>
          <a:bodyPr>
            <a:normAutofit/>
          </a:bodyPr>
          <a:lstStyle/>
          <a:p>
            <a:pPr>
              <a:lnSpc>
                <a:spcPct val="150000"/>
              </a:lnSpc>
            </a:pPr>
            <a:r>
              <a:rPr lang="en-US" sz="2400" dirty="0" smtClean="0"/>
              <a:t>What </a:t>
            </a:r>
            <a:r>
              <a:rPr lang="en-US" sz="2400" dirty="0"/>
              <a:t>if, as we </a:t>
            </a:r>
            <a:r>
              <a:rPr lang="en-US" sz="2400" dirty="0" smtClean="0"/>
              <a:t>suspect and fear, </a:t>
            </a:r>
            <a:r>
              <a:rPr lang="en-US" sz="2400" dirty="0"/>
              <a:t>we can’t actually meet </a:t>
            </a:r>
            <a:r>
              <a:rPr lang="en-US" sz="2400" dirty="0" smtClean="0"/>
              <a:t>the standards, despite our best efforts?</a:t>
            </a:r>
          </a:p>
          <a:p>
            <a:pPr>
              <a:lnSpc>
                <a:spcPct val="150000"/>
              </a:lnSpc>
            </a:pPr>
            <a:endParaRPr lang="en-US" sz="2400" dirty="0"/>
          </a:p>
          <a:p>
            <a:endParaRPr lang="en-US" dirty="0"/>
          </a:p>
        </p:txBody>
      </p:sp>
    </p:spTree>
    <p:extLst>
      <p:ext uri="{BB962C8B-B14F-4D97-AF65-F5344CB8AC3E}">
        <p14:creationId xmlns:p14="http://schemas.microsoft.com/office/powerpoint/2010/main" val="14460860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idx="1"/>
          </p:nvPr>
        </p:nvSpPr>
        <p:spPr>
          <a:xfrm>
            <a:off x="457200" y="3956050"/>
            <a:ext cx="8229600" cy="969780"/>
          </a:xfrm>
        </p:spPr>
        <p:txBody>
          <a:bodyPr/>
          <a:lstStyle/>
          <a:p>
            <a:r>
              <a:rPr lang="en-US" sz="6000" dirty="0">
                <a:solidFill>
                  <a:schemeClr val="accent5">
                    <a:lumMod val="75000"/>
                  </a:schemeClr>
                </a:solidFill>
              </a:rPr>
              <a:t>What </a:t>
            </a:r>
            <a:r>
              <a:rPr lang="en-US" sz="6000" i="1" dirty="0">
                <a:solidFill>
                  <a:schemeClr val="accent5">
                    <a:lumMod val="75000"/>
                  </a:schemeClr>
                </a:solidFill>
              </a:rPr>
              <a:t>can</a:t>
            </a:r>
            <a:r>
              <a:rPr lang="en-US" sz="6000" dirty="0">
                <a:solidFill>
                  <a:schemeClr val="accent5">
                    <a:lumMod val="75000"/>
                  </a:schemeClr>
                </a:solidFill>
              </a:rPr>
              <a:t> we do?</a:t>
            </a:r>
            <a:endParaRPr lang="en-US" sz="6000" dirty="0"/>
          </a:p>
          <a:p>
            <a:endParaRPr lang="en-US" sz="6000" dirty="0"/>
          </a:p>
        </p:txBody>
      </p:sp>
      <p:sp>
        <p:nvSpPr>
          <p:cNvPr id="2" name="Title 1"/>
          <p:cNvSpPr>
            <a:spLocks noGrp="1"/>
          </p:cNvSpPr>
          <p:nvPr>
            <p:ph type="title" idx="4294967295"/>
          </p:nvPr>
        </p:nvSpPr>
        <p:spPr>
          <a:xfrm>
            <a:off x="0" y="206375"/>
            <a:ext cx="8229600" cy="857250"/>
          </a:xfrm>
        </p:spPr>
        <p:txBody>
          <a:bodyPr/>
          <a:lstStyle/>
          <a:p>
            <a:r>
              <a:rPr lang="en-US" sz="4400" dirty="0">
                <a:solidFill>
                  <a:schemeClr val="accent5">
                    <a:lumMod val="75000"/>
                  </a:schemeClr>
                </a:solidFill>
              </a:rPr>
              <a:t/>
            </a:r>
            <a:br>
              <a:rPr lang="en-US" sz="4400" dirty="0">
                <a:solidFill>
                  <a:schemeClr val="accent5">
                    <a:lumMod val="75000"/>
                  </a:schemeClr>
                </a:solidFill>
              </a:rPr>
            </a:br>
            <a:endParaRPr lang="en-US" sz="44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742950"/>
            <a:ext cx="4762500" cy="2676525"/>
          </a:xfrm>
          <a:prstGeom prst="rect">
            <a:avLst/>
          </a:prstGeom>
        </p:spPr>
      </p:pic>
    </p:spTree>
    <p:extLst>
      <p:ext uri="{BB962C8B-B14F-4D97-AF65-F5344CB8AC3E}">
        <p14:creationId xmlns:p14="http://schemas.microsoft.com/office/powerpoint/2010/main" val="18604138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can be </a:t>
            </a:r>
            <a:r>
              <a:rPr lang="en-US" i="1" dirty="0" smtClean="0"/>
              <a:t>ready.</a:t>
            </a:r>
            <a:endParaRPr lang="en-US" dirty="0"/>
          </a:p>
        </p:txBody>
      </p:sp>
      <p:sp>
        <p:nvSpPr>
          <p:cNvPr id="3" name="Text Placeholder 2"/>
          <p:cNvSpPr>
            <a:spLocks noGrp="1"/>
          </p:cNvSpPr>
          <p:nvPr>
            <p:ph type="body" idx="1"/>
          </p:nvPr>
        </p:nvSpPr>
        <p:spPr/>
        <p:txBody>
          <a:bodyPr/>
          <a:lstStyle/>
          <a:p>
            <a:pPr marL="1047750" indent="-857250">
              <a:buFont typeface="Arial" panose="020B0604020202020204" pitchFamily="34" charset="0"/>
              <a:buChar char="•"/>
            </a:pPr>
            <a:r>
              <a:rPr lang="en-US" sz="2400" dirty="0"/>
              <a:t>We can intellectually map how digital preservation works to how </a:t>
            </a:r>
            <a:r>
              <a:rPr lang="en-US" sz="2400" i="1" dirty="0"/>
              <a:t>we</a:t>
            </a:r>
            <a:r>
              <a:rPr lang="en-US" sz="2400" dirty="0"/>
              <a:t> work.</a:t>
            </a:r>
          </a:p>
          <a:p>
            <a:pPr marL="1047750" indent="-857250">
              <a:buFont typeface="Arial" panose="020B0604020202020204" pitchFamily="34" charset="0"/>
              <a:buChar char="•"/>
            </a:pPr>
            <a:r>
              <a:rPr lang="en-US" sz="2400" dirty="0"/>
              <a:t>We can upgrade our metadata and recordkeeping practices for the next steps.</a:t>
            </a:r>
          </a:p>
          <a:p>
            <a:pPr marL="1047750" indent="-857250">
              <a:buFont typeface="Arial" panose="020B0604020202020204" pitchFamily="34" charset="0"/>
              <a:buChar char="•"/>
            </a:pPr>
            <a:r>
              <a:rPr lang="en-US" sz="2400" dirty="0" smtClean="0"/>
              <a:t>We can triage our data for ingest.</a:t>
            </a:r>
          </a:p>
          <a:p>
            <a:pPr marL="1047750" indent="-857250">
              <a:buFont typeface="Arial" panose="020B0604020202020204" pitchFamily="34" charset="0"/>
              <a:buChar char="•"/>
            </a:pPr>
            <a:r>
              <a:rPr lang="en-US" sz="2400" dirty="0" smtClean="0"/>
              <a:t>We </a:t>
            </a:r>
            <a:r>
              <a:rPr lang="en-US" sz="2400" dirty="0"/>
              <a:t>can build policies and plans, </a:t>
            </a:r>
            <a:r>
              <a:rPr lang="en-US" sz="2400" dirty="0" smtClean="0"/>
              <a:t>which in turn </a:t>
            </a:r>
            <a:r>
              <a:rPr lang="en-US" sz="2400" dirty="0"/>
              <a:t>help us choose tools.</a:t>
            </a:r>
          </a:p>
          <a:p>
            <a:pPr marL="1047750" indent="-857250">
              <a:buFont typeface="Arial" panose="020B0604020202020204" pitchFamily="34" charset="0"/>
              <a:buChar char="•"/>
            </a:pPr>
            <a:r>
              <a:rPr lang="en-US" sz="2400" dirty="0" smtClean="0"/>
              <a:t>We can better educate ourselves, our stakeholders, and our funders.</a:t>
            </a:r>
          </a:p>
        </p:txBody>
      </p:sp>
    </p:spTree>
    <p:extLst>
      <p:ext uri="{BB962C8B-B14F-4D97-AF65-F5344CB8AC3E}">
        <p14:creationId xmlns:p14="http://schemas.microsoft.com/office/powerpoint/2010/main" val="18194495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6" name="Shape 83"/>
          <p:cNvSpPr txBox="1">
            <a:spLocks/>
          </p:cNvSpPr>
          <p:nvPr/>
        </p:nvSpPr>
        <p:spPr>
          <a:xfrm>
            <a:off x="152400" y="1581150"/>
            <a:ext cx="8915400" cy="476400"/>
          </a:xfrm>
          <a:prstGeom prst="rect">
            <a:avLst/>
          </a:prstGeom>
        </p:spPr>
        <p:txBody>
          <a:bodyPr lIns="91425" tIns="91425" rIns="91425" bIns="91425" anchor="b" anchorCtr="0">
            <a:noAutofit/>
          </a:bodyPr>
          <a:lstStyle>
            <a:defPPr marR="0" algn="l" rtl="0">
              <a:lnSpc>
                <a:spcPct val="100000"/>
              </a:lnSpc>
              <a:spcBef>
                <a:spcPts val="0"/>
              </a:spcBef>
              <a:spcAft>
                <a:spcPts val="0"/>
              </a:spcAft>
            </a:defPPr>
            <a:lvl1pPr marL="0" marR="0" algn="l" rtl="0">
              <a:lnSpc>
                <a:spcPct val="100000"/>
              </a:lnSpc>
              <a:spcBef>
                <a:spcPts val="0"/>
              </a:spcBef>
              <a:spcAft>
                <a:spcPts val="0"/>
              </a:spcAft>
              <a:buClr>
                <a:schemeClr val="dk1"/>
              </a:buClr>
              <a:buSzPct val="100000"/>
              <a:buNone/>
              <a:defRPr sz="3600" b="1" i="0" u="none" strike="noStrike" cap="none" baseline="0">
                <a:solidFill>
                  <a:schemeClr val="dk1"/>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None/>
              <a:defRPr sz="3600" b="1" i="0" u="none" strike="noStrike" cap="none" baseline="0">
                <a:solidFill>
                  <a:schemeClr val="dk1"/>
                </a:solidFill>
                <a:latin typeface="Arial"/>
                <a:ea typeface="Arial"/>
                <a:cs typeface="Arial"/>
                <a:sym typeface="Arial"/>
              </a:defRPr>
            </a:lvl2pPr>
            <a:lvl3pPr marL="0" indent="228600">
              <a:buClr>
                <a:schemeClr val="dk1"/>
              </a:buClr>
              <a:buSzPct val="100000"/>
              <a:buNone/>
              <a:defRPr sz="3600" b="1">
                <a:solidFill>
                  <a:schemeClr val="dk1"/>
                </a:solidFill>
              </a:defRPr>
            </a:lvl3pPr>
            <a:lvl4pPr marL="0" indent="228600">
              <a:buClr>
                <a:schemeClr val="dk1"/>
              </a:buClr>
              <a:buSzPct val="100000"/>
              <a:buNone/>
              <a:defRPr sz="3600" b="1">
                <a:solidFill>
                  <a:schemeClr val="dk1"/>
                </a:solidFill>
              </a:defRPr>
            </a:lvl4pPr>
            <a:lvl5pPr marL="0" indent="228600">
              <a:buClr>
                <a:schemeClr val="dk1"/>
              </a:buClr>
              <a:buSzPct val="100000"/>
              <a:buNone/>
              <a:defRPr sz="3600" b="1">
                <a:solidFill>
                  <a:schemeClr val="dk1"/>
                </a:solidFill>
              </a:defRPr>
            </a:lvl5pPr>
            <a:lvl6pPr marL="0" indent="228600">
              <a:buClr>
                <a:schemeClr val="dk1"/>
              </a:buClr>
              <a:buSzPct val="100000"/>
              <a:buNone/>
              <a:defRPr sz="3600" b="1">
                <a:solidFill>
                  <a:schemeClr val="dk1"/>
                </a:solidFill>
              </a:defRPr>
            </a:lvl6pPr>
            <a:lvl7pPr marL="0" indent="228600">
              <a:buClr>
                <a:schemeClr val="dk1"/>
              </a:buClr>
              <a:buSzPct val="100000"/>
              <a:buNone/>
              <a:defRPr sz="3600" b="1">
                <a:solidFill>
                  <a:schemeClr val="dk1"/>
                </a:solidFill>
              </a:defRPr>
            </a:lvl7pPr>
            <a:lvl8pPr marL="0" indent="228600">
              <a:buClr>
                <a:schemeClr val="dk1"/>
              </a:buClr>
              <a:buSzPct val="100000"/>
              <a:buNone/>
              <a:defRPr sz="3600" b="1">
                <a:solidFill>
                  <a:schemeClr val="dk1"/>
                </a:solidFill>
              </a:defRPr>
            </a:lvl8pPr>
            <a:lvl9pPr marL="0" indent="228600">
              <a:buClr>
                <a:schemeClr val="dk1"/>
              </a:buClr>
              <a:buSzPct val="100000"/>
              <a:buNone/>
              <a:defRPr sz="3600" b="1">
                <a:solidFill>
                  <a:schemeClr val="dk1"/>
                </a:solidFill>
              </a:defRPr>
            </a:lvl9pPr>
          </a:lstStyle>
          <a:p>
            <a:r>
              <a:rPr lang="en" sz="1800" dirty="0" smtClean="0"/>
              <a:t>We already perform many of these functions, we just name them differently.</a:t>
            </a:r>
          </a:p>
        </p:txBody>
      </p:sp>
      <p:sp>
        <p:nvSpPr>
          <p:cNvPr id="2" name="Rectangle 1"/>
          <p:cNvSpPr/>
          <p:nvPr/>
        </p:nvSpPr>
        <p:spPr>
          <a:xfrm>
            <a:off x="304800" y="3200550"/>
            <a:ext cx="862737" cy="276999"/>
          </a:xfrm>
          <a:prstGeom prst="rect">
            <a:avLst/>
          </a:prstGeom>
          <a:ln>
            <a:solidFill>
              <a:schemeClr val="accent1">
                <a:shade val="50000"/>
              </a:schemeClr>
            </a:solidFill>
          </a:ln>
        </p:spPr>
        <p:txBody>
          <a:bodyPr wrap="none">
            <a:spAutoFit/>
          </a:bodyPr>
          <a:lstStyle/>
          <a:p>
            <a:r>
              <a:rPr lang="en" sz="1200" b="1" dirty="0"/>
              <a:t>Getting it</a:t>
            </a:r>
          </a:p>
        </p:txBody>
      </p:sp>
      <p:sp>
        <p:nvSpPr>
          <p:cNvPr id="3" name="Rectangle 2"/>
          <p:cNvSpPr/>
          <p:nvPr/>
        </p:nvSpPr>
        <p:spPr>
          <a:xfrm>
            <a:off x="1371600" y="3730973"/>
            <a:ext cx="1409360" cy="646331"/>
          </a:xfrm>
          <a:prstGeom prst="rect">
            <a:avLst/>
          </a:prstGeom>
          <a:ln>
            <a:solidFill>
              <a:schemeClr val="accent1">
                <a:shade val="50000"/>
              </a:schemeClr>
            </a:solidFill>
          </a:ln>
        </p:spPr>
        <p:txBody>
          <a:bodyPr wrap="none">
            <a:spAutoFit/>
          </a:bodyPr>
          <a:lstStyle/>
          <a:p>
            <a:pPr algn="ctr"/>
            <a:r>
              <a:rPr lang="en" sz="1200" b="1" dirty="0"/>
              <a:t>Understanding </a:t>
            </a:r>
            <a:r>
              <a:rPr lang="en" sz="1200" b="1" dirty="0" smtClean="0"/>
              <a:t>it</a:t>
            </a:r>
          </a:p>
          <a:p>
            <a:pPr algn="ctr"/>
            <a:r>
              <a:rPr lang="en" sz="1200" b="1" dirty="0" smtClean="0"/>
              <a:t>&amp;</a:t>
            </a:r>
          </a:p>
          <a:p>
            <a:pPr algn="ctr"/>
            <a:r>
              <a:rPr lang="en" sz="1200" b="1" dirty="0" smtClean="0"/>
              <a:t>Documenting it</a:t>
            </a:r>
            <a:endParaRPr lang="en" sz="1200" b="1" dirty="0"/>
          </a:p>
        </p:txBody>
      </p:sp>
      <p:sp>
        <p:nvSpPr>
          <p:cNvPr id="5" name="Rectangle 4"/>
          <p:cNvSpPr/>
          <p:nvPr/>
        </p:nvSpPr>
        <p:spPr>
          <a:xfrm>
            <a:off x="5334000" y="3761751"/>
            <a:ext cx="1409360" cy="276999"/>
          </a:xfrm>
          <a:prstGeom prst="rect">
            <a:avLst/>
          </a:prstGeom>
          <a:ln>
            <a:solidFill>
              <a:schemeClr val="accent1">
                <a:shade val="50000"/>
              </a:schemeClr>
            </a:solidFill>
          </a:ln>
        </p:spPr>
        <p:txBody>
          <a:bodyPr wrap="none">
            <a:spAutoFit/>
          </a:bodyPr>
          <a:lstStyle/>
          <a:p>
            <a:r>
              <a:rPr lang="en" sz="1200" b="1" dirty="0"/>
              <a:t>Taking care of it </a:t>
            </a:r>
            <a:endParaRPr lang="en-US" sz="1200" b="1" dirty="0"/>
          </a:p>
        </p:txBody>
      </p:sp>
      <p:sp>
        <p:nvSpPr>
          <p:cNvPr id="7" name="Rectangle 6"/>
          <p:cNvSpPr/>
          <p:nvPr/>
        </p:nvSpPr>
        <p:spPr>
          <a:xfrm>
            <a:off x="3224642" y="3429150"/>
            <a:ext cx="1728358" cy="461665"/>
          </a:xfrm>
          <a:prstGeom prst="rect">
            <a:avLst/>
          </a:prstGeom>
          <a:ln>
            <a:solidFill>
              <a:schemeClr val="accent1">
                <a:shade val="50000"/>
              </a:schemeClr>
            </a:solidFill>
          </a:ln>
        </p:spPr>
        <p:txBody>
          <a:bodyPr wrap="none">
            <a:spAutoFit/>
          </a:bodyPr>
          <a:lstStyle/>
          <a:p>
            <a:r>
              <a:rPr lang="en" sz="1200" b="1" dirty="0"/>
              <a:t>Letting people use it </a:t>
            </a:r>
            <a:r>
              <a:rPr lang="en" sz="1200" b="1" dirty="0" smtClean="0"/>
              <a:t/>
            </a:r>
            <a:br>
              <a:rPr lang="en" sz="1200" b="1" dirty="0" smtClean="0"/>
            </a:br>
            <a:r>
              <a:rPr lang="en" sz="1200" b="1" dirty="0" smtClean="0"/>
              <a:t>…or </a:t>
            </a:r>
            <a:r>
              <a:rPr lang="en" sz="1200" b="1" dirty="0"/>
              <a:t>not</a:t>
            </a:r>
            <a:r>
              <a:rPr lang="en" sz="1200" b="1" dirty="0" smtClean="0"/>
              <a:t>!</a:t>
            </a:r>
            <a:endParaRPr lang="en" sz="1200" b="1" dirty="0"/>
          </a:p>
        </p:txBody>
      </p:sp>
      <p:sp>
        <p:nvSpPr>
          <p:cNvPr id="14" name="Rectangle 13"/>
          <p:cNvSpPr/>
          <p:nvPr/>
        </p:nvSpPr>
        <p:spPr>
          <a:xfrm>
            <a:off x="7239000" y="3200550"/>
            <a:ext cx="1383712" cy="461665"/>
          </a:xfrm>
          <a:prstGeom prst="rect">
            <a:avLst/>
          </a:prstGeom>
          <a:ln>
            <a:solidFill>
              <a:schemeClr val="accent1">
                <a:shade val="50000"/>
              </a:schemeClr>
            </a:solidFill>
          </a:ln>
        </p:spPr>
        <p:txBody>
          <a:bodyPr wrap="none">
            <a:spAutoFit/>
          </a:bodyPr>
          <a:lstStyle/>
          <a:p>
            <a:r>
              <a:rPr lang="en-US" sz="1200" b="1" dirty="0" smtClean="0"/>
              <a:t>A</a:t>
            </a:r>
            <a:r>
              <a:rPr lang="en" sz="1200" b="1" dirty="0" smtClean="0"/>
              <a:t>nd a few other </a:t>
            </a:r>
            <a:br>
              <a:rPr lang="en" sz="1200" b="1" dirty="0" smtClean="0"/>
            </a:br>
            <a:r>
              <a:rPr lang="en" sz="1200" b="1" dirty="0" smtClean="0"/>
              <a:t>odds &amp; ends…</a:t>
            </a:r>
            <a:endParaRPr lang="en-US" sz="1200" b="1" dirty="0"/>
          </a:p>
        </p:txBody>
      </p:sp>
      <p:cxnSp>
        <p:nvCxnSpPr>
          <p:cNvPr id="10" name="Straight Arrow Connector 9"/>
          <p:cNvCxnSpPr/>
          <p:nvPr/>
        </p:nvCxnSpPr>
        <p:spPr>
          <a:xfrm flipV="1">
            <a:off x="812369" y="2895751"/>
            <a:ext cx="0" cy="30479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3" idx="0"/>
          </p:cNvCxnSpPr>
          <p:nvPr/>
        </p:nvCxnSpPr>
        <p:spPr>
          <a:xfrm flipH="1" flipV="1">
            <a:off x="1295400" y="2895751"/>
            <a:ext cx="780880" cy="83522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7" idx="0"/>
          </p:cNvCxnSpPr>
          <p:nvPr/>
        </p:nvCxnSpPr>
        <p:spPr>
          <a:xfrm flipH="1" flipV="1">
            <a:off x="3788851" y="2916717"/>
            <a:ext cx="299970" cy="51243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2286000" y="2929006"/>
            <a:ext cx="0" cy="80196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5257800" y="2929006"/>
            <a:ext cx="762635" cy="83274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6324600" y="2916717"/>
            <a:ext cx="0" cy="84503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7772400" y="2931238"/>
            <a:ext cx="0" cy="26931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Shape 77"/>
          <p:cNvSpPr txBox="1">
            <a:spLocks noGrp="1"/>
          </p:cNvSpPr>
          <p:nvPr>
            <p:ph type="title"/>
          </p:nvPr>
        </p:nvSpPr>
        <p:spPr>
          <a:xfrm>
            <a:off x="228600" y="361950"/>
            <a:ext cx="8229600" cy="777628"/>
          </a:xfrm>
          <a:prstGeom prst="rect">
            <a:avLst/>
          </a:prstGeom>
        </p:spPr>
        <p:txBody>
          <a:bodyPr lIns="91425" tIns="91425" rIns="91425" bIns="91425" anchor="b" anchorCtr="0">
            <a:noAutofit/>
          </a:bodyPr>
          <a:lstStyle/>
          <a:p>
            <a:r>
              <a:rPr lang="en" sz="2400" dirty="0" smtClean="0"/>
              <a:t>How Digital Preservation Activities Map to How Libraries/Archives Work</a:t>
            </a:r>
            <a:endParaRPr lang="en" sz="24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 y="2623084"/>
            <a:ext cx="8915401" cy="253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2050" name="Picture 2" descr="http://www.digitalpreservation.gov/ndsa/working_groups/images/levels_v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6797"/>
            <a:ext cx="5172406" cy="51167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NDSA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99822"/>
            <a:ext cx="1486793" cy="3383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410200" y="4857750"/>
            <a:ext cx="3640587" cy="230832"/>
          </a:xfrm>
          <a:prstGeom prst="rect">
            <a:avLst/>
          </a:prstGeom>
          <a:solidFill>
            <a:schemeClr val="tx2"/>
          </a:solidFill>
          <a:ln>
            <a:solidFill>
              <a:schemeClr val="accent1"/>
            </a:solidFill>
          </a:ln>
        </p:spPr>
        <p:txBody>
          <a:bodyPr wrap="square">
            <a:spAutoFit/>
          </a:bodyPr>
          <a:lstStyle/>
          <a:p>
            <a:r>
              <a:rPr lang="en-US" sz="900" b="1" dirty="0"/>
              <a:t>http://www.digitalpreservation.gov/ndsa/activities/levels.html</a:t>
            </a:r>
          </a:p>
        </p:txBody>
      </p:sp>
    </p:spTree>
  </p:cSld>
  <p:clrMapOvr>
    <a:masterClrMapping/>
  </p:clrMapOvr>
  <p:transition spd="slow">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idx="1"/>
          </p:nvPr>
        </p:nvSpPr>
        <p:spPr>
          <a:xfrm>
            <a:off x="457200" y="3956050"/>
            <a:ext cx="8229600" cy="969780"/>
          </a:xfrm>
        </p:spPr>
        <p:txBody>
          <a:bodyPr/>
          <a:lstStyle/>
          <a:p>
            <a:r>
              <a:rPr lang="en-US" sz="6000" dirty="0">
                <a:solidFill>
                  <a:schemeClr val="accent5">
                    <a:lumMod val="75000"/>
                  </a:schemeClr>
                </a:solidFill>
              </a:rPr>
              <a:t>What </a:t>
            </a:r>
            <a:r>
              <a:rPr lang="en-US" sz="6000" i="1" dirty="0">
                <a:solidFill>
                  <a:schemeClr val="accent5">
                    <a:lumMod val="75000"/>
                  </a:schemeClr>
                </a:solidFill>
              </a:rPr>
              <a:t>can</a:t>
            </a:r>
            <a:r>
              <a:rPr lang="en-US" sz="6000" dirty="0">
                <a:solidFill>
                  <a:schemeClr val="accent5">
                    <a:lumMod val="75000"/>
                  </a:schemeClr>
                </a:solidFill>
              </a:rPr>
              <a:t> we do?</a:t>
            </a:r>
            <a:endParaRPr lang="en-US" sz="6000" dirty="0"/>
          </a:p>
          <a:p>
            <a:endParaRPr lang="en-US" sz="6000" dirty="0"/>
          </a:p>
        </p:txBody>
      </p:sp>
      <p:sp>
        <p:nvSpPr>
          <p:cNvPr id="2" name="Title 1"/>
          <p:cNvSpPr>
            <a:spLocks noGrp="1"/>
          </p:cNvSpPr>
          <p:nvPr>
            <p:ph type="title" idx="4294967295"/>
          </p:nvPr>
        </p:nvSpPr>
        <p:spPr>
          <a:xfrm>
            <a:off x="0" y="206375"/>
            <a:ext cx="8229600" cy="857250"/>
          </a:xfrm>
        </p:spPr>
        <p:txBody>
          <a:bodyPr/>
          <a:lstStyle/>
          <a:p>
            <a:r>
              <a:rPr lang="en-US" sz="4400" dirty="0">
                <a:solidFill>
                  <a:schemeClr val="accent5">
                    <a:lumMod val="75000"/>
                  </a:schemeClr>
                </a:solidFill>
              </a:rPr>
              <a:t/>
            </a:r>
            <a:br>
              <a:rPr lang="en-US" sz="4400" dirty="0">
                <a:solidFill>
                  <a:schemeClr val="accent5">
                    <a:lumMod val="75000"/>
                  </a:schemeClr>
                </a:solidFill>
              </a:rPr>
            </a:br>
            <a:endParaRPr lang="en-US" sz="44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742950"/>
            <a:ext cx="4762500" cy="2676525"/>
          </a:xfrm>
          <a:prstGeom prst="rect">
            <a:avLst/>
          </a:prstGeom>
        </p:spPr>
      </p:pic>
    </p:spTree>
    <p:extLst>
      <p:ext uri="{BB962C8B-B14F-4D97-AF65-F5344CB8AC3E}">
        <p14:creationId xmlns:p14="http://schemas.microsoft.com/office/powerpoint/2010/main" val="27520567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3294" y="0"/>
            <a:ext cx="4837106"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781800" y="3955018"/>
            <a:ext cx="2057400" cy="954107"/>
          </a:xfrm>
          <a:prstGeom prst="rect">
            <a:avLst/>
          </a:prstGeom>
          <a:noFill/>
          <a:ln>
            <a:solidFill>
              <a:schemeClr val="accent1"/>
            </a:solidFill>
          </a:ln>
        </p:spPr>
        <p:txBody>
          <a:bodyPr wrap="square" rtlCol="0">
            <a:spAutoFit/>
          </a:bodyPr>
          <a:lstStyle/>
          <a:p>
            <a:r>
              <a:rPr lang="en-US" b="1" dirty="0" smtClean="0"/>
              <a:t>Courtesy of: </a:t>
            </a:r>
            <a:br>
              <a:rPr lang="en-US" b="1" dirty="0" smtClean="0"/>
            </a:br>
            <a:r>
              <a:rPr lang="en-US" dirty="0" err="1"/>
              <a:t>Tawnya</a:t>
            </a:r>
            <a:r>
              <a:rPr lang="en-US" dirty="0"/>
              <a:t> </a:t>
            </a:r>
            <a:r>
              <a:rPr lang="en-US" dirty="0" smtClean="0"/>
              <a:t>Keller, </a:t>
            </a:r>
            <a:r>
              <a:rPr lang="en-US" i="1" dirty="0"/>
              <a:t>Digital Preservation Archivist </a:t>
            </a:r>
          </a:p>
          <a:p>
            <a:r>
              <a:rPr lang="en-US" dirty="0" smtClean="0"/>
              <a:t>University </a:t>
            </a:r>
            <a:r>
              <a:rPr lang="en-US" dirty="0"/>
              <a:t>of Utah </a:t>
            </a: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95750"/>
            <a:ext cx="2157411" cy="93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2400" y="361950"/>
            <a:ext cx="2286000" cy="400110"/>
          </a:xfrm>
          <a:prstGeom prst="rect">
            <a:avLst/>
          </a:prstGeom>
          <a:noFill/>
        </p:spPr>
        <p:txBody>
          <a:bodyPr wrap="square" rtlCol="0">
            <a:spAutoFit/>
          </a:bodyPr>
          <a:lstStyle/>
          <a:p>
            <a:r>
              <a:rPr lang="en-US" sz="2000" dirty="0" smtClean="0">
                <a:solidFill>
                  <a:schemeClr val="accent5">
                    <a:lumMod val="75000"/>
                  </a:schemeClr>
                </a:solidFill>
              </a:rPr>
              <a:t>SELECTION</a:t>
            </a:r>
            <a:r>
              <a:rPr lang="en-US" sz="2000" dirty="0" smtClean="0"/>
              <a:t>.</a:t>
            </a:r>
            <a:endParaRPr lang="en-US" sz="2000" dirty="0"/>
          </a:p>
        </p:txBody>
      </p:sp>
    </p:spTree>
    <p:extLst>
      <p:ext uri="{BB962C8B-B14F-4D97-AF65-F5344CB8AC3E}">
        <p14:creationId xmlns:p14="http://schemas.microsoft.com/office/powerpoint/2010/main" val="195775856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4" name="Text Placeholder 3"/>
          <p:cNvSpPr>
            <a:spLocks noGrp="1"/>
          </p:cNvSpPr>
          <p:nvPr>
            <p:ph type="body" idx="1"/>
          </p:nvPr>
        </p:nvSpPr>
        <p:spPr/>
        <p:txBody>
          <a:bodyPr/>
          <a:lstStyle/>
          <a:p>
            <a:pPr algn="ctr"/>
            <a:endParaRPr lang="en-US" dirty="0" smtClean="0"/>
          </a:p>
          <a:p>
            <a:pPr algn="ctr"/>
            <a:endParaRPr lang="en-US" dirty="0"/>
          </a:p>
          <a:p>
            <a:pPr algn="ctr"/>
            <a:r>
              <a:rPr lang="en-US" dirty="0" smtClean="0"/>
              <a:t>BREAK</a:t>
            </a:r>
            <a:endParaRPr lang="en-US" dirty="0"/>
          </a:p>
        </p:txBody>
      </p:sp>
    </p:spTree>
    <p:extLst>
      <p:ext uri="{BB962C8B-B14F-4D97-AF65-F5344CB8AC3E}">
        <p14:creationId xmlns:p14="http://schemas.microsoft.com/office/powerpoint/2010/main" val="18475360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idx="1"/>
          </p:nvPr>
        </p:nvSpPr>
        <p:spPr>
          <a:xfrm>
            <a:off x="457200" y="3956050"/>
            <a:ext cx="8229600" cy="969780"/>
          </a:xfrm>
        </p:spPr>
        <p:txBody>
          <a:bodyPr/>
          <a:lstStyle/>
          <a:p>
            <a:r>
              <a:rPr lang="en-US" sz="6000" dirty="0">
                <a:solidFill>
                  <a:schemeClr val="accent5">
                    <a:lumMod val="75000"/>
                  </a:schemeClr>
                </a:solidFill>
              </a:rPr>
              <a:t>What </a:t>
            </a:r>
            <a:r>
              <a:rPr lang="en-US" sz="6000" i="1" dirty="0">
                <a:solidFill>
                  <a:schemeClr val="accent5">
                    <a:lumMod val="75000"/>
                  </a:schemeClr>
                </a:solidFill>
              </a:rPr>
              <a:t>can</a:t>
            </a:r>
            <a:r>
              <a:rPr lang="en-US" sz="6000" dirty="0">
                <a:solidFill>
                  <a:schemeClr val="accent5">
                    <a:lumMod val="75000"/>
                  </a:schemeClr>
                </a:solidFill>
              </a:rPr>
              <a:t> we do?</a:t>
            </a:r>
            <a:endParaRPr lang="en-US" sz="6000" dirty="0"/>
          </a:p>
          <a:p>
            <a:endParaRPr lang="en-US" sz="6000" dirty="0"/>
          </a:p>
        </p:txBody>
      </p:sp>
      <p:sp>
        <p:nvSpPr>
          <p:cNvPr id="2" name="Title 1"/>
          <p:cNvSpPr>
            <a:spLocks noGrp="1"/>
          </p:cNvSpPr>
          <p:nvPr>
            <p:ph type="title" idx="4294967295"/>
          </p:nvPr>
        </p:nvSpPr>
        <p:spPr>
          <a:xfrm>
            <a:off x="0" y="206375"/>
            <a:ext cx="8229600" cy="857250"/>
          </a:xfrm>
        </p:spPr>
        <p:txBody>
          <a:bodyPr/>
          <a:lstStyle/>
          <a:p>
            <a:r>
              <a:rPr lang="en-US" sz="4400" dirty="0">
                <a:solidFill>
                  <a:schemeClr val="accent5">
                    <a:lumMod val="75000"/>
                  </a:schemeClr>
                </a:solidFill>
              </a:rPr>
              <a:t/>
            </a:r>
            <a:br>
              <a:rPr lang="en-US" sz="4400" dirty="0">
                <a:solidFill>
                  <a:schemeClr val="accent5">
                    <a:lumMod val="75000"/>
                  </a:schemeClr>
                </a:solidFill>
              </a:rPr>
            </a:br>
            <a:endParaRPr lang="en-US" sz="44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742950"/>
            <a:ext cx="4762500" cy="2676525"/>
          </a:xfrm>
          <a:prstGeom prst="rect">
            <a:avLst/>
          </a:prstGeom>
        </p:spPr>
      </p:pic>
    </p:spTree>
    <p:extLst>
      <p:ext uri="{BB962C8B-B14F-4D97-AF65-F5344CB8AC3E}">
        <p14:creationId xmlns:p14="http://schemas.microsoft.com/office/powerpoint/2010/main" val="7167939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a:t>
            </a:r>
            <a:r>
              <a:rPr lang="en-US" i="1" dirty="0" smtClean="0"/>
              <a:t>can</a:t>
            </a:r>
            <a:r>
              <a:rPr lang="en-US" dirty="0" smtClean="0"/>
              <a:t> evaluate tools.</a:t>
            </a:r>
            <a:endParaRPr lang="en-US" dirty="0"/>
          </a:p>
        </p:txBody>
      </p:sp>
      <p:sp>
        <p:nvSpPr>
          <p:cNvPr id="13" name="Content Placeholder 12"/>
          <p:cNvSpPr>
            <a:spLocks noGrp="1"/>
          </p:cNvSpPr>
          <p:nvPr>
            <p:ph type="body" idx="1"/>
          </p:nvPr>
        </p:nvSpPr>
        <p:spPr/>
        <p:txBody>
          <a:bodyPr/>
          <a:lstStyle/>
          <a:p>
            <a:pPr marL="0" indent="0"/>
            <a:r>
              <a:rPr lang="en-US" sz="2400" dirty="0" smtClean="0"/>
              <a:t>The </a:t>
            </a:r>
            <a:r>
              <a:rPr lang="en-US" sz="2400" dirty="0"/>
              <a:t>s</a:t>
            </a:r>
            <a:r>
              <a:rPr lang="en-US" sz="2400" dirty="0" smtClean="0"/>
              <a:t>ame way we evaluate any </a:t>
            </a:r>
            <a:r>
              <a:rPr lang="en-US" sz="2400" i="1" dirty="0" smtClean="0"/>
              <a:t>other</a:t>
            </a:r>
            <a:r>
              <a:rPr lang="en-US" sz="2400" dirty="0" smtClean="0"/>
              <a:t> potential tools.</a:t>
            </a:r>
            <a:endParaRPr lang="en-US" sz="2400" dirty="0"/>
          </a:p>
          <a:p>
            <a:pPr lvl="1" indent="-285750">
              <a:buFont typeface="Arial" panose="020B0604020202020204" pitchFamily="34" charset="0"/>
              <a:buChar char="•"/>
            </a:pPr>
            <a:r>
              <a:rPr lang="en-US" sz="2400" dirty="0"/>
              <a:t>We look at the </a:t>
            </a:r>
            <a:r>
              <a:rPr lang="en-US" sz="2400" dirty="0" smtClean="0"/>
              <a:t>product websites</a:t>
            </a:r>
            <a:r>
              <a:rPr lang="en-US" sz="2400" dirty="0"/>
              <a:t>, the communities, and online discussion groups.</a:t>
            </a:r>
          </a:p>
          <a:p>
            <a:pPr lvl="1" indent="-285750">
              <a:buFont typeface="Arial" panose="020B0604020202020204" pitchFamily="34" charset="0"/>
              <a:buChar char="•"/>
            </a:pPr>
            <a:r>
              <a:rPr lang="en-US" sz="2400" dirty="0"/>
              <a:t>We search for pricing. And complaints</a:t>
            </a:r>
            <a:r>
              <a:rPr lang="en-US" sz="2400" dirty="0" smtClean="0"/>
              <a:t>. </a:t>
            </a:r>
            <a:endParaRPr lang="en-US" sz="2400" dirty="0"/>
          </a:p>
          <a:p>
            <a:pPr marL="285750" indent="-285750">
              <a:buFont typeface="Arial" panose="020B0604020202020204" pitchFamily="34" charset="0"/>
              <a:buChar char="•"/>
            </a:pPr>
            <a:r>
              <a:rPr lang="en-US" sz="2400" dirty="0" smtClean="0"/>
              <a:t>13 POWRR </a:t>
            </a:r>
            <a:r>
              <a:rPr lang="en-US" sz="2400" dirty="0"/>
              <a:t>project members </a:t>
            </a:r>
            <a:r>
              <a:rPr lang="en-US" sz="2400" dirty="0" smtClean="0"/>
              <a:t>= research 5 tools each</a:t>
            </a:r>
          </a:p>
          <a:p>
            <a:pPr marL="285750" indent="-285750">
              <a:buFont typeface="Arial" panose="020B0604020202020204" pitchFamily="34" charset="0"/>
              <a:buChar char="•"/>
            </a:pPr>
            <a:r>
              <a:rPr lang="en-US" sz="2400" dirty="0" smtClean="0"/>
              <a:t>The grid came out of a wish to compare apples to apples. And a love of spreadsheets. </a:t>
            </a:r>
          </a:p>
          <a:p>
            <a:pPr marL="0" indent="0"/>
            <a:endParaRPr lang="en-US" dirty="0" smtClean="0"/>
          </a:p>
        </p:txBody>
      </p:sp>
    </p:spTree>
    <p:extLst>
      <p:ext uri="{BB962C8B-B14F-4D97-AF65-F5344CB8AC3E}">
        <p14:creationId xmlns:p14="http://schemas.microsoft.com/office/powerpoint/2010/main" val="3575305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Shape 141"/>
          <p:cNvSpPr txBox="1">
            <a:spLocks noGrp="1"/>
          </p:cNvSpPr>
          <p:nvPr>
            <p:ph type="title"/>
          </p:nvPr>
        </p:nvSpPr>
        <p:spPr>
          <a:prstGeom prst="rect">
            <a:avLst/>
          </a:prstGeom>
        </p:spPr>
        <p:txBody>
          <a:bodyPr lIns="91425" tIns="91425" rIns="91425" bIns="91425" anchor="b" anchorCtr="0">
            <a:noAutofit/>
          </a:bodyPr>
          <a:lstStyle/>
          <a:p>
            <a:pPr>
              <a:buNone/>
            </a:pPr>
            <a:r>
              <a:rPr lang="en" dirty="0" smtClean="0"/>
              <a:t>Actual Conversation, ca. 2004</a:t>
            </a:r>
            <a:endParaRPr lang="en" dirty="0"/>
          </a:p>
        </p:txBody>
      </p:sp>
      <p:sp>
        <p:nvSpPr>
          <p:cNvPr id="142" name="Shape 142"/>
          <p:cNvSpPr txBox="1">
            <a:spLocks noGrp="1"/>
          </p:cNvSpPr>
          <p:nvPr>
            <p:ph sz="half" idx="1"/>
          </p:nvPr>
        </p:nvSpPr>
        <p:spPr>
          <a:prstGeom prst="rect">
            <a:avLst/>
          </a:prstGeom>
        </p:spPr>
        <p:txBody>
          <a:bodyPr lIns="91425" tIns="91425" rIns="91425" bIns="91425" anchor="t" anchorCtr="0">
            <a:noAutofit/>
          </a:bodyPr>
          <a:lstStyle/>
          <a:p>
            <a:pPr marL="228600" lvl="0" indent="0" algn="ctr" rtl="0">
              <a:spcBef>
                <a:spcPts val="0"/>
              </a:spcBef>
              <a:buSzPct val="50000"/>
              <a:buNone/>
            </a:pPr>
            <a:r>
              <a:rPr lang="en" dirty="0" smtClean="0"/>
              <a:t>“I’d like our institution to be the home for your literary papers.”</a:t>
            </a:r>
          </a:p>
          <a:p>
            <a:pPr marL="228600" lvl="0" indent="0" algn="ctr" rtl="0">
              <a:spcBef>
                <a:spcPts val="0"/>
              </a:spcBef>
              <a:buSzPct val="50000"/>
              <a:buNone/>
            </a:pPr>
            <a:endParaRPr lang="en" dirty="0" smtClean="0"/>
          </a:p>
          <a:p>
            <a:pPr marL="228600" lvl="0" indent="0" algn="ctr" rtl="0">
              <a:spcBef>
                <a:spcPts val="0"/>
              </a:spcBef>
              <a:buSzPct val="50000"/>
              <a:buNone/>
            </a:pPr>
            <a:r>
              <a:rPr lang="en" dirty="0" smtClean="0"/>
              <a:t>*gets handed flash drive*</a:t>
            </a:r>
            <a:endParaRPr lang="en" dirty="0"/>
          </a:p>
          <a:p>
            <a:pPr algn="ctr"/>
            <a:endParaRPr dirty="0"/>
          </a:p>
        </p:txBody>
      </p:sp>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1415021"/>
            <a:ext cx="4038600" cy="2964332"/>
          </a:xfrm>
        </p:spPr>
      </p:pic>
      <p:sp>
        <p:nvSpPr>
          <p:cNvPr id="4" name="Shape 142"/>
          <p:cNvSpPr txBox="1">
            <a:spLocks/>
          </p:cNvSpPr>
          <p:nvPr/>
        </p:nvSpPr>
        <p:spPr>
          <a:xfrm>
            <a:off x="1066800" y="4175414"/>
            <a:ext cx="7162800" cy="758536"/>
          </a:xfrm>
          <a:prstGeom prst="rect">
            <a:avLst/>
          </a:prstGeom>
        </p:spPr>
        <p:txBody>
          <a:bodyPr lIns="91425" tIns="91425" rIns="91425" bIns="91425" anchor="t" anchorCtr="0">
            <a:noAutofit/>
          </a:bodyPr>
          <a:lstStyle>
            <a:defPPr marR="0" algn="l" rtl="0">
              <a:lnSpc>
                <a:spcPct val="100000"/>
              </a:lnSpc>
              <a:spcBef>
                <a:spcPts val="0"/>
              </a:spcBef>
              <a:spcAft>
                <a:spcPts val="0"/>
              </a:spcAft>
            </a:defPPr>
            <a:lvl1pPr marL="342900" marR="0" indent="-152400" algn="l" rtl="0">
              <a:lnSpc>
                <a:spcPct val="100000"/>
              </a:lnSpc>
              <a:spcBef>
                <a:spcPts val="600"/>
              </a:spcBef>
              <a:spcAft>
                <a:spcPts val="0"/>
              </a:spcAft>
              <a:buClr>
                <a:schemeClr val="dk1"/>
              </a:buClr>
              <a:buSzPct val="100000"/>
              <a:buNone/>
              <a:defRPr sz="3000" b="0" i="0" u="none" strike="noStrike" cap="none" baseline="0">
                <a:solidFill>
                  <a:schemeClr val="dk1"/>
                </a:solidFill>
                <a:latin typeface="Arial"/>
                <a:ea typeface="Arial"/>
                <a:cs typeface="Arial"/>
                <a:sym typeface="Arial"/>
              </a:defRPr>
            </a:lvl1pPr>
            <a:lvl2pPr marL="742950" marR="0" indent="457200" algn="l" rtl="0">
              <a:lnSpc>
                <a:spcPct val="100000"/>
              </a:lnSpc>
              <a:spcBef>
                <a:spcPts val="480"/>
              </a:spcBef>
              <a:spcAft>
                <a:spcPts val="0"/>
              </a:spcAft>
              <a:buClr>
                <a:schemeClr val="dk1"/>
              </a:buClr>
              <a:buSzPct val="100000"/>
              <a:buNone/>
              <a:defRPr sz="2400" b="0" i="0" u="none" strike="noStrike" cap="none" baseline="0">
                <a:solidFill>
                  <a:schemeClr val="dk1"/>
                </a:solidFill>
                <a:latin typeface="Arial"/>
                <a:ea typeface="Arial"/>
                <a:cs typeface="Arial"/>
                <a:sym typeface="Arial"/>
              </a:defRPr>
            </a:lvl2pPr>
            <a:lvl3pPr marL="1143000" marR="0" indent="914400" algn="l" rtl="0">
              <a:lnSpc>
                <a:spcPct val="100000"/>
              </a:lnSpc>
              <a:spcBef>
                <a:spcPts val="480"/>
              </a:spcBef>
              <a:spcAft>
                <a:spcPts val="0"/>
              </a:spcAft>
              <a:buClr>
                <a:schemeClr val="dk1"/>
              </a:buClr>
              <a:buSzPct val="100000"/>
              <a:buNone/>
              <a:defRPr sz="2400" b="0" i="0" u="none" strike="noStrike" cap="none" baseline="0">
                <a:solidFill>
                  <a:schemeClr val="dk1"/>
                </a:solidFill>
                <a:latin typeface="Arial"/>
                <a:ea typeface="Arial"/>
                <a:cs typeface="Arial"/>
                <a:sym typeface="Arial"/>
              </a:defRPr>
            </a:lvl3pPr>
            <a:lvl4pPr marL="1600200" marR="0" indent="1371600" algn="l" rtl="0">
              <a:lnSpc>
                <a:spcPct val="100000"/>
              </a:lnSpc>
              <a:spcBef>
                <a:spcPts val="360"/>
              </a:spcBef>
              <a:spcAft>
                <a:spcPts val="0"/>
              </a:spcAft>
              <a:buClr>
                <a:schemeClr val="dk1"/>
              </a:buClr>
              <a:buSzPct val="100000"/>
              <a:buNone/>
              <a:defRPr sz="1800" b="0" i="0" u="none" strike="noStrike" cap="none" baseline="0">
                <a:solidFill>
                  <a:schemeClr val="dk1"/>
                </a:solidFill>
                <a:latin typeface="Arial"/>
                <a:ea typeface="Arial"/>
                <a:cs typeface="Arial"/>
                <a:sym typeface="Arial"/>
              </a:defRPr>
            </a:lvl4pPr>
            <a:lvl5pPr marL="2057400" marR="0" indent="-114300" algn="l" rtl="0">
              <a:lnSpc>
                <a:spcPct val="100000"/>
              </a:lnSpc>
              <a:spcBef>
                <a:spcPts val="360"/>
              </a:spcBef>
              <a:spcAft>
                <a:spcPts val="0"/>
              </a:spcAft>
              <a:buClr>
                <a:schemeClr val="dk1"/>
              </a:buClr>
              <a:buSzPct val="100000"/>
              <a:buNone/>
              <a:defRPr sz="1800" b="0" i="0" u="none" strike="noStrike" cap="none" baseline="0">
                <a:solidFill>
                  <a:schemeClr val="dk1"/>
                </a:solidFill>
                <a:latin typeface="Arial"/>
                <a:ea typeface="Arial"/>
                <a:cs typeface="Arial"/>
                <a:sym typeface="Arial"/>
              </a:defRPr>
            </a:lvl5pPr>
            <a:lvl6pPr marL="2514600" marR="0" indent="-114300" algn="l" rtl="0">
              <a:lnSpc>
                <a:spcPct val="100000"/>
              </a:lnSpc>
              <a:spcBef>
                <a:spcPts val="360"/>
              </a:spcBef>
              <a:spcAft>
                <a:spcPts val="0"/>
              </a:spcAft>
              <a:buClr>
                <a:schemeClr val="dk1"/>
              </a:buClr>
              <a:buSzPct val="100000"/>
              <a:buNone/>
              <a:defRPr sz="1800" b="0" i="0" u="none" strike="noStrike" cap="none" baseline="0">
                <a:solidFill>
                  <a:schemeClr val="dk1"/>
                </a:solidFill>
                <a:latin typeface="Arial"/>
                <a:ea typeface="Arial"/>
                <a:cs typeface="Arial"/>
                <a:sym typeface="Arial"/>
              </a:defRPr>
            </a:lvl6pPr>
            <a:lvl7pPr marL="2971800" marR="0" indent="-114300" algn="l" rtl="0">
              <a:lnSpc>
                <a:spcPct val="100000"/>
              </a:lnSpc>
              <a:spcBef>
                <a:spcPts val="360"/>
              </a:spcBef>
              <a:spcAft>
                <a:spcPts val="0"/>
              </a:spcAft>
              <a:buClr>
                <a:schemeClr val="dk1"/>
              </a:buClr>
              <a:buSzPct val="100000"/>
              <a:buNone/>
              <a:defRPr sz="1800" b="0" i="0" u="none" strike="noStrike" cap="none" baseline="0">
                <a:solidFill>
                  <a:schemeClr val="dk1"/>
                </a:solidFill>
                <a:latin typeface="Arial"/>
                <a:ea typeface="Arial"/>
                <a:cs typeface="Arial"/>
                <a:sym typeface="Arial"/>
              </a:defRPr>
            </a:lvl7pPr>
            <a:lvl8pPr marL="3429000" marR="0" indent="-114300" algn="l" rtl="0">
              <a:lnSpc>
                <a:spcPct val="100000"/>
              </a:lnSpc>
              <a:spcBef>
                <a:spcPts val="360"/>
              </a:spcBef>
              <a:spcAft>
                <a:spcPts val="0"/>
              </a:spcAft>
              <a:buClr>
                <a:schemeClr val="dk1"/>
              </a:buClr>
              <a:buSzPct val="100000"/>
              <a:buNone/>
              <a:defRPr sz="1800" b="0" i="0" u="none" strike="noStrike" cap="none" baseline="0">
                <a:solidFill>
                  <a:schemeClr val="dk1"/>
                </a:solidFill>
                <a:latin typeface="Arial"/>
                <a:ea typeface="Arial"/>
                <a:cs typeface="Arial"/>
                <a:sym typeface="Arial"/>
              </a:defRPr>
            </a:lvl8pPr>
            <a:lvl9pPr marL="3886200" marR="0" indent="-114300" algn="l" rtl="0">
              <a:lnSpc>
                <a:spcPct val="100000"/>
              </a:lnSpc>
              <a:spcBef>
                <a:spcPts val="360"/>
              </a:spcBef>
              <a:spcAft>
                <a:spcPts val="0"/>
              </a:spcAft>
              <a:buClr>
                <a:schemeClr val="dk1"/>
              </a:buClr>
              <a:buSzPct val="100000"/>
              <a:buNone/>
              <a:defRPr sz="1800" b="0" i="0" u="none" strike="noStrike" cap="none" baseline="0">
                <a:solidFill>
                  <a:schemeClr val="dk1"/>
                </a:solidFill>
                <a:latin typeface="Arial"/>
                <a:ea typeface="Arial"/>
                <a:cs typeface="Arial"/>
                <a:sym typeface="Arial"/>
              </a:defRPr>
            </a:lvl9pPr>
          </a:lstStyle>
          <a:p>
            <a:pPr algn="ctr"/>
            <a:endParaRPr lang="en-US" sz="1600" i="1" dirty="0"/>
          </a:p>
        </p:txBody>
      </p:sp>
    </p:spTree>
  </p:cSld>
  <p:clrMapOvr>
    <a:masterClrMapping/>
  </p:clrMapOvr>
  <p:transition spd="slow">
    <p:cu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Digital POWRR Tool Grid</a:t>
            </a:r>
            <a:endParaRPr lang="en-US" dirty="0"/>
          </a:p>
        </p:txBody>
      </p:sp>
      <p:sp>
        <p:nvSpPr>
          <p:cNvPr id="3" name="Text Placeholder 2"/>
          <p:cNvSpPr>
            <a:spLocks noGrp="1"/>
          </p:cNvSpPr>
          <p:nvPr>
            <p:ph type="body" idx="1"/>
          </p:nvPr>
        </p:nvSpPr>
        <p:spPr/>
        <p:txBody>
          <a:bodyPr/>
          <a:lstStyle/>
          <a:p>
            <a:pPr marL="647700" indent="-457200">
              <a:buFont typeface="Arial" panose="020B0604020202020204" pitchFamily="34" charset="0"/>
              <a:buChar char="•"/>
            </a:pPr>
            <a:r>
              <a:rPr lang="en-US" dirty="0" smtClean="0"/>
              <a:t>Tool capabilities        digital </a:t>
            </a:r>
            <a:r>
              <a:rPr lang="en-US" dirty="0" err="1" smtClean="0"/>
              <a:t>curation</a:t>
            </a:r>
            <a:r>
              <a:rPr lang="en-US" dirty="0" smtClean="0"/>
              <a:t> lifecycle functions        NDSA levels of preservation</a:t>
            </a:r>
          </a:p>
          <a:p>
            <a:pPr marL="647700" indent="-457200">
              <a:buFont typeface="Arial" panose="020B0604020202020204" pitchFamily="34" charset="0"/>
              <a:buChar char="•"/>
            </a:pPr>
            <a:r>
              <a:rPr lang="en-US" dirty="0" smtClean="0"/>
              <a:t>“Snapshot” when we filled it out</a:t>
            </a:r>
          </a:p>
          <a:p>
            <a:pPr marL="647700" indent="-457200">
              <a:buFont typeface="Arial" panose="020B0604020202020204" pitchFamily="34" charset="0"/>
              <a:buChar char="•"/>
            </a:pPr>
            <a:r>
              <a:rPr lang="en-US" dirty="0" smtClean="0"/>
              <a:t>Now maintained through COPTR.</a:t>
            </a:r>
          </a:p>
          <a:p>
            <a:pPr marL="647700" indent="-457200">
              <a:buFont typeface="Arial" panose="020B0604020202020204" pitchFamily="34" charset="0"/>
              <a:buChar char="•"/>
            </a:pPr>
            <a:r>
              <a:rPr lang="en-US" dirty="0">
                <a:hlinkClick r:id="rId3"/>
              </a:rPr>
              <a:t>http://</a:t>
            </a:r>
            <a:r>
              <a:rPr lang="en-US" dirty="0" smtClean="0">
                <a:hlinkClick r:id="rId3"/>
              </a:rPr>
              <a:t>coptr.digipres.org/Main_Page</a:t>
            </a:r>
            <a:endParaRPr lang="en-US" dirty="0" smtClean="0"/>
          </a:p>
          <a:p>
            <a:pPr marL="647700" indent="-457200">
              <a:buFont typeface="Arial" panose="020B0604020202020204" pitchFamily="34" charset="0"/>
              <a:buChar char="•"/>
            </a:pPr>
            <a:r>
              <a:rPr lang="en-US" dirty="0">
                <a:hlinkClick r:id="rId4"/>
              </a:rPr>
              <a:t>http://www.digipres.org/tools/</a:t>
            </a:r>
            <a:endParaRPr lang="en-US" dirty="0" smtClean="0"/>
          </a:p>
          <a:p>
            <a:pPr marL="190500" indent="0"/>
            <a:endParaRPr lang="en-US" dirty="0" smtClean="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2957" y="3409950"/>
            <a:ext cx="1406564" cy="610851"/>
          </a:xfrm>
          <a:prstGeom prst="rect">
            <a:avLst/>
          </a:prstGeom>
        </p:spPr>
      </p:pic>
      <p:sp>
        <p:nvSpPr>
          <p:cNvPr id="10" name="Left-Right Arrow 9"/>
          <p:cNvSpPr/>
          <p:nvPr/>
        </p:nvSpPr>
        <p:spPr>
          <a:xfrm>
            <a:off x="4038600" y="1428750"/>
            <a:ext cx="533400" cy="2286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Right Arrow 10"/>
          <p:cNvSpPr/>
          <p:nvPr/>
        </p:nvSpPr>
        <p:spPr>
          <a:xfrm>
            <a:off x="4337957" y="1902279"/>
            <a:ext cx="533400" cy="2286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73482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5" name="Shape 77"/>
          <p:cNvSpPr txBox="1">
            <a:spLocks/>
          </p:cNvSpPr>
          <p:nvPr/>
        </p:nvSpPr>
        <p:spPr>
          <a:xfrm>
            <a:off x="228600" y="651122"/>
            <a:ext cx="8229600" cy="777628"/>
          </a:xfrm>
          <a:prstGeom prst="rect">
            <a:avLst/>
          </a:prstGeom>
        </p:spPr>
        <p:txBody>
          <a:bodyPr lIns="91425" tIns="91425" rIns="91425" bIns="91425" anchor="b" anchorCtr="0">
            <a:noAutofit/>
          </a:bodyPr>
          <a:lstStyle>
            <a:defPPr marR="0" algn="l" rtl="0">
              <a:lnSpc>
                <a:spcPct val="100000"/>
              </a:lnSpc>
              <a:spcBef>
                <a:spcPts val="0"/>
              </a:spcBef>
              <a:spcAft>
                <a:spcPts val="0"/>
              </a:spcAft>
            </a:defPPr>
            <a:lvl1pPr marL="0" marR="0" algn="l" rtl="0">
              <a:lnSpc>
                <a:spcPct val="100000"/>
              </a:lnSpc>
              <a:spcBef>
                <a:spcPts val="0"/>
              </a:spcBef>
              <a:spcAft>
                <a:spcPts val="0"/>
              </a:spcAft>
              <a:buClr>
                <a:schemeClr val="dk1"/>
              </a:buClr>
              <a:buSzPct val="100000"/>
              <a:buNone/>
              <a:defRPr sz="3600" b="1" i="0" u="none" strike="noStrike" cap="none" baseline="0">
                <a:solidFill>
                  <a:schemeClr val="dk1"/>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None/>
              <a:defRPr sz="3600" b="1" i="0" u="none" strike="noStrike" cap="none" baseline="0">
                <a:solidFill>
                  <a:schemeClr val="dk1"/>
                </a:solidFill>
                <a:latin typeface="Arial"/>
                <a:ea typeface="Arial"/>
                <a:cs typeface="Arial"/>
                <a:sym typeface="Arial"/>
              </a:defRPr>
            </a:lvl2pPr>
            <a:lvl3pPr marL="0" indent="228600">
              <a:buClr>
                <a:schemeClr val="dk1"/>
              </a:buClr>
              <a:buSzPct val="100000"/>
              <a:buNone/>
              <a:defRPr sz="3600" b="1">
                <a:solidFill>
                  <a:schemeClr val="dk1"/>
                </a:solidFill>
              </a:defRPr>
            </a:lvl3pPr>
            <a:lvl4pPr marL="0" indent="228600">
              <a:buClr>
                <a:schemeClr val="dk1"/>
              </a:buClr>
              <a:buSzPct val="100000"/>
              <a:buNone/>
              <a:defRPr sz="3600" b="1">
                <a:solidFill>
                  <a:schemeClr val="dk1"/>
                </a:solidFill>
              </a:defRPr>
            </a:lvl4pPr>
            <a:lvl5pPr marL="0" indent="228600">
              <a:buClr>
                <a:schemeClr val="dk1"/>
              </a:buClr>
              <a:buSzPct val="100000"/>
              <a:buNone/>
              <a:defRPr sz="3600" b="1">
                <a:solidFill>
                  <a:schemeClr val="dk1"/>
                </a:solidFill>
              </a:defRPr>
            </a:lvl5pPr>
            <a:lvl6pPr marL="0" indent="228600">
              <a:buClr>
                <a:schemeClr val="dk1"/>
              </a:buClr>
              <a:buSzPct val="100000"/>
              <a:buNone/>
              <a:defRPr sz="3600" b="1">
                <a:solidFill>
                  <a:schemeClr val="dk1"/>
                </a:solidFill>
              </a:defRPr>
            </a:lvl6pPr>
            <a:lvl7pPr marL="0" indent="228600">
              <a:buClr>
                <a:schemeClr val="dk1"/>
              </a:buClr>
              <a:buSzPct val="100000"/>
              <a:buNone/>
              <a:defRPr sz="3600" b="1">
                <a:solidFill>
                  <a:schemeClr val="dk1"/>
                </a:solidFill>
              </a:defRPr>
            </a:lvl7pPr>
            <a:lvl8pPr marL="0" indent="228600">
              <a:buClr>
                <a:schemeClr val="dk1"/>
              </a:buClr>
              <a:buSzPct val="100000"/>
              <a:buNone/>
              <a:defRPr sz="3600" b="1">
                <a:solidFill>
                  <a:schemeClr val="dk1"/>
                </a:solidFill>
              </a:defRPr>
            </a:lvl8pPr>
            <a:lvl9pPr marL="0" indent="228600">
              <a:buClr>
                <a:schemeClr val="dk1"/>
              </a:buClr>
              <a:buSzPct val="100000"/>
              <a:buNone/>
              <a:defRPr sz="3600" b="1">
                <a:solidFill>
                  <a:schemeClr val="dk1"/>
                </a:solidFill>
              </a:defRPr>
            </a:lvl9pPr>
          </a:lstStyle>
          <a:p>
            <a:r>
              <a:rPr lang="en" sz="2800" dirty="0" smtClean="0"/>
              <a:t>Solution in Practice is Iterative</a:t>
            </a:r>
            <a:br>
              <a:rPr lang="en" sz="2800" dirty="0" smtClean="0"/>
            </a:br>
            <a:r>
              <a:rPr lang="en" sz="2800" b="0" dirty="0"/>
              <a:t>What we tell our workshop attendees…..</a:t>
            </a:r>
          </a:p>
          <a:p>
            <a:endParaRPr lang="en" sz="2800" dirty="0"/>
          </a:p>
        </p:txBody>
      </p:sp>
      <p:sp>
        <p:nvSpPr>
          <p:cNvPr id="6" name="Shape 77"/>
          <p:cNvSpPr txBox="1">
            <a:spLocks/>
          </p:cNvSpPr>
          <p:nvPr/>
        </p:nvSpPr>
        <p:spPr>
          <a:xfrm>
            <a:off x="609600" y="651122"/>
            <a:ext cx="8229600" cy="777628"/>
          </a:xfrm>
          <a:prstGeom prst="rect">
            <a:avLst/>
          </a:prstGeom>
        </p:spPr>
        <p:txBody>
          <a:bodyPr lIns="91425" tIns="91425" rIns="91425" bIns="91425" anchor="b" anchorCtr="0">
            <a:noAutofit/>
          </a:bodyPr>
          <a:lstStyle>
            <a:defPPr marR="0" algn="l" rtl="0">
              <a:lnSpc>
                <a:spcPct val="100000"/>
              </a:lnSpc>
              <a:spcBef>
                <a:spcPts val="0"/>
              </a:spcBef>
              <a:spcAft>
                <a:spcPts val="0"/>
              </a:spcAft>
            </a:defPPr>
            <a:lvl1pPr marL="0" marR="0" algn="l" rtl="0">
              <a:lnSpc>
                <a:spcPct val="100000"/>
              </a:lnSpc>
              <a:spcBef>
                <a:spcPts val="0"/>
              </a:spcBef>
              <a:spcAft>
                <a:spcPts val="0"/>
              </a:spcAft>
              <a:buClr>
                <a:schemeClr val="dk1"/>
              </a:buClr>
              <a:buSzPct val="100000"/>
              <a:buNone/>
              <a:defRPr sz="3600" b="1" i="0" u="none" strike="noStrike" cap="none" baseline="0">
                <a:solidFill>
                  <a:schemeClr val="dk1"/>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None/>
              <a:defRPr sz="3600" b="1" i="0" u="none" strike="noStrike" cap="none" baseline="0">
                <a:solidFill>
                  <a:schemeClr val="dk1"/>
                </a:solidFill>
                <a:latin typeface="Arial"/>
                <a:ea typeface="Arial"/>
                <a:cs typeface="Arial"/>
                <a:sym typeface="Arial"/>
              </a:defRPr>
            </a:lvl2pPr>
            <a:lvl3pPr marL="0" indent="228600">
              <a:buClr>
                <a:schemeClr val="dk1"/>
              </a:buClr>
              <a:buSzPct val="100000"/>
              <a:buNone/>
              <a:defRPr sz="3600" b="1">
                <a:solidFill>
                  <a:schemeClr val="dk1"/>
                </a:solidFill>
              </a:defRPr>
            </a:lvl3pPr>
            <a:lvl4pPr marL="0" indent="228600">
              <a:buClr>
                <a:schemeClr val="dk1"/>
              </a:buClr>
              <a:buSzPct val="100000"/>
              <a:buNone/>
              <a:defRPr sz="3600" b="1">
                <a:solidFill>
                  <a:schemeClr val="dk1"/>
                </a:solidFill>
              </a:defRPr>
            </a:lvl4pPr>
            <a:lvl5pPr marL="0" indent="228600">
              <a:buClr>
                <a:schemeClr val="dk1"/>
              </a:buClr>
              <a:buSzPct val="100000"/>
              <a:buNone/>
              <a:defRPr sz="3600" b="1">
                <a:solidFill>
                  <a:schemeClr val="dk1"/>
                </a:solidFill>
              </a:defRPr>
            </a:lvl5pPr>
            <a:lvl6pPr marL="0" indent="228600">
              <a:buClr>
                <a:schemeClr val="dk1"/>
              </a:buClr>
              <a:buSzPct val="100000"/>
              <a:buNone/>
              <a:defRPr sz="3600" b="1">
                <a:solidFill>
                  <a:schemeClr val="dk1"/>
                </a:solidFill>
              </a:defRPr>
            </a:lvl6pPr>
            <a:lvl7pPr marL="0" indent="228600">
              <a:buClr>
                <a:schemeClr val="dk1"/>
              </a:buClr>
              <a:buSzPct val="100000"/>
              <a:buNone/>
              <a:defRPr sz="3600" b="1">
                <a:solidFill>
                  <a:schemeClr val="dk1"/>
                </a:solidFill>
              </a:defRPr>
            </a:lvl7pPr>
            <a:lvl8pPr marL="0" indent="228600">
              <a:buClr>
                <a:schemeClr val="dk1"/>
              </a:buClr>
              <a:buSzPct val="100000"/>
              <a:buNone/>
              <a:defRPr sz="3600" b="1">
                <a:solidFill>
                  <a:schemeClr val="dk1"/>
                </a:solidFill>
              </a:defRPr>
            </a:lvl8pPr>
            <a:lvl9pPr marL="0" indent="228600">
              <a:buClr>
                <a:schemeClr val="dk1"/>
              </a:buClr>
              <a:buSzPct val="100000"/>
              <a:buNone/>
              <a:defRPr sz="3600" b="1">
                <a:solidFill>
                  <a:schemeClr val="dk1"/>
                </a:solidFill>
              </a:defRPr>
            </a:lvl9pPr>
          </a:lstStyle>
          <a:p>
            <a:endParaRPr lang="en" sz="2400" b="0" dirty="0"/>
          </a:p>
        </p:txBody>
      </p:sp>
      <p:sp>
        <p:nvSpPr>
          <p:cNvPr id="3" name="TextBox 2"/>
          <p:cNvSpPr txBox="1"/>
          <p:nvPr/>
        </p:nvSpPr>
        <p:spPr>
          <a:xfrm>
            <a:off x="533400" y="1200150"/>
            <a:ext cx="8270213" cy="3477875"/>
          </a:xfrm>
          <a:prstGeom prst="rect">
            <a:avLst/>
          </a:prstGeom>
          <a:noFill/>
        </p:spPr>
        <p:txBody>
          <a:bodyPr wrap="square" rtlCol="0">
            <a:spAutoFit/>
          </a:bodyPr>
          <a:lstStyle/>
          <a:p>
            <a:pPr marL="285750" lvl="2" indent="-285750">
              <a:buFont typeface="Arial" panose="020B0604020202020204" pitchFamily="34" charset="0"/>
              <a:buChar char="•"/>
            </a:pPr>
            <a:r>
              <a:rPr lang="en-US" sz="2000" dirty="0" smtClean="0"/>
              <a:t>Not all tools and services are created equal.</a:t>
            </a:r>
          </a:p>
          <a:p>
            <a:pPr lvl="2"/>
            <a:endParaRPr lang="en-US" sz="2000" dirty="0"/>
          </a:p>
          <a:p>
            <a:pPr marL="285750" lvl="2" indent="-285750">
              <a:buFont typeface="Arial" panose="020B0604020202020204" pitchFamily="34" charset="0"/>
              <a:buChar char="•"/>
            </a:pPr>
            <a:r>
              <a:rPr lang="en-US" sz="2000" dirty="0" smtClean="0"/>
              <a:t>Choices of tools are </a:t>
            </a:r>
            <a:r>
              <a:rPr lang="en-US" sz="2000" i="1" dirty="0" smtClean="0"/>
              <a:t>not</a:t>
            </a:r>
            <a:r>
              <a:rPr lang="en-US" sz="2000" dirty="0" smtClean="0"/>
              <a:t> forever. They serve what you need now, selected with an eye to later.</a:t>
            </a:r>
            <a:br>
              <a:rPr lang="en-US" sz="2000" dirty="0" smtClean="0"/>
            </a:br>
            <a:endParaRPr lang="en-US" sz="2000" dirty="0" smtClean="0"/>
          </a:p>
          <a:p>
            <a:pPr marL="285750" lvl="2" indent="-285750">
              <a:buFont typeface="Arial" panose="020B0604020202020204" pitchFamily="34" charset="0"/>
              <a:buChar char="•"/>
            </a:pPr>
            <a:r>
              <a:rPr lang="en-US" sz="2000" dirty="0" smtClean="0"/>
              <a:t>Starting small is good enough! A simple tool may still move you closer to your goals.</a:t>
            </a:r>
            <a:endParaRPr lang="en-US" sz="2000" dirty="0"/>
          </a:p>
          <a:p>
            <a:pPr marL="285750" lvl="2" indent="-285750">
              <a:buFont typeface="Arial" panose="020B0604020202020204" pitchFamily="34" charset="0"/>
              <a:buChar char="•"/>
            </a:pPr>
            <a:endParaRPr lang="en-US" sz="2000" dirty="0" smtClean="0"/>
          </a:p>
          <a:p>
            <a:pPr marL="285750" lvl="2" indent="-285750">
              <a:buFont typeface="Arial" panose="020B0604020202020204" pitchFamily="34" charset="0"/>
              <a:buChar char="•"/>
            </a:pPr>
            <a:r>
              <a:rPr lang="en-US" sz="2000" dirty="0" smtClean="0"/>
              <a:t>Knowing what you have is crucial. Documentation more so.</a:t>
            </a:r>
          </a:p>
          <a:p>
            <a:pPr marL="285750" lvl="2" indent="-285750">
              <a:buFont typeface="Arial" panose="020B0604020202020204" pitchFamily="34" charset="0"/>
              <a:buChar char="•"/>
            </a:pPr>
            <a:endParaRPr lang="en-US" sz="2000" dirty="0"/>
          </a:p>
          <a:p>
            <a:pPr marL="285750" lvl="2" indent="-285750">
              <a:buFont typeface="Arial" panose="020B0604020202020204" pitchFamily="34" charset="0"/>
              <a:buChar char="•"/>
            </a:pPr>
            <a:r>
              <a:rPr lang="en-US" sz="2000" dirty="0" smtClean="0"/>
              <a:t>You already have many of the necessary skills!	</a:t>
            </a:r>
          </a:p>
        </p:txBody>
      </p:sp>
    </p:spTree>
  </p:cSld>
  <p:clrMapOvr>
    <a:masterClrMapping/>
  </p:clrMapOvr>
  <p:transition spd="slow">
    <p:cu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6" name="Shape 96"/>
          <p:cNvSpPr txBox="1">
            <a:spLocks noGrp="1"/>
          </p:cNvSpPr>
          <p:nvPr>
            <p:ph type="body" idx="1"/>
          </p:nvPr>
        </p:nvSpPr>
        <p:spPr>
          <a:xfrm>
            <a:off x="76200" y="2876550"/>
            <a:ext cx="8382000" cy="1219200"/>
          </a:xfrm>
          <a:prstGeom prst="rect">
            <a:avLst/>
          </a:prstGeom>
        </p:spPr>
        <p:txBody>
          <a:bodyPr lIns="91425" tIns="91425" rIns="91425" bIns="91425" anchor="t" anchorCtr="0">
            <a:noAutofit/>
          </a:bodyPr>
          <a:lstStyle/>
          <a:p>
            <a:pPr indent="0" algn="ctr">
              <a:buNone/>
            </a:pPr>
            <a:r>
              <a:rPr lang="en" sz="2400" dirty="0" smtClean="0"/>
              <a:t>Mapping DP steps and functions to the NDSA Levels</a:t>
            </a:r>
          </a:p>
          <a:p>
            <a:pPr indent="0" algn="ctr">
              <a:buNone/>
            </a:pPr>
            <a:r>
              <a:rPr lang="en" sz="2400" dirty="0" smtClean="0"/>
              <a:t>…and also to how archivists &amp; librarians think about collections.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85800"/>
            <a:ext cx="8785144" cy="2026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cu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idx="1"/>
          </p:nvPr>
        </p:nvSpPr>
        <p:spPr>
          <a:xfrm>
            <a:off x="457200" y="3956050"/>
            <a:ext cx="8229600" cy="969780"/>
          </a:xfrm>
        </p:spPr>
        <p:txBody>
          <a:bodyPr/>
          <a:lstStyle/>
          <a:p>
            <a:r>
              <a:rPr lang="en-US" sz="6000" dirty="0">
                <a:solidFill>
                  <a:schemeClr val="accent5">
                    <a:lumMod val="75000"/>
                  </a:schemeClr>
                </a:solidFill>
              </a:rPr>
              <a:t>What </a:t>
            </a:r>
            <a:r>
              <a:rPr lang="en-US" sz="6000" i="1" dirty="0">
                <a:solidFill>
                  <a:schemeClr val="accent5">
                    <a:lumMod val="75000"/>
                  </a:schemeClr>
                </a:solidFill>
              </a:rPr>
              <a:t>can</a:t>
            </a:r>
            <a:r>
              <a:rPr lang="en-US" sz="6000" dirty="0">
                <a:solidFill>
                  <a:schemeClr val="accent5">
                    <a:lumMod val="75000"/>
                  </a:schemeClr>
                </a:solidFill>
              </a:rPr>
              <a:t> we do?</a:t>
            </a:r>
            <a:endParaRPr lang="en-US" sz="6000" dirty="0"/>
          </a:p>
          <a:p>
            <a:endParaRPr lang="en-US" sz="6000" dirty="0"/>
          </a:p>
        </p:txBody>
      </p:sp>
      <p:sp>
        <p:nvSpPr>
          <p:cNvPr id="2" name="Title 1"/>
          <p:cNvSpPr>
            <a:spLocks noGrp="1"/>
          </p:cNvSpPr>
          <p:nvPr>
            <p:ph type="title" idx="4294967295"/>
          </p:nvPr>
        </p:nvSpPr>
        <p:spPr>
          <a:xfrm>
            <a:off x="0" y="206375"/>
            <a:ext cx="8229600" cy="857250"/>
          </a:xfrm>
        </p:spPr>
        <p:txBody>
          <a:bodyPr/>
          <a:lstStyle/>
          <a:p>
            <a:r>
              <a:rPr lang="en-US" sz="4400" dirty="0">
                <a:solidFill>
                  <a:schemeClr val="accent5">
                    <a:lumMod val="75000"/>
                  </a:schemeClr>
                </a:solidFill>
              </a:rPr>
              <a:t/>
            </a:r>
            <a:br>
              <a:rPr lang="en-US" sz="4400" dirty="0">
                <a:solidFill>
                  <a:schemeClr val="accent5">
                    <a:lumMod val="75000"/>
                  </a:schemeClr>
                </a:solidFill>
              </a:rPr>
            </a:br>
            <a:endParaRPr lang="en-US" sz="44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742950"/>
            <a:ext cx="4762500" cy="2676525"/>
          </a:xfrm>
          <a:prstGeom prst="rect">
            <a:avLst/>
          </a:prstGeom>
        </p:spPr>
      </p:pic>
    </p:spTree>
    <p:extLst>
      <p:ext uri="{BB962C8B-B14F-4D97-AF65-F5344CB8AC3E}">
        <p14:creationId xmlns:p14="http://schemas.microsoft.com/office/powerpoint/2010/main" val="18137788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76200" y="-114450"/>
            <a:ext cx="8229600" cy="857400"/>
          </a:xfrm>
          <a:prstGeom prst="rect">
            <a:avLst/>
          </a:prstGeom>
        </p:spPr>
        <p:txBody>
          <a:bodyPr lIns="91425" tIns="91425" rIns="91425" bIns="91425" anchor="b" anchorCtr="0">
            <a:noAutofit/>
          </a:bodyPr>
          <a:lstStyle/>
          <a:p>
            <a:pPr>
              <a:buNone/>
            </a:pPr>
            <a:r>
              <a:rPr lang="en" sz="3200" dirty="0" smtClean="0"/>
              <a:t>L</a:t>
            </a:r>
            <a:r>
              <a:rPr lang="en-US" sz="3200" dirty="0" smtClean="0"/>
              <a:t>e</a:t>
            </a:r>
            <a:r>
              <a:rPr lang="en" sz="3200" dirty="0" smtClean="0"/>
              <a:t>t’s Talk about Macroservices….</a:t>
            </a:r>
            <a:endParaRPr lang="en" sz="3200" dirty="0"/>
          </a:p>
        </p:txBody>
      </p:sp>
      <p:sp>
        <p:nvSpPr>
          <p:cNvPr id="2" name="TextBox 1"/>
          <p:cNvSpPr txBox="1"/>
          <p:nvPr/>
        </p:nvSpPr>
        <p:spPr>
          <a:xfrm>
            <a:off x="685800" y="1115020"/>
            <a:ext cx="2877711" cy="523220"/>
          </a:xfrm>
          <a:prstGeom prst="rect">
            <a:avLst/>
          </a:prstGeom>
          <a:noFill/>
        </p:spPr>
        <p:txBody>
          <a:bodyPr wrap="none" rtlCol="0">
            <a:spAutoFit/>
          </a:bodyPr>
          <a:lstStyle/>
          <a:p>
            <a:r>
              <a:rPr lang="en-US" b="1" dirty="0" smtClean="0"/>
              <a:t>There are front-end/processing </a:t>
            </a:r>
            <a:br>
              <a:rPr lang="en-US" b="1" dirty="0" smtClean="0"/>
            </a:br>
            <a:r>
              <a:rPr lang="en-US" b="1" dirty="0" smtClean="0"/>
              <a:t>tools like…..</a:t>
            </a:r>
            <a:endParaRPr lang="en-US" b="1" dirty="0"/>
          </a:p>
        </p:txBody>
      </p:sp>
      <p:sp>
        <p:nvSpPr>
          <p:cNvPr id="3" name="Rectangle 2"/>
          <p:cNvSpPr/>
          <p:nvPr/>
        </p:nvSpPr>
        <p:spPr>
          <a:xfrm>
            <a:off x="1828800" y="1428750"/>
            <a:ext cx="1668082" cy="1015663"/>
          </a:xfrm>
          <a:prstGeom prst="rect">
            <a:avLst/>
          </a:prstGeom>
          <a:noFill/>
          <a:ln>
            <a:solidFill>
              <a:schemeClr val="tx1"/>
            </a:solidFill>
          </a:ln>
        </p:spPr>
        <p:txBody>
          <a:bodyPr wrap="none">
            <a:spAutoFit/>
          </a:bodyPr>
          <a:lstStyle/>
          <a:p>
            <a:pPr algn="ctr"/>
            <a:r>
              <a:rPr lang="en" sz="1200" i="1" dirty="0" smtClean="0"/>
              <a:t>Archivematica</a:t>
            </a:r>
            <a:br>
              <a:rPr lang="en" sz="1200" i="1" dirty="0" smtClean="0"/>
            </a:br>
            <a:r>
              <a:rPr lang="en" sz="1200" i="1" dirty="0" smtClean="0"/>
              <a:t>Curator’s Workbench</a:t>
            </a:r>
          </a:p>
          <a:p>
            <a:pPr algn="ctr"/>
            <a:r>
              <a:rPr lang="en" sz="1200" i="1" dirty="0" smtClean="0"/>
              <a:t>Data Accessioner</a:t>
            </a:r>
            <a:endParaRPr lang="en-US" sz="1200" i="1" dirty="0" smtClean="0"/>
          </a:p>
          <a:p>
            <a:pPr algn="ctr"/>
            <a:r>
              <a:rPr lang="en-US" sz="1200" i="1" dirty="0" err="1" smtClean="0">
                <a:solidFill>
                  <a:schemeClr val="tx1"/>
                </a:solidFill>
              </a:rPr>
              <a:t>BitCurator</a:t>
            </a:r>
            <a:endParaRPr lang="en-US" sz="1200" i="1" dirty="0" smtClean="0">
              <a:solidFill>
                <a:schemeClr val="tx1"/>
              </a:solidFill>
            </a:endParaRPr>
          </a:p>
          <a:p>
            <a:pPr algn="ctr"/>
            <a:endParaRPr lang="en-US" sz="1200" i="1" dirty="0"/>
          </a:p>
        </p:txBody>
      </p:sp>
      <p:sp>
        <p:nvSpPr>
          <p:cNvPr id="7" name="TextBox 6"/>
          <p:cNvSpPr txBox="1"/>
          <p:nvPr/>
        </p:nvSpPr>
        <p:spPr>
          <a:xfrm>
            <a:off x="5263209" y="666750"/>
            <a:ext cx="3347391" cy="523220"/>
          </a:xfrm>
          <a:prstGeom prst="rect">
            <a:avLst/>
          </a:prstGeom>
          <a:noFill/>
        </p:spPr>
        <p:txBody>
          <a:bodyPr wrap="none" rtlCol="0">
            <a:spAutoFit/>
          </a:bodyPr>
          <a:lstStyle/>
          <a:p>
            <a:pPr algn="r"/>
            <a:r>
              <a:rPr lang="en-US" b="1" dirty="0" smtClean="0"/>
              <a:t>And there are back-end </a:t>
            </a:r>
            <a:br>
              <a:rPr lang="en-US" b="1" dirty="0" smtClean="0"/>
            </a:br>
            <a:r>
              <a:rPr lang="en-US" b="1" dirty="0" smtClean="0"/>
              <a:t>storage/preservation services like…..</a:t>
            </a:r>
            <a:endParaRPr lang="en-US" b="1" dirty="0"/>
          </a:p>
        </p:txBody>
      </p:sp>
      <p:sp>
        <p:nvSpPr>
          <p:cNvPr id="8" name="Rectangle 7"/>
          <p:cNvSpPr/>
          <p:nvPr/>
        </p:nvSpPr>
        <p:spPr>
          <a:xfrm>
            <a:off x="6427217" y="1301897"/>
            <a:ext cx="1276310" cy="830997"/>
          </a:xfrm>
          <a:prstGeom prst="rect">
            <a:avLst/>
          </a:prstGeom>
          <a:noFill/>
          <a:ln>
            <a:solidFill>
              <a:schemeClr val="tx1"/>
            </a:solidFill>
          </a:ln>
        </p:spPr>
        <p:txBody>
          <a:bodyPr wrap="none">
            <a:spAutoFit/>
          </a:bodyPr>
          <a:lstStyle/>
          <a:p>
            <a:pPr algn="ctr"/>
            <a:r>
              <a:rPr lang="en" sz="1200" i="1" dirty="0" smtClean="0"/>
              <a:t>MetaArchive</a:t>
            </a:r>
            <a:br>
              <a:rPr lang="en" sz="1200" i="1" dirty="0" smtClean="0"/>
            </a:br>
            <a:r>
              <a:rPr lang="en" sz="1200" i="1" dirty="0" smtClean="0"/>
              <a:t>DuraCloud</a:t>
            </a:r>
            <a:br>
              <a:rPr lang="en" sz="1200" i="1" dirty="0" smtClean="0"/>
            </a:br>
            <a:r>
              <a:rPr lang="en" sz="1200" i="1" dirty="0" smtClean="0"/>
              <a:t>Amazon Glacier</a:t>
            </a:r>
          </a:p>
          <a:p>
            <a:pPr algn="ctr"/>
            <a:r>
              <a:rPr lang="en" sz="1200" i="1" dirty="0" smtClean="0"/>
              <a:t>Internet Archive</a:t>
            </a:r>
          </a:p>
        </p:txBody>
      </p:sp>
      <p:sp>
        <p:nvSpPr>
          <p:cNvPr id="11" name="TextBox 10"/>
          <p:cNvSpPr txBox="1"/>
          <p:nvPr/>
        </p:nvSpPr>
        <p:spPr>
          <a:xfrm>
            <a:off x="1748279" y="2800350"/>
            <a:ext cx="5772734" cy="307777"/>
          </a:xfrm>
          <a:prstGeom prst="rect">
            <a:avLst/>
          </a:prstGeom>
          <a:noFill/>
        </p:spPr>
        <p:txBody>
          <a:bodyPr wrap="none" rtlCol="0">
            <a:spAutoFit/>
          </a:bodyPr>
          <a:lstStyle/>
          <a:p>
            <a:r>
              <a:rPr lang="en-US" b="1" dirty="0" smtClean="0"/>
              <a:t>There are even some services that will pretty much do it all like….</a:t>
            </a:r>
            <a:endParaRPr lang="en-US" b="1" dirty="0"/>
          </a:p>
        </p:txBody>
      </p:sp>
      <p:sp>
        <p:nvSpPr>
          <p:cNvPr id="12" name="Rectangle 11"/>
          <p:cNvSpPr/>
          <p:nvPr/>
        </p:nvSpPr>
        <p:spPr>
          <a:xfrm>
            <a:off x="3102919" y="3184327"/>
            <a:ext cx="2437824" cy="646331"/>
          </a:xfrm>
          <a:prstGeom prst="rect">
            <a:avLst/>
          </a:prstGeom>
          <a:noFill/>
          <a:ln>
            <a:solidFill>
              <a:schemeClr val="tx1"/>
            </a:solidFill>
          </a:ln>
        </p:spPr>
        <p:txBody>
          <a:bodyPr wrap="none">
            <a:spAutoFit/>
          </a:bodyPr>
          <a:lstStyle/>
          <a:p>
            <a:pPr algn="ctr"/>
            <a:r>
              <a:rPr lang="en" sz="1200" i="1" dirty="0" smtClean="0"/>
              <a:t>Preservica</a:t>
            </a:r>
            <a:br>
              <a:rPr lang="en" sz="1200" i="1" dirty="0" smtClean="0"/>
            </a:br>
            <a:r>
              <a:rPr lang="en" sz="1200" i="1" dirty="0" smtClean="0"/>
              <a:t>Dspace Direct (uses DuraCloud)</a:t>
            </a:r>
          </a:p>
          <a:p>
            <a:pPr algn="ctr"/>
            <a:r>
              <a:rPr lang="en-US" sz="1200" i="1" dirty="0" err="1" smtClean="0"/>
              <a:t>ArchivesDIRECT</a:t>
            </a:r>
            <a:endParaRPr lang="en-US" sz="1200" i="1" dirty="0"/>
          </a:p>
        </p:txBody>
      </p:sp>
      <p:sp>
        <p:nvSpPr>
          <p:cNvPr id="13" name="TextBox 12"/>
          <p:cNvSpPr txBox="1"/>
          <p:nvPr/>
        </p:nvSpPr>
        <p:spPr>
          <a:xfrm>
            <a:off x="6096000" y="4019550"/>
            <a:ext cx="2895600" cy="553998"/>
          </a:xfrm>
          <a:prstGeom prst="rect">
            <a:avLst/>
          </a:prstGeom>
          <a:noFill/>
          <a:ln>
            <a:noFill/>
          </a:ln>
        </p:spPr>
        <p:txBody>
          <a:bodyPr wrap="square" rtlCol="0">
            <a:spAutoFit/>
          </a:bodyPr>
          <a:lstStyle/>
          <a:p>
            <a:r>
              <a:rPr lang="en-US" sz="1000" i="1" dirty="0" smtClean="0">
                <a:solidFill>
                  <a:schemeClr val="tx1"/>
                </a:solidFill>
              </a:rPr>
              <a:t>Note: Yes, there are also CMS’s, IR software, and Forensics tools….ugh. However, these are outside the scope of this workshop!</a:t>
            </a:r>
            <a:endParaRPr lang="en-US" sz="1000" i="1" dirty="0">
              <a:solidFill>
                <a:schemeClr val="tx1"/>
              </a:solidFill>
            </a:endParaRPr>
          </a:p>
        </p:txBody>
      </p:sp>
      <p:sp>
        <p:nvSpPr>
          <p:cNvPr id="5" name="Text Placeholder 4"/>
          <p:cNvSpPr>
            <a:spLocks noGrp="1"/>
          </p:cNvSpPr>
          <p:nvPr>
            <p:ph type="body" idx="1"/>
          </p:nvPr>
        </p:nvSpPr>
        <p:spPr>
          <a:xfrm>
            <a:off x="0" y="4629150"/>
            <a:ext cx="8991600" cy="372880"/>
          </a:xfrm>
        </p:spPr>
        <p:txBody>
          <a:bodyPr/>
          <a:lstStyle/>
          <a:p>
            <a:r>
              <a:rPr lang="en-US" sz="1400" dirty="0" smtClean="0"/>
              <a:t>AND you have to figure out what works best with what!!! </a:t>
            </a:r>
            <a:endParaRPr lang="en-US" sz="1400" dirty="0"/>
          </a:p>
        </p:txBody>
      </p:sp>
      <p:cxnSp>
        <p:nvCxnSpPr>
          <p:cNvPr id="10" name="Straight Connector 9"/>
          <p:cNvCxnSpPr/>
          <p:nvPr/>
        </p:nvCxnSpPr>
        <p:spPr>
          <a:xfrm>
            <a:off x="228600" y="938540"/>
            <a:ext cx="0" cy="132841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28600" y="938540"/>
            <a:ext cx="1519679"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086600" y="590550"/>
            <a:ext cx="182880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915400" y="590550"/>
            <a:ext cx="0" cy="16764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38200" y="3028950"/>
            <a:ext cx="0" cy="94741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845714" y="3976360"/>
            <a:ext cx="7917286"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763000" y="3028950"/>
            <a:ext cx="0" cy="94741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418" y="2346056"/>
            <a:ext cx="8321782" cy="301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cu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Shape 214"/>
          <p:cNvSpPr txBox="1">
            <a:spLocks noGrp="1"/>
          </p:cNvSpPr>
          <p:nvPr>
            <p:ph type="title"/>
          </p:nvPr>
        </p:nvSpPr>
        <p:spPr>
          <a:xfrm>
            <a:off x="228600" y="-114450"/>
            <a:ext cx="8229600" cy="857400"/>
          </a:xfrm>
          <a:prstGeom prst="rect">
            <a:avLst/>
          </a:prstGeom>
        </p:spPr>
        <p:txBody>
          <a:bodyPr lIns="91425" tIns="91425" rIns="91425" bIns="91425" anchor="b" anchorCtr="0">
            <a:noAutofit/>
          </a:bodyPr>
          <a:lstStyle/>
          <a:p>
            <a:pPr>
              <a:buNone/>
            </a:pPr>
            <a:r>
              <a:rPr lang="en" sz="3200" dirty="0"/>
              <a:t>Macroservices: Doing it all! Sort of.</a:t>
            </a:r>
          </a:p>
        </p:txBody>
      </p:sp>
      <p:sp>
        <p:nvSpPr>
          <p:cNvPr id="4" name="Shape 130"/>
          <p:cNvSpPr txBox="1">
            <a:spLocks/>
          </p:cNvSpPr>
          <p:nvPr/>
        </p:nvSpPr>
        <p:spPr>
          <a:xfrm>
            <a:off x="1371600" y="3943350"/>
            <a:ext cx="5791200" cy="990600"/>
          </a:xfrm>
          <a:prstGeom prst="rect">
            <a:avLst/>
          </a:prstGeom>
        </p:spPr>
        <p:txBody>
          <a:bodyPr lIns="91425" tIns="91425" rIns="91425" bIns="91425" anchor="t" anchorCtr="0">
            <a:noAutofit/>
          </a:bodyPr>
          <a:lstStyle>
            <a:defPPr marR="0" algn="l" rtl="0">
              <a:lnSpc>
                <a:spcPct val="100000"/>
              </a:lnSpc>
              <a:spcBef>
                <a:spcPts val="0"/>
              </a:spcBef>
              <a:spcAft>
                <a:spcPts val="0"/>
              </a:spcAft>
            </a:defPPr>
            <a:lvl1pPr marL="342900" marR="0" indent="-152400" algn="l" rtl="0">
              <a:lnSpc>
                <a:spcPct val="100000"/>
              </a:lnSpc>
              <a:spcBef>
                <a:spcPts val="600"/>
              </a:spcBef>
              <a:spcAft>
                <a:spcPts val="0"/>
              </a:spcAft>
              <a:buClr>
                <a:schemeClr val="dk1"/>
              </a:buClr>
              <a:buSzPct val="100000"/>
              <a:buNone/>
              <a:defRPr sz="3000" b="0" i="0" u="none" strike="noStrike" cap="none" baseline="0">
                <a:solidFill>
                  <a:schemeClr val="dk1"/>
                </a:solidFill>
                <a:latin typeface="Arial"/>
                <a:ea typeface="Arial"/>
                <a:cs typeface="Arial"/>
                <a:sym typeface="Arial"/>
              </a:defRPr>
            </a:lvl1pPr>
            <a:lvl2pPr marL="742950" marR="0" indent="457200" algn="l" rtl="0">
              <a:lnSpc>
                <a:spcPct val="100000"/>
              </a:lnSpc>
              <a:spcBef>
                <a:spcPts val="480"/>
              </a:spcBef>
              <a:spcAft>
                <a:spcPts val="0"/>
              </a:spcAft>
              <a:buClr>
                <a:schemeClr val="dk1"/>
              </a:buClr>
              <a:buSzPct val="100000"/>
              <a:buNone/>
              <a:defRPr sz="2400" b="0" i="0" u="none" strike="noStrike" cap="none" baseline="0">
                <a:solidFill>
                  <a:schemeClr val="dk1"/>
                </a:solidFill>
                <a:latin typeface="Arial"/>
                <a:ea typeface="Arial"/>
                <a:cs typeface="Arial"/>
                <a:sym typeface="Arial"/>
              </a:defRPr>
            </a:lvl2pPr>
            <a:lvl3pPr marL="1143000" marR="0" indent="914400" algn="l" rtl="0">
              <a:lnSpc>
                <a:spcPct val="100000"/>
              </a:lnSpc>
              <a:spcBef>
                <a:spcPts val="480"/>
              </a:spcBef>
              <a:spcAft>
                <a:spcPts val="0"/>
              </a:spcAft>
              <a:buClr>
                <a:schemeClr val="dk1"/>
              </a:buClr>
              <a:buSzPct val="100000"/>
              <a:buNone/>
              <a:defRPr sz="2400" b="0" i="0" u="none" strike="noStrike" cap="none" baseline="0">
                <a:solidFill>
                  <a:schemeClr val="dk1"/>
                </a:solidFill>
                <a:latin typeface="Arial"/>
                <a:ea typeface="Arial"/>
                <a:cs typeface="Arial"/>
                <a:sym typeface="Arial"/>
              </a:defRPr>
            </a:lvl3pPr>
            <a:lvl4pPr marL="1600200" marR="0" indent="1371600" algn="l" rtl="0">
              <a:lnSpc>
                <a:spcPct val="100000"/>
              </a:lnSpc>
              <a:spcBef>
                <a:spcPts val="360"/>
              </a:spcBef>
              <a:spcAft>
                <a:spcPts val="0"/>
              </a:spcAft>
              <a:buClr>
                <a:schemeClr val="dk1"/>
              </a:buClr>
              <a:buSzPct val="100000"/>
              <a:buNone/>
              <a:defRPr sz="1800" b="0" i="0" u="none" strike="noStrike" cap="none" baseline="0">
                <a:solidFill>
                  <a:schemeClr val="dk1"/>
                </a:solidFill>
                <a:latin typeface="Arial"/>
                <a:ea typeface="Arial"/>
                <a:cs typeface="Arial"/>
                <a:sym typeface="Arial"/>
              </a:defRPr>
            </a:lvl4pPr>
            <a:lvl5pPr marL="2057400" marR="0" indent="-114300" algn="l" rtl="0">
              <a:lnSpc>
                <a:spcPct val="100000"/>
              </a:lnSpc>
              <a:spcBef>
                <a:spcPts val="360"/>
              </a:spcBef>
              <a:spcAft>
                <a:spcPts val="0"/>
              </a:spcAft>
              <a:buClr>
                <a:schemeClr val="dk1"/>
              </a:buClr>
              <a:buSzPct val="100000"/>
              <a:buNone/>
              <a:defRPr sz="1800" b="0" i="0" u="none" strike="noStrike" cap="none" baseline="0">
                <a:solidFill>
                  <a:schemeClr val="dk1"/>
                </a:solidFill>
                <a:latin typeface="Arial"/>
                <a:ea typeface="Arial"/>
                <a:cs typeface="Arial"/>
                <a:sym typeface="Arial"/>
              </a:defRPr>
            </a:lvl5pPr>
            <a:lvl6pPr marL="2514600" marR="0" indent="-114300" algn="l" rtl="0">
              <a:lnSpc>
                <a:spcPct val="100000"/>
              </a:lnSpc>
              <a:spcBef>
                <a:spcPts val="360"/>
              </a:spcBef>
              <a:spcAft>
                <a:spcPts val="0"/>
              </a:spcAft>
              <a:buClr>
                <a:schemeClr val="dk1"/>
              </a:buClr>
              <a:buSzPct val="100000"/>
              <a:buNone/>
              <a:defRPr sz="1800" b="0" i="0" u="none" strike="noStrike" cap="none" baseline="0">
                <a:solidFill>
                  <a:schemeClr val="dk1"/>
                </a:solidFill>
                <a:latin typeface="Arial"/>
                <a:ea typeface="Arial"/>
                <a:cs typeface="Arial"/>
                <a:sym typeface="Arial"/>
              </a:defRPr>
            </a:lvl6pPr>
            <a:lvl7pPr marL="2971800" marR="0" indent="-114300" algn="l" rtl="0">
              <a:lnSpc>
                <a:spcPct val="100000"/>
              </a:lnSpc>
              <a:spcBef>
                <a:spcPts val="360"/>
              </a:spcBef>
              <a:spcAft>
                <a:spcPts val="0"/>
              </a:spcAft>
              <a:buClr>
                <a:schemeClr val="dk1"/>
              </a:buClr>
              <a:buSzPct val="100000"/>
              <a:buNone/>
              <a:defRPr sz="1800" b="0" i="0" u="none" strike="noStrike" cap="none" baseline="0">
                <a:solidFill>
                  <a:schemeClr val="dk1"/>
                </a:solidFill>
                <a:latin typeface="Arial"/>
                <a:ea typeface="Arial"/>
                <a:cs typeface="Arial"/>
                <a:sym typeface="Arial"/>
              </a:defRPr>
            </a:lvl7pPr>
            <a:lvl8pPr marL="3429000" marR="0" indent="-114300" algn="l" rtl="0">
              <a:lnSpc>
                <a:spcPct val="100000"/>
              </a:lnSpc>
              <a:spcBef>
                <a:spcPts val="360"/>
              </a:spcBef>
              <a:spcAft>
                <a:spcPts val="0"/>
              </a:spcAft>
              <a:buClr>
                <a:schemeClr val="dk1"/>
              </a:buClr>
              <a:buSzPct val="100000"/>
              <a:buNone/>
              <a:defRPr sz="1800" b="0" i="0" u="none" strike="noStrike" cap="none" baseline="0">
                <a:solidFill>
                  <a:schemeClr val="dk1"/>
                </a:solidFill>
                <a:latin typeface="Arial"/>
                <a:ea typeface="Arial"/>
                <a:cs typeface="Arial"/>
                <a:sym typeface="Arial"/>
              </a:defRPr>
            </a:lvl8pPr>
            <a:lvl9pPr marL="3886200" marR="0" indent="-114300" algn="l" rtl="0">
              <a:lnSpc>
                <a:spcPct val="100000"/>
              </a:lnSpc>
              <a:spcBef>
                <a:spcPts val="360"/>
              </a:spcBef>
              <a:spcAft>
                <a:spcPts val="0"/>
              </a:spcAft>
              <a:buClr>
                <a:schemeClr val="dk1"/>
              </a:buClr>
              <a:buSzPct val="100000"/>
              <a:buNone/>
              <a:defRPr sz="1800" b="0" i="0" u="none" strike="noStrike" cap="none" baseline="0">
                <a:solidFill>
                  <a:schemeClr val="dk1"/>
                </a:solidFill>
                <a:latin typeface="Arial"/>
                <a:ea typeface="Arial"/>
                <a:cs typeface="Arial"/>
                <a:sym typeface="Arial"/>
              </a:defRPr>
            </a:lvl9pPr>
          </a:lstStyle>
          <a:p>
            <a:pPr marL="323850" indent="-285750">
              <a:buSzPct val="166666"/>
              <a:buFont typeface="Wingdings" panose="05000000000000000000" pitchFamily="2" charset="2"/>
              <a:buChar char="ü"/>
            </a:pPr>
            <a:endParaRPr lang="en" sz="1400" dirty="0" smtClean="0"/>
          </a:p>
        </p:txBody>
      </p:sp>
      <p:sp>
        <p:nvSpPr>
          <p:cNvPr id="2" name="TextBox 1"/>
          <p:cNvSpPr txBox="1"/>
          <p:nvPr/>
        </p:nvSpPr>
        <p:spPr>
          <a:xfrm>
            <a:off x="457200" y="858619"/>
            <a:ext cx="8534400" cy="646331"/>
          </a:xfrm>
          <a:prstGeom prst="rect">
            <a:avLst/>
          </a:prstGeom>
          <a:noFill/>
        </p:spPr>
        <p:txBody>
          <a:bodyPr wrap="square" rtlCol="0">
            <a:spAutoFit/>
          </a:bodyPr>
          <a:lstStyle/>
          <a:p>
            <a:r>
              <a:rPr lang="en-US" sz="1800" dirty="0" smtClean="0"/>
              <a:t>Using simple tools, like Data </a:t>
            </a:r>
            <a:r>
              <a:rPr lang="en-US" sz="1800" dirty="0" err="1" smtClean="0"/>
              <a:t>Accesioner</a:t>
            </a:r>
            <a:r>
              <a:rPr lang="en-US" sz="1800" dirty="0" smtClean="0"/>
              <a:t>, is what you can do while you are petitioning your institution for a more robust solution like…</a:t>
            </a:r>
          </a:p>
        </p:txBody>
      </p:sp>
      <p:sp>
        <p:nvSpPr>
          <p:cNvPr id="5" name="Rectangle 4"/>
          <p:cNvSpPr/>
          <p:nvPr/>
        </p:nvSpPr>
        <p:spPr>
          <a:xfrm>
            <a:off x="1219200" y="1733550"/>
            <a:ext cx="4923693" cy="2585323"/>
          </a:xfrm>
          <a:prstGeom prst="rect">
            <a:avLst/>
          </a:prstGeom>
        </p:spPr>
        <p:txBody>
          <a:bodyPr wrap="square">
            <a:spAutoFit/>
          </a:bodyPr>
          <a:lstStyle/>
          <a:p>
            <a:pPr marL="285750" lvl="4" indent="-285750">
              <a:lnSpc>
                <a:spcPct val="150000"/>
              </a:lnSpc>
              <a:buFont typeface="Arial" panose="020B0604020202020204" pitchFamily="34" charset="0"/>
              <a:buChar char="•"/>
            </a:pPr>
            <a:r>
              <a:rPr lang="en-US" sz="1800" dirty="0" err="1" smtClean="0"/>
              <a:t>Archivematica</a:t>
            </a:r>
            <a:endParaRPr lang="en-US" sz="1800" dirty="0" smtClean="0"/>
          </a:p>
          <a:p>
            <a:pPr marL="285750" lvl="4" indent="-285750">
              <a:lnSpc>
                <a:spcPct val="150000"/>
              </a:lnSpc>
              <a:buFont typeface="Arial" panose="020B0604020202020204" pitchFamily="34" charset="0"/>
              <a:buChar char="•"/>
            </a:pPr>
            <a:r>
              <a:rPr lang="en-US" sz="1800" dirty="0" smtClean="0"/>
              <a:t>Curator’s Workbench</a:t>
            </a:r>
          </a:p>
          <a:p>
            <a:pPr marL="285750" lvl="4" indent="-285750">
              <a:lnSpc>
                <a:spcPct val="150000"/>
              </a:lnSpc>
              <a:buFont typeface="Arial" panose="020B0604020202020204" pitchFamily="34" charset="0"/>
              <a:buChar char="•"/>
            </a:pPr>
            <a:r>
              <a:rPr lang="en-US" sz="1800" dirty="0" err="1" smtClean="0"/>
              <a:t>DuraCloud</a:t>
            </a:r>
            <a:endParaRPr lang="en-US" sz="1800" dirty="0" smtClean="0"/>
          </a:p>
          <a:p>
            <a:pPr marL="285750" lvl="4" indent="-285750">
              <a:lnSpc>
                <a:spcPct val="150000"/>
              </a:lnSpc>
              <a:buFont typeface="Arial" panose="020B0604020202020204" pitchFamily="34" charset="0"/>
              <a:buChar char="•"/>
            </a:pPr>
            <a:r>
              <a:rPr lang="en-US" sz="1800" dirty="0" err="1" smtClean="0"/>
              <a:t>MetaArchive</a:t>
            </a:r>
            <a:endParaRPr lang="en-US" sz="1800" i="1" dirty="0" smtClean="0"/>
          </a:p>
          <a:p>
            <a:pPr marL="285750" lvl="4" indent="-285750">
              <a:lnSpc>
                <a:spcPct val="150000"/>
              </a:lnSpc>
              <a:buFont typeface="Arial" panose="020B0604020202020204" pitchFamily="34" charset="0"/>
              <a:buChar char="•"/>
            </a:pPr>
            <a:r>
              <a:rPr lang="en-US" sz="1800" dirty="0" err="1" smtClean="0"/>
              <a:t>Preservica</a:t>
            </a:r>
            <a:endParaRPr lang="en-US" sz="1800" dirty="0" smtClean="0"/>
          </a:p>
          <a:p>
            <a:pPr marL="285750" lvl="4" indent="-285750">
              <a:lnSpc>
                <a:spcPct val="150000"/>
              </a:lnSpc>
              <a:buFont typeface="Arial" panose="020B0604020202020204" pitchFamily="34" charset="0"/>
              <a:buChar char="•"/>
            </a:pPr>
            <a:r>
              <a:rPr lang="en-US" sz="1800" dirty="0"/>
              <a:t>Internet </a:t>
            </a:r>
            <a:r>
              <a:rPr lang="en-US" sz="1800" dirty="0" smtClean="0"/>
              <a:t>Archive</a:t>
            </a:r>
            <a:endParaRPr lang="en-US" sz="1800" i="1" dirty="0"/>
          </a:p>
        </p:txBody>
      </p:sp>
      <p:sp>
        <p:nvSpPr>
          <p:cNvPr id="10" name="TextBox 9"/>
          <p:cNvSpPr txBox="1"/>
          <p:nvPr/>
        </p:nvSpPr>
        <p:spPr>
          <a:xfrm>
            <a:off x="5410200" y="2616189"/>
            <a:ext cx="2819400" cy="1569660"/>
          </a:xfrm>
          <a:prstGeom prst="rect">
            <a:avLst/>
          </a:prstGeom>
          <a:noFill/>
          <a:ln>
            <a:solidFill>
              <a:schemeClr val="tx1"/>
            </a:solidFill>
          </a:ln>
        </p:spPr>
        <p:txBody>
          <a:bodyPr wrap="square" rtlCol="0">
            <a:spAutoFit/>
          </a:bodyPr>
          <a:lstStyle/>
          <a:p>
            <a:pPr marL="38100">
              <a:buSzPct val="166666"/>
            </a:pPr>
            <a:r>
              <a:rPr lang="en" sz="1200" b="1" dirty="0" smtClean="0"/>
              <a:t>Please Keep In Mind…</a:t>
            </a:r>
            <a:r>
              <a:rPr lang="en" sz="1200" dirty="0" smtClean="0"/>
              <a:t/>
            </a:r>
            <a:br>
              <a:rPr lang="en" sz="1200" dirty="0" smtClean="0"/>
            </a:br>
            <a:endParaRPr lang="en" sz="1200" dirty="0" smtClean="0"/>
          </a:p>
          <a:p>
            <a:pPr marL="38100">
              <a:buSzPct val="166666"/>
            </a:pPr>
            <a:r>
              <a:rPr lang="en" sz="1200" dirty="0"/>
              <a:t> </a:t>
            </a:r>
            <a:r>
              <a:rPr lang="en" sz="1200" dirty="0" smtClean="0"/>
              <a:t>       This </a:t>
            </a:r>
            <a:r>
              <a:rPr lang="en" sz="1200" dirty="0"/>
              <a:t>is NOT </a:t>
            </a:r>
            <a:r>
              <a:rPr lang="en" sz="1200" dirty="0" smtClean="0"/>
              <a:t>exhaustive</a:t>
            </a:r>
            <a:br>
              <a:rPr lang="en" sz="1200" dirty="0" smtClean="0"/>
            </a:br>
            <a:endParaRPr lang="en" sz="1200" dirty="0" smtClean="0"/>
          </a:p>
          <a:p>
            <a:pPr marL="38100">
              <a:buSzPct val="166666"/>
            </a:pPr>
            <a:r>
              <a:rPr lang="en" sz="1200" dirty="0" smtClean="0"/>
              <a:t>        Software </a:t>
            </a:r>
            <a:r>
              <a:rPr lang="en" sz="1200" dirty="0"/>
              <a:t>changes quickly</a:t>
            </a:r>
            <a:r>
              <a:rPr lang="en" sz="1200" dirty="0" smtClean="0"/>
              <a:t>!</a:t>
            </a:r>
            <a:br>
              <a:rPr lang="en" sz="1200" dirty="0" smtClean="0"/>
            </a:br>
            <a:endParaRPr lang="en" sz="1200" dirty="0"/>
          </a:p>
          <a:p>
            <a:pPr marL="38100">
              <a:buSzPct val="166666"/>
            </a:pPr>
            <a:r>
              <a:rPr lang="en" sz="1200" dirty="0" smtClean="0"/>
              <a:t>        Based </a:t>
            </a:r>
            <a:r>
              <a:rPr lang="en" sz="1200" dirty="0"/>
              <a:t>on availability at time of </a:t>
            </a:r>
            <a:r>
              <a:rPr lang="en" sz="1200" dirty="0" smtClean="0"/>
              <a:t/>
            </a:r>
            <a:br>
              <a:rPr lang="en" sz="1200" dirty="0" smtClean="0"/>
            </a:br>
            <a:r>
              <a:rPr lang="en" sz="1200" dirty="0" smtClean="0"/>
              <a:t>        testing </a:t>
            </a:r>
            <a:r>
              <a:rPr lang="en" sz="1200" dirty="0"/>
              <a:t>and our perceived </a:t>
            </a:r>
            <a:r>
              <a:rPr lang="en" sz="1200" dirty="0" smtClean="0"/>
              <a:t>needs</a:t>
            </a:r>
            <a:endParaRPr lang="en" sz="1200" dirty="0"/>
          </a:p>
        </p:txBody>
      </p:sp>
    </p:spTree>
  </p:cSld>
  <p:clrMapOvr>
    <a:masterClrMapping/>
  </p:clrMapOvr>
  <p:transition spd="slow">
    <p:cu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Shape 178"/>
          <p:cNvSpPr txBox="1">
            <a:spLocks noGrp="1"/>
          </p:cNvSpPr>
          <p:nvPr>
            <p:ph type="title"/>
          </p:nvPr>
        </p:nvSpPr>
        <p:spPr>
          <a:xfrm>
            <a:off x="228600" y="57150"/>
            <a:ext cx="8229600" cy="857400"/>
          </a:xfrm>
          <a:prstGeom prst="rect">
            <a:avLst/>
          </a:prstGeom>
        </p:spPr>
        <p:txBody>
          <a:bodyPr lIns="91425" tIns="91425" rIns="91425" bIns="91425" anchor="b" anchorCtr="0">
            <a:noAutofit/>
          </a:bodyPr>
          <a:lstStyle/>
          <a:p>
            <a:pPr>
              <a:buNone/>
            </a:pPr>
            <a:r>
              <a:rPr lang="en" sz="3200" dirty="0" smtClean="0"/>
              <a:t>Data </a:t>
            </a:r>
            <a:r>
              <a:rPr lang="en" sz="3200" dirty="0"/>
              <a:t>Accessioner</a:t>
            </a:r>
          </a:p>
        </p:txBody>
      </p:sp>
      <p:pic>
        <p:nvPicPr>
          <p:cNvPr id="4" name="Picture 2"/>
          <p:cNvPicPr>
            <a:picLocks noChangeAspect="1" noChangeArrowheads="1"/>
          </p:cNvPicPr>
          <p:nvPr/>
        </p:nvPicPr>
        <p:blipFill>
          <a:blip r:embed="rId3" cstate="print"/>
          <a:srcRect l="17380" t="21887" r="18432" b="56226"/>
          <a:stretch>
            <a:fillRect/>
          </a:stretch>
        </p:blipFill>
        <p:spPr bwMode="auto">
          <a:xfrm>
            <a:off x="304800" y="1504950"/>
            <a:ext cx="8581292" cy="1828800"/>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152400" y="135765"/>
            <a:ext cx="8229600" cy="1066800"/>
          </a:xfrm>
          <a:prstGeom prst="rect">
            <a:avLst/>
          </a:prstGeom>
        </p:spPr>
        <p:txBody>
          <a:bodyPr lIns="91425" tIns="91425" rIns="91425" bIns="91425" anchor="b" anchorCtr="0">
            <a:noAutofit/>
          </a:bodyPr>
          <a:lstStyle/>
          <a:p>
            <a:pPr lvl="0" rtl="0">
              <a:buNone/>
            </a:pPr>
            <a:r>
              <a:rPr lang="en" sz="2800" dirty="0"/>
              <a:t>Don’t </a:t>
            </a:r>
            <a:r>
              <a:rPr lang="en" sz="2800" dirty="0" smtClean="0"/>
              <a:t>Panic - Your </a:t>
            </a:r>
            <a:r>
              <a:rPr lang="en" sz="2800" dirty="0"/>
              <a:t>Pre-Ingest Workflow</a:t>
            </a:r>
            <a:r>
              <a:rPr lang="en" sz="3200" dirty="0"/>
              <a:t/>
            </a:r>
            <a:br>
              <a:rPr lang="en" sz="3200" dirty="0"/>
            </a:br>
            <a:r>
              <a:rPr lang="en" sz="1800" b="0" dirty="0"/>
              <a:t>aka Wrangling your digital stuff before you can get it into a shiny system</a:t>
            </a:r>
            <a:br>
              <a:rPr lang="en" sz="1800" b="0" dirty="0"/>
            </a:br>
            <a:endParaRPr lang="en" sz="1800" b="0" dirty="0"/>
          </a:p>
        </p:txBody>
      </p:sp>
      <p:sp>
        <p:nvSpPr>
          <p:cNvPr id="2" name="TextBox 1"/>
          <p:cNvSpPr txBox="1"/>
          <p:nvPr/>
        </p:nvSpPr>
        <p:spPr>
          <a:xfrm>
            <a:off x="381000" y="1722894"/>
            <a:ext cx="6989414" cy="2677656"/>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dirty="0" smtClean="0"/>
              <a:t>Begin an Inventory Spreadsheet</a:t>
            </a:r>
          </a:p>
          <a:p>
            <a:pPr marL="285750" indent="-285750">
              <a:lnSpc>
                <a:spcPct val="200000"/>
              </a:lnSpc>
              <a:buFont typeface="Arial" panose="020B0604020202020204" pitchFamily="34" charset="0"/>
              <a:buChar char="•"/>
            </a:pPr>
            <a:r>
              <a:rPr lang="en-US" dirty="0" smtClean="0"/>
              <a:t>Run accessioning tools (creates basic preservation metadata files in XML for you!)</a:t>
            </a:r>
          </a:p>
          <a:p>
            <a:pPr>
              <a:lnSpc>
                <a:spcPct val="200000"/>
              </a:lnSpc>
            </a:pPr>
            <a:r>
              <a:rPr lang="en-US" dirty="0"/>
              <a:t>	</a:t>
            </a:r>
            <a:r>
              <a:rPr lang="en-US" dirty="0" smtClean="0"/>
              <a:t>- Move everything to </a:t>
            </a:r>
            <a:r>
              <a:rPr lang="en-US" dirty="0"/>
              <a:t>a stable carrier (like a network </a:t>
            </a:r>
            <a:r>
              <a:rPr lang="en-US" dirty="0" smtClean="0"/>
              <a:t>drive)</a:t>
            </a:r>
            <a:endParaRPr lang="en-US" dirty="0"/>
          </a:p>
          <a:p>
            <a:pPr marL="285750" indent="-285750">
              <a:lnSpc>
                <a:spcPct val="200000"/>
              </a:lnSpc>
              <a:buFont typeface="Arial" panose="020B0604020202020204" pitchFamily="34" charset="0"/>
              <a:buChar char="•"/>
            </a:pPr>
            <a:r>
              <a:rPr lang="en-US" dirty="0" smtClean="0">
                <a:solidFill>
                  <a:schemeClr val="tx1"/>
                </a:solidFill>
              </a:rPr>
              <a:t>Make an Access Copy from your Master Copy</a:t>
            </a:r>
          </a:p>
          <a:p>
            <a:pPr marL="285750" indent="-285750">
              <a:lnSpc>
                <a:spcPct val="200000"/>
              </a:lnSpc>
              <a:buFont typeface="Arial" panose="020B0604020202020204" pitchFamily="34" charset="0"/>
              <a:buChar char="•"/>
            </a:pPr>
            <a:r>
              <a:rPr lang="en-US" dirty="0" smtClean="0">
                <a:solidFill>
                  <a:schemeClr val="tx1"/>
                </a:solidFill>
              </a:rPr>
              <a:t>Continue populating Inventory Spreadsheet (if needed)</a:t>
            </a:r>
          </a:p>
          <a:p>
            <a:pPr marL="285750" indent="-285750">
              <a:lnSpc>
                <a:spcPct val="200000"/>
              </a:lnSpc>
              <a:buFont typeface="Arial" panose="020B0604020202020204" pitchFamily="34" charset="0"/>
              <a:buChar char="•"/>
            </a:pPr>
            <a:r>
              <a:rPr lang="en-US" dirty="0" smtClean="0">
                <a:solidFill>
                  <a:schemeClr val="tx1"/>
                </a:solidFill>
              </a:rPr>
              <a:t>OPTIONAL: Keep original media </a:t>
            </a:r>
          </a:p>
        </p:txBody>
      </p:sp>
      <p:sp>
        <p:nvSpPr>
          <p:cNvPr id="7" name="TextBox 6"/>
          <p:cNvSpPr txBox="1"/>
          <p:nvPr/>
        </p:nvSpPr>
        <p:spPr>
          <a:xfrm>
            <a:off x="4800600" y="4010620"/>
            <a:ext cx="3981833" cy="923330"/>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US" sz="1200" i="1" dirty="0" smtClean="0"/>
              <a:t>Most of these will cost you more time than money</a:t>
            </a:r>
          </a:p>
          <a:p>
            <a:pPr marL="285750" indent="-285750">
              <a:lnSpc>
                <a:spcPct val="150000"/>
              </a:lnSpc>
              <a:buFont typeface="Wingdings" panose="05000000000000000000" pitchFamily="2" charset="2"/>
              <a:buChar char="ü"/>
            </a:pPr>
            <a:r>
              <a:rPr lang="en" sz="1200" i="1" dirty="0"/>
              <a:t>Document what you do pre-ingest. For future </a:t>
            </a:r>
            <a:r>
              <a:rPr lang="en" sz="1200" i="1" dirty="0" smtClean="0"/>
              <a:t>you.</a:t>
            </a:r>
            <a:endParaRPr lang="en-US" sz="1200" i="1" dirty="0" smtClean="0"/>
          </a:p>
          <a:p>
            <a:pPr marL="285750" indent="-285750">
              <a:lnSpc>
                <a:spcPct val="150000"/>
              </a:lnSpc>
              <a:buFont typeface="Wingdings" panose="05000000000000000000" pitchFamily="2" charset="2"/>
              <a:buChar char="ü"/>
            </a:pPr>
            <a:r>
              <a:rPr lang="en-US" sz="1200" i="1" dirty="0" smtClean="0"/>
              <a:t>Remember: Good enough is just fine. For now.</a:t>
            </a:r>
          </a:p>
        </p:txBody>
      </p:sp>
      <p:sp>
        <p:nvSpPr>
          <p:cNvPr id="5" name="Rectangle 4"/>
          <p:cNvSpPr/>
          <p:nvPr/>
        </p:nvSpPr>
        <p:spPr>
          <a:xfrm>
            <a:off x="306829" y="1491879"/>
            <a:ext cx="2055371" cy="307777"/>
          </a:xfrm>
          <a:prstGeom prst="rect">
            <a:avLst/>
          </a:prstGeom>
        </p:spPr>
        <p:txBody>
          <a:bodyPr wrap="none">
            <a:spAutoFit/>
          </a:bodyPr>
          <a:lstStyle/>
          <a:p>
            <a:r>
              <a:rPr lang="en-US" b="1" dirty="0" smtClean="0"/>
              <a:t>Starting from scratch:</a:t>
            </a:r>
            <a:endParaRPr lang="en-US" b="1" dirty="0"/>
          </a:p>
        </p:txBody>
      </p:sp>
      <p:sp>
        <p:nvSpPr>
          <p:cNvPr id="8" name="Rectangle 7"/>
          <p:cNvSpPr/>
          <p:nvPr/>
        </p:nvSpPr>
        <p:spPr>
          <a:xfrm>
            <a:off x="228600" y="999351"/>
            <a:ext cx="6170172" cy="276999"/>
          </a:xfrm>
          <a:prstGeom prst="rect">
            <a:avLst/>
          </a:prstGeom>
          <a:noFill/>
          <a:ln>
            <a:solidFill>
              <a:schemeClr val="accent1"/>
            </a:solidFill>
          </a:ln>
        </p:spPr>
        <p:txBody>
          <a:bodyPr wrap="square">
            <a:spAutoFit/>
          </a:bodyPr>
          <a:lstStyle/>
          <a:p>
            <a:pPr algn="ctr"/>
            <a:r>
              <a:rPr lang="en-US" sz="1200" b="1" dirty="0" smtClean="0"/>
              <a:t>NOTE: This is only ONE way to do this… Everyone’s workflow is a little different! </a:t>
            </a:r>
            <a:endParaRPr lang="en-US" sz="1200" b="1" dirty="0"/>
          </a:p>
        </p:txBody>
      </p:sp>
    </p:spTree>
  </p:cSld>
  <p:clrMapOvr>
    <a:masterClrMapping/>
  </p:clrMapOvr>
  <p:transition spd="slow">
    <p:cu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152400" y="-171450"/>
            <a:ext cx="8229600" cy="857400"/>
          </a:xfrm>
          <a:prstGeom prst="rect">
            <a:avLst/>
          </a:prstGeom>
        </p:spPr>
        <p:txBody>
          <a:bodyPr lIns="91425" tIns="91425" rIns="91425" bIns="91425" anchor="b" anchorCtr="0">
            <a:noAutofit/>
          </a:bodyPr>
          <a:lstStyle/>
          <a:p>
            <a:pPr>
              <a:buNone/>
            </a:pPr>
            <a:r>
              <a:rPr lang="en" sz="2800" dirty="0"/>
              <a:t>Pre-Ingest </a:t>
            </a:r>
            <a:r>
              <a:rPr lang="en" sz="2800" dirty="0" smtClean="0"/>
              <a:t>Inventory Spreadsheet </a:t>
            </a:r>
            <a:r>
              <a:rPr lang="en" sz="2800" dirty="0"/>
              <a:t>Categories</a:t>
            </a:r>
          </a:p>
        </p:txBody>
      </p:sp>
      <p:sp>
        <p:nvSpPr>
          <p:cNvPr id="160" name="Shape 160"/>
          <p:cNvSpPr txBox="1">
            <a:spLocks noGrp="1"/>
          </p:cNvSpPr>
          <p:nvPr>
            <p:ph type="body" idx="1"/>
          </p:nvPr>
        </p:nvSpPr>
        <p:spPr>
          <a:xfrm>
            <a:off x="-76200" y="660516"/>
            <a:ext cx="8915400" cy="3725699"/>
          </a:xfrm>
          <a:prstGeom prst="rect">
            <a:avLst/>
          </a:prstGeom>
        </p:spPr>
        <p:txBody>
          <a:bodyPr lIns="91425" tIns="91425" rIns="91425" bIns="91425" anchor="t" anchorCtr="0">
            <a:noAutofit/>
          </a:bodyPr>
          <a:lstStyle/>
          <a:p>
            <a:pPr marL="609600" marR="749300" lvl="1" indent="0">
              <a:lnSpc>
                <a:spcPct val="115000"/>
              </a:lnSpc>
              <a:spcBef>
                <a:spcPts val="0"/>
              </a:spcBef>
            </a:pPr>
            <a:r>
              <a:rPr lang="en" sz="1400" dirty="0"/>
              <a:t>These </a:t>
            </a:r>
            <a:r>
              <a:rPr lang="en" sz="1400" dirty="0" smtClean="0"/>
              <a:t>suggestions </a:t>
            </a:r>
            <a:r>
              <a:rPr lang="en" sz="1400" dirty="0"/>
              <a:t>follow the recommended </a:t>
            </a:r>
            <a:r>
              <a:rPr lang="en" sz="1400" dirty="0" smtClean="0"/>
              <a:t>DPOE </a:t>
            </a:r>
            <a:r>
              <a:rPr lang="en" sz="1400" dirty="0"/>
              <a:t>step “</a:t>
            </a:r>
            <a:r>
              <a:rPr lang="en" sz="1400" dirty="0" smtClean="0"/>
              <a:t>Identify” as locally </a:t>
            </a:r>
            <a:r>
              <a:rPr lang="en" sz="1400" dirty="0"/>
              <a:t>defined by </a:t>
            </a:r>
            <a:r>
              <a:rPr lang="en" sz="1400" dirty="0" smtClean="0"/>
              <a:t>curator/archivist. Example at: </a:t>
            </a:r>
            <a:r>
              <a:rPr lang="en" sz="800" u="sng" dirty="0">
                <a:solidFill>
                  <a:srgbClr val="1155CC"/>
                </a:solidFill>
                <a:latin typeface="Verdana"/>
                <a:ea typeface="Verdana"/>
                <a:cs typeface="Verdana"/>
                <a:sym typeface="Verdana"/>
                <a:hlinkClick r:id="rId3"/>
              </a:rPr>
              <a:t>http://</a:t>
            </a:r>
            <a:r>
              <a:rPr lang="en" sz="800" u="sng" dirty="0" smtClean="0">
                <a:solidFill>
                  <a:srgbClr val="1155CC"/>
                </a:solidFill>
                <a:latin typeface="Verdana"/>
                <a:ea typeface="Verdana"/>
                <a:cs typeface="Verdana"/>
                <a:sym typeface="Verdana"/>
                <a:hlinkClick r:id="rId3"/>
              </a:rPr>
              <a:t>www.carli.illinois.edu/sites/files/digital_collections/documentation/digipres_identify.pdf</a:t>
            </a:r>
            <a:r>
              <a:rPr lang="en" sz="800" u="sng" dirty="0" smtClean="0">
                <a:solidFill>
                  <a:srgbClr val="1155CC"/>
                </a:solidFill>
                <a:latin typeface="Verdana"/>
                <a:ea typeface="Verdana"/>
                <a:cs typeface="Verdana"/>
                <a:sym typeface="Verdana"/>
              </a:rPr>
              <a:t/>
            </a:r>
            <a:br>
              <a:rPr lang="en" sz="800" u="sng" dirty="0" smtClean="0">
                <a:solidFill>
                  <a:srgbClr val="1155CC"/>
                </a:solidFill>
                <a:latin typeface="Verdana"/>
                <a:ea typeface="Verdana"/>
                <a:cs typeface="Verdana"/>
                <a:sym typeface="Verdana"/>
              </a:rPr>
            </a:br>
            <a:endParaRPr lang="en" sz="1200" dirty="0" smtClean="0"/>
          </a:p>
          <a:p>
            <a:pPr marL="1371600" marR="749300" lvl="2" indent="-304800" rtl="0">
              <a:lnSpc>
                <a:spcPct val="115000"/>
              </a:lnSpc>
              <a:spcBef>
                <a:spcPts val="0"/>
              </a:spcBef>
              <a:buClr>
                <a:schemeClr val="dk1"/>
              </a:buClr>
              <a:buSzPct val="100000"/>
              <a:buFont typeface="Wingdings" panose="05000000000000000000" pitchFamily="2" charset="2"/>
              <a:buChar char="q"/>
            </a:pPr>
            <a:r>
              <a:rPr lang="en" sz="1200" dirty="0" smtClean="0"/>
              <a:t>Category (digitization project; born digital; university archives)</a:t>
            </a:r>
          </a:p>
          <a:p>
            <a:pPr marL="1371600" marR="749300" lvl="2" indent="-304800" rtl="0">
              <a:lnSpc>
                <a:spcPct val="115000"/>
              </a:lnSpc>
              <a:spcBef>
                <a:spcPts val="0"/>
              </a:spcBef>
              <a:buClr>
                <a:schemeClr val="dk1"/>
              </a:buClr>
              <a:buSzPct val="100000"/>
              <a:buFont typeface="Wingdings" panose="05000000000000000000" pitchFamily="2" charset="2"/>
              <a:buChar char="q"/>
            </a:pPr>
            <a:r>
              <a:rPr lang="en" sz="1200" dirty="0" smtClean="0"/>
              <a:t>Title </a:t>
            </a:r>
            <a:r>
              <a:rPr lang="en" sz="1200" dirty="0"/>
              <a:t>and Description</a:t>
            </a:r>
          </a:p>
          <a:p>
            <a:pPr marL="1371600" marR="749300" lvl="2" indent="-304800" rtl="0">
              <a:lnSpc>
                <a:spcPct val="115000"/>
              </a:lnSpc>
              <a:spcBef>
                <a:spcPts val="0"/>
              </a:spcBef>
              <a:buClr>
                <a:schemeClr val="dk1"/>
              </a:buClr>
              <a:buSzPct val="100000"/>
              <a:buFont typeface="Wingdings" panose="05000000000000000000" pitchFamily="2" charset="2"/>
              <a:buChar char="q"/>
            </a:pPr>
            <a:r>
              <a:rPr lang="en" sz="1200" dirty="0" smtClean="0"/>
              <a:t>Date(s) </a:t>
            </a:r>
            <a:r>
              <a:rPr lang="en" sz="1200" dirty="0"/>
              <a:t>(date range of what’s IN there or date of creation if born digital)</a:t>
            </a:r>
          </a:p>
          <a:p>
            <a:pPr marL="1371600" marR="749300" lvl="2" indent="-304800" rtl="0">
              <a:lnSpc>
                <a:spcPct val="115000"/>
              </a:lnSpc>
              <a:spcBef>
                <a:spcPts val="0"/>
              </a:spcBef>
              <a:buClr>
                <a:schemeClr val="dk1"/>
              </a:buClr>
              <a:buSzPct val="100000"/>
              <a:buFont typeface="Wingdings" panose="05000000000000000000" pitchFamily="2" charset="2"/>
              <a:buChar char="q"/>
            </a:pPr>
            <a:r>
              <a:rPr lang="en" sz="1200" dirty="0"/>
              <a:t>Location (CD, Jump drive, server location?)</a:t>
            </a:r>
          </a:p>
          <a:p>
            <a:pPr marL="1371600" marR="749300" lvl="2" indent="-304800" rtl="0">
              <a:lnSpc>
                <a:spcPct val="115000"/>
              </a:lnSpc>
              <a:spcBef>
                <a:spcPts val="0"/>
              </a:spcBef>
              <a:buClr>
                <a:schemeClr val="dk1"/>
              </a:buClr>
              <a:buSzPct val="100000"/>
              <a:buFont typeface="Wingdings" panose="05000000000000000000" pitchFamily="2" charset="2"/>
              <a:buChar char="q"/>
            </a:pPr>
            <a:r>
              <a:rPr lang="en" sz="1200" dirty="0"/>
              <a:t>Extent (quantity: 48 journal issues; 106 images; 2 TB of video)</a:t>
            </a:r>
          </a:p>
          <a:p>
            <a:pPr marL="1371600" marR="749300" lvl="2" indent="-304800" rtl="0">
              <a:lnSpc>
                <a:spcPct val="115000"/>
              </a:lnSpc>
              <a:spcBef>
                <a:spcPts val="0"/>
              </a:spcBef>
              <a:buClr>
                <a:schemeClr val="dk1"/>
              </a:buClr>
              <a:buSzPct val="100000"/>
              <a:buFont typeface="Wingdings" panose="05000000000000000000" pitchFamily="2" charset="2"/>
              <a:buChar char="q"/>
            </a:pPr>
            <a:r>
              <a:rPr lang="en" sz="1200" dirty="0"/>
              <a:t>Format (file formats: PDF, .Jpeg, Animated GIF, Wordstar2.0 file</a:t>
            </a:r>
            <a:r>
              <a:rPr lang="en" sz="1200" dirty="0" smtClean="0"/>
              <a:t>)</a:t>
            </a:r>
            <a:endParaRPr lang="en" sz="1200" dirty="0"/>
          </a:p>
          <a:p>
            <a:endParaRPr dirty="0"/>
          </a:p>
        </p:txBody>
      </p:sp>
      <p:pic>
        <p:nvPicPr>
          <p:cNvPr id="161" name="Shape 161"/>
          <p:cNvPicPr preferRelativeResize="0"/>
          <p:nvPr/>
        </p:nvPicPr>
        <p:blipFill>
          <a:blip r:embed="rId4"/>
          <a:stretch>
            <a:fillRect/>
          </a:stretch>
        </p:blipFill>
        <p:spPr>
          <a:xfrm>
            <a:off x="908301" y="3105150"/>
            <a:ext cx="7092699" cy="626349"/>
          </a:xfrm>
          <a:prstGeom prst="rect">
            <a:avLst/>
          </a:prstGeom>
          <a:noFill/>
          <a:ln>
            <a:noFill/>
          </a:ln>
        </p:spPr>
      </p:pic>
      <p:sp>
        <p:nvSpPr>
          <p:cNvPr id="2" name="Rectangle 1"/>
          <p:cNvSpPr/>
          <p:nvPr/>
        </p:nvSpPr>
        <p:spPr>
          <a:xfrm>
            <a:off x="0" y="3908057"/>
            <a:ext cx="9144000" cy="375487"/>
          </a:xfrm>
          <a:prstGeom prst="rect">
            <a:avLst/>
          </a:prstGeom>
        </p:spPr>
        <p:txBody>
          <a:bodyPr wrap="square">
            <a:spAutoFit/>
          </a:bodyPr>
          <a:lstStyle/>
          <a:p>
            <a:pPr marL="609600" marR="749300" lvl="1">
              <a:lnSpc>
                <a:spcPct val="115000"/>
              </a:lnSpc>
              <a:buClr>
                <a:schemeClr val="dk1"/>
              </a:buClr>
              <a:buSzPct val="100000"/>
            </a:pPr>
            <a:r>
              <a:rPr lang="en" sz="1600" b="1" dirty="0"/>
              <a:t>FILL OUT WHAT YOU CAN  AS YOU WOULD WITH ANY </a:t>
            </a:r>
            <a:r>
              <a:rPr lang="en" sz="1600" b="1" dirty="0" smtClean="0"/>
              <a:t>NORMAL ACCESSION</a:t>
            </a:r>
            <a:endParaRPr lang="en" sz="1600" b="1" dirty="0"/>
          </a:p>
        </p:txBody>
      </p:sp>
      <p:sp>
        <p:nvSpPr>
          <p:cNvPr id="3" name="TextBox 2"/>
          <p:cNvSpPr txBox="1"/>
          <p:nvPr/>
        </p:nvSpPr>
        <p:spPr>
          <a:xfrm>
            <a:off x="5239192" y="4486930"/>
            <a:ext cx="2146742" cy="477054"/>
          </a:xfrm>
          <a:prstGeom prst="rect">
            <a:avLst/>
          </a:prstGeom>
          <a:noFill/>
        </p:spPr>
        <p:txBody>
          <a:bodyPr wrap="none" rtlCol="0">
            <a:spAutoFit/>
          </a:bodyPr>
          <a:lstStyle/>
          <a:p>
            <a:pPr algn="r"/>
            <a:r>
              <a:rPr lang="en-US" sz="900" i="1" dirty="0" smtClean="0">
                <a:solidFill>
                  <a:schemeClr val="tx1"/>
                </a:solidFill>
              </a:rPr>
              <a:t>DPOE is a Library of Congress Digital </a:t>
            </a:r>
            <a:br>
              <a:rPr lang="en-US" sz="900" i="1" dirty="0" smtClean="0">
                <a:solidFill>
                  <a:schemeClr val="tx1"/>
                </a:solidFill>
              </a:rPr>
            </a:br>
            <a:r>
              <a:rPr lang="en-US" sz="900" i="1" dirty="0" smtClean="0">
                <a:solidFill>
                  <a:schemeClr val="tx1"/>
                </a:solidFill>
              </a:rPr>
              <a:t>Preservation and </a:t>
            </a:r>
            <a:r>
              <a:rPr lang="en-US" sz="900" i="1" dirty="0">
                <a:solidFill>
                  <a:schemeClr val="tx1"/>
                </a:solidFill>
              </a:rPr>
              <a:t>Outreach Program</a:t>
            </a:r>
            <a:br>
              <a:rPr lang="en-US" sz="900" i="1" dirty="0">
                <a:solidFill>
                  <a:schemeClr val="tx1"/>
                </a:solidFill>
              </a:rPr>
            </a:br>
            <a:r>
              <a:rPr lang="en-US" sz="700" i="1" dirty="0">
                <a:solidFill>
                  <a:schemeClr val="tx1"/>
                </a:solidFill>
              </a:rPr>
              <a:t>http://www.digitalpreservation.gov/education/ </a:t>
            </a:r>
            <a:endParaRPr lang="en-US" sz="900" i="1" dirty="0">
              <a:solidFill>
                <a:schemeClr val="tx1"/>
              </a:solidFill>
            </a:endParaRPr>
          </a:p>
        </p:txBody>
      </p:sp>
      <p:pic>
        <p:nvPicPr>
          <p:cNvPr id="7" name="Shape 123"/>
          <p:cNvPicPr preferRelativeResize="0"/>
          <p:nvPr/>
        </p:nvPicPr>
        <p:blipFill>
          <a:blip r:embed="rId5"/>
          <a:stretch>
            <a:fillRect/>
          </a:stretch>
        </p:blipFill>
        <p:spPr>
          <a:xfrm>
            <a:off x="7421252" y="4552950"/>
            <a:ext cx="1570348" cy="335100"/>
          </a:xfrm>
          <a:prstGeom prst="rect">
            <a:avLst/>
          </a:prstGeom>
        </p:spPr>
      </p:pic>
      <p:sp>
        <p:nvSpPr>
          <p:cNvPr id="8" name="Rectangle 7"/>
          <p:cNvSpPr/>
          <p:nvPr/>
        </p:nvSpPr>
        <p:spPr>
          <a:xfrm>
            <a:off x="6312563" y="1308869"/>
            <a:ext cx="2450437" cy="738664"/>
          </a:xfrm>
          <a:prstGeom prst="rect">
            <a:avLst/>
          </a:prstGeom>
          <a:noFill/>
          <a:ln w="15875">
            <a:solidFill>
              <a:schemeClr val="accent1"/>
            </a:solidFill>
          </a:ln>
        </p:spPr>
        <p:txBody>
          <a:bodyPr wrap="square">
            <a:spAutoFit/>
          </a:bodyPr>
          <a:lstStyle/>
          <a:p>
            <a:pPr algn="ctr"/>
            <a:r>
              <a:rPr lang="en-US" sz="1050" b="1" dirty="0" smtClean="0"/>
              <a:t>This is YOUR inventory… YOU get to decide if it needs additional fields, </a:t>
            </a:r>
            <a:r>
              <a:rPr lang="en-US" sz="1050" b="1" dirty="0"/>
              <a:t> </a:t>
            </a:r>
            <a:r>
              <a:rPr lang="en-US" sz="1050" b="1" dirty="0" smtClean="0"/>
              <a:t>if some can be deleted, etc. You are the boss of this!</a:t>
            </a:r>
            <a:endParaRPr lang="en-US" sz="1050" b="1" dirty="0"/>
          </a:p>
        </p:txBody>
      </p:sp>
      <p:cxnSp>
        <p:nvCxnSpPr>
          <p:cNvPr id="9" name="Straight Arrow Connector 8"/>
          <p:cNvCxnSpPr/>
          <p:nvPr/>
        </p:nvCxnSpPr>
        <p:spPr>
          <a:xfrm flipH="1">
            <a:off x="5638800" y="2047533"/>
            <a:ext cx="1574164" cy="981417"/>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u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 y="1200150"/>
            <a:ext cx="8962768" cy="2243491"/>
          </a:xfrm>
          <a:prstGeom prst="rect">
            <a:avLst/>
          </a:prstGeom>
        </p:spPr>
      </p:pic>
    </p:spTree>
    <p:extLst>
      <p:ext uri="{BB962C8B-B14F-4D97-AF65-F5344CB8AC3E}">
        <p14:creationId xmlns:p14="http://schemas.microsoft.com/office/powerpoint/2010/main" val="16717658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idx="1"/>
          </p:nvPr>
        </p:nvSpPr>
        <p:spPr>
          <a:xfrm>
            <a:off x="457200" y="3956050"/>
            <a:ext cx="8229600" cy="969780"/>
          </a:xfrm>
        </p:spPr>
        <p:txBody>
          <a:bodyPr/>
          <a:lstStyle/>
          <a:p>
            <a:r>
              <a:rPr lang="en-US" sz="6000" dirty="0">
                <a:solidFill>
                  <a:schemeClr val="accent5">
                    <a:lumMod val="75000"/>
                  </a:schemeClr>
                </a:solidFill>
              </a:rPr>
              <a:t>What </a:t>
            </a:r>
            <a:r>
              <a:rPr lang="en-US" sz="6000" i="1" dirty="0">
                <a:solidFill>
                  <a:schemeClr val="accent5">
                    <a:lumMod val="75000"/>
                  </a:schemeClr>
                </a:solidFill>
              </a:rPr>
              <a:t>can</a:t>
            </a:r>
            <a:r>
              <a:rPr lang="en-US" sz="6000" dirty="0">
                <a:solidFill>
                  <a:schemeClr val="accent5">
                    <a:lumMod val="75000"/>
                  </a:schemeClr>
                </a:solidFill>
              </a:rPr>
              <a:t> we do?</a:t>
            </a:r>
            <a:endParaRPr lang="en-US" sz="6000" dirty="0"/>
          </a:p>
          <a:p>
            <a:endParaRPr lang="en-US" sz="6000" dirty="0"/>
          </a:p>
        </p:txBody>
      </p:sp>
      <p:sp>
        <p:nvSpPr>
          <p:cNvPr id="2" name="Title 1"/>
          <p:cNvSpPr>
            <a:spLocks noGrp="1"/>
          </p:cNvSpPr>
          <p:nvPr>
            <p:ph type="title" idx="4294967295"/>
          </p:nvPr>
        </p:nvSpPr>
        <p:spPr>
          <a:xfrm>
            <a:off x="0" y="206375"/>
            <a:ext cx="8229600" cy="857250"/>
          </a:xfrm>
        </p:spPr>
        <p:txBody>
          <a:bodyPr/>
          <a:lstStyle/>
          <a:p>
            <a:r>
              <a:rPr lang="en-US" sz="4400" dirty="0">
                <a:solidFill>
                  <a:schemeClr val="accent5">
                    <a:lumMod val="75000"/>
                  </a:schemeClr>
                </a:solidFill>
              </a:rPr>
              <a:t/>
            </a:r>
            <a:br>
              <a:rPr lang="en-US" sz="4400" dirty="0">
                <a:solidFill>
                  <a:schemeClr val="accent5">
                    <a:lumMod val="75000"/>
                  </a:schemeClr>
                </a:solidFill>
              </a:rPr>
            </a:br>
            <a:endParaRPr lang="en-US" sz="44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742950"/>
            <a:ext cx="4762500" cy="2676525"/>
          </a:xfrm>
          <a:prstGeom prst="rect">
            <a:avLst/>
          </a:prstGeom>
        </p:spPr>
      </p:pic>
      <p:sp>
        <p:nvSpPr>
          <p:cNvPr id="12" name="TextBox 11"/>
          <p:cNvSpPr txBox="1"/>
          <p:nvPr/>
        </p:nvSpPr>
        <p:spPr>
          <a:xfrm>
            <a:off x="3657600" y="3714750"/>
            <a:ext cx="1676400" cy="307777"/>
          </a:xfrm>
          <a:prstGeom prst="rect">
            <a:avLst/>
          </a:prstGeom>
          <a:noFill/>
        </p:spPr>
        <p:txBody>
          <a:bodyPr wrap="square" rtlCol="0">
            <a:spAutoFit/>
          </a:bodyPr>
          <a:lstStyle/>
          <a:p>
            <a:r>
              <a:rPr lang="en-US" dirty="0" smtClean="0">
                <a:hlinkClick r:id="rId4"/>
              </a:rPr>
              <a:t>Source</a:t>
            </a:r>
            <a:endParaRPr lang="en-US" dirty="0"/>
          </a:p>
        </p:txBody>
      </p:sp>
    </p:spTree>
    <p:extLst>
      <p:ext uri="{BB962C8B-B14F-4D97-AF65-F5344CB8AC3E}">
        <p14:creationId xmlns:p14="http://schemas.microsoft.com/office/powerpoint/2010/main" val="22080187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37885"/>
            <a:ext cx="6996112" cy="4748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76200" y="33085"/>
            <a:ext cx="1981200" cy="1143000"/>
          </a:xfrm>
        </p:spPr>
        <p:txBody>
          <a:bodyPr/>
          <a:lstStyle/>
          <a:p>
            <a:r>
              <a:rPr lang="en-US" sz="2800" dirty="0" smtClean="0"/>
              <a:t>XML </a:t>
            </a:r>
            <a:br>
              <a:rPr lang="en-US" sz="2800" dirty="0" smtClean="0"/>
            </a:br>
            <a:r>
              <a:rPr lang="en-US" sz="2800" dirty="0" smtClean="0"/>
              <a:t>Output</a:t>
            </a:r>
            <a:endParaRPr lang="en-US" sz="2800" dirty="0"/>
          </a:p>
        </p:txBody>
      </p:sp>
      <p:sp>
        <p:nvSpPr>
          <p:cNvPr id="5" name="Rectangle 4"/>
          <p:cNvSpPr/>
          <p:nvPr/>
        </p:nvSpPr>
        <p:spPr>
          <a:xfrm>
            <a:off x="4333183" y="57150"/>
            <a:ext cx="4629794" cy="276999"/>
          </a:xfrm>
          <a:prstGeom prst="rect">
            <a:avLst/>
          </a:prstGeom>
          <a:noFill/>
          <a:ln w="25400">
            <a:solidFill>
              <a:schemeClr val="accent1"/>
            </a:solidFill>
          </a:ln>
        </p:spPr>
        <p:txBody>
          <a:bodyPr wrap="none">
            <a:spAutoFit/>
          </a:bodyPr>
          <a:lstStyle/>
          <a:p>
            <a:pPr algn="ctr"/>
            <a:r>
              <a:rPr lang="en-US" sz="1200" b="1" dirty="0" smtClean="0"/>
              <a:t>Basic descriptive and Dublin Core metadata that you created</a:t>
            </a:r>
            <a:endParaRPr lang="en-US" sz="1200" b="1" dirty="0"/>
          </a:p>
        </p:txBody>
      </p:sp>
      <p:cxnSp>
        <p:nvCxnSpPr>
          <p:cNvPr id="6" name="Straight Arrow Connector 5"/>
          <p:cNvCxnSpPr>
            <a:stCxn id="5" idx="1"/>
          </p:cNvCxnSpPr>
          <p:nvPr/>
        </p:nvCxnSpPr>
        <p:spPr>
          <a:xfrm flipH="1">
            <a:off x="3657600" y="195650"/>
            <a:ext cx="675583" cy="2425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5" idx="2"/>
          </p:cNvCxnSpPr>
          <p:nvPr/>
        </p:nvCxnSpPr>
        <p:spPr>
          <a:xfrm flipH="1">
            <a:off x="6172200" y="334149"/>
            <a:ext cx="475880" cy="6096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3733800" y="337885"/>
            <a:ext cx="1981200" cy="40319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6200" y="2707288"/>
            <a:ext cx="1828800" cy="1200329"/>
          </a:xfrm>
          <a:prstGeom prst="rect">
            <a:avLst/>
          </a:prstGeom>
          <a:noFill/>
          <a:ln w="25400">
            <a:solidFill>
              <a:schemeClr val="accent1"/>
            </a:solidFill>
          </a:ln>
        </p:spPr>
        <p:txBody>
          <a:bodyPr wrap="square" rtlCol="0">
            <a:spAutoFit/>
          </a:bodyPr>
          <a:lstStyle/>
          <a:p>
            <a:r>
              <a:rPr lang="en-US" sz="1200" b="1" dirty="0" smtClean="0"/>
              <a:t>Extracted metadata: tree hierarchy of your accession </a:t>
            </a:r>
            <a:br>
              <a:rPr lang="en-US" sz="1200" b="1" dirty="0" smtClean="0"/>
            </a:br>
            <a:r>
              <a:rPr lang="en-US" sz="1200" b="1" i="1" dirty="0" smtClean="0"/>
              <a:t>(folder names, file names, last modified, size, and more!)</a:t>
            </a:r>
            <a:endParaRPr lang="en-US" sz="1200" b="1" i="1" dirty="0"/>
          </a:p>
        </p:txBody>
      </p:sp>
      <p:cxnSp>
        <p:nvCxnSpPr>
          <p:cNvPr id="13" name="Straight Arrow Connector 12"/>
          <p:cNvCxnSpPr>
            <a:endCxn id="11" idx="0"/>
          </p:cNvCxnSpPr>
          <p:nvPr/>
        </p:nvCxnSpPr>
        <p:spPr>
          <a:xfrm flipH="1">
            <a:off x="990600" y="1633285"/>
            <a:ext cx="990600" cy="1074003"/>
          </a:xfrm>
          <a:prstGeom prst="straightConnector1">
            <a:avLst/>
          </a:prstGeom>
          <a:ln w="19050">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3"/>
          </p:cNvCxnSpPr>
          <p:nvPr/>
        </p:nvCxnSpPr>
        <p:spPr>
          <a:xfrm flipH="1">
            <a:off x="1905000" y="1709485"/>
            <a:ext cx="4029212" cy="1597968"/>
          </a:xfrm>
          <a:prstGeom prst="straightConnector1">
            <a:avLst/>
          </a:prstGeom>
          <a:ln w="19050">
            <a:headEnd type="triangle"/>
            <a:tailEnd type="non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543800" y="3272954"/>
            <a:ext cx="1066800" cy="646331"/>
          </a:xfrm>
          <a:prstGeom prst="rect">
            <a:avLst/>
          </a:prstGeom>
          <a:noFill/>
          <a:ln w="25400">
            <a:solidFill>
              <a:schemeClr val="accent1">
                <a:shade val="95000"/>
                <a:satMod val="105000"/>
              </a:schemeClr>
            </a:solidFill>
          </a:ln>
        </p:spPr>
        <p:txBody>
          <a:bodyPr wrap="square" rtlCol="0">
            <a:spAutoFit/>
          </a:bodyPr>
          <a:lstStyle/>
          <a:p>
            <a:r>
              <a:rPr lang="en-US" sz="1200" b="1" dirty="0" smtClean="0"/>
              <a:t>Identifying Information (</a:t>
            </a:r>
            <a:r>
              <a:rPr lang="en-US" sz="1200" b="1" dirty="0" err="1" smtClean="0"/>
              <a:t>Exiftool</a:t>
            </a:r>
            <a:r>
              <a:rPr lang="en-US" sz="1200" b="1" dirty="0" smtClean="0"/>
              <a:t>)</a:t>
            </a:r>
            <a:endParaRPr lang="en-US" sz="1200" b="1" dirty="0"/>
          </a:p>
        </p:txBody>
      </p:sp>
      <p:cxnSp>
        <p:nvCxnSpPr>
          <p:cNvPr id="29" name="Straight Arrow Connector 28"/>
          <p:cNvCxnSpPr/>
          <p:nvPr/>
        </p:nvCxnSpPr>
        <p:spPr>
          <a:xfrm flipH="1">
            <a:off x="5715000" y="3309685"/>
            <a:ext cx="1828800" cy="42828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5486400" y="3596119"/>
            <a:ext cx="2057400" cy="55176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6705600" y="2423086"/>
            <a:ext cx="1905000" cy="276999"/>
          </a:xfrm>
          <a:prstGeom prst="rect">
            <a:avLst/>
          </a:prstGeom>
          <a:noFill/>
          <a:ln w="25400">
            <a:solidFill>
              <a:schemeClr val="accent1">
                <a:shade val="95000"/>
                <a:satMod val="105000"/>
              </a:schemeClr>
            </a:solidFill>
          </a:ln>
        </p:spPr>
        <p:txBody>
          <a:bodyPr wrap="square" rtlCol="0">
            <a:spAutoFit/>
          </a:bodyPr>
          <a:lstStyle/>
          <a:p>
            <a:r>
              <a:rPr lang="en-US" sz="1200" b="1" dirty="0" smtClean="0"/>
              <a:t>Fixity/Checksum: MD5</a:t>
            </a:r>
            <a:endParaRPr lang="en-US" sz="1200" b="1" dirty="0"/>
          </a:p>
        </p:txBody>
      </p:sp>
      <p:cxnSp>
        <p:nvCxnSpPr>
          <p:cNvPr id="38" name="Straight Arrow Connector 37"/>
          <p:cNvCxnSpPr>
            <a:stCxn id="37" idx="1"/>
          </p:cNvCxnSpPr>
          <p:nvPr/>
        </p:nvCxnSpPr>
        <p:spPr>
          <a:xfrm flipH="1">
            <a:off x="6019800" y="2561586"/>
            <a:ext cx="685800" cy="443299"/>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7696199" y="4224085"/>
            <a:ext cx="1266778" cy="646331"/>
          </a:xfrm>
          <a:prstGeom prst="rect">
            <a:avLst/>
          </a:prstGeom>
          <a:noFill/>
          <a:ln w="25400">
            <a:solidFill>
              <a:schemeClr val="accent1">
                <a:shade val="95000"/>
                <a:satMod val="105000"/>
              </a:schemeClr>
            </a:solidFill>
          </a:ln>
        </p:spPr>
        <p:txBody>
          <a:bodyPr wrap="square" rtlCol="0">
            <a:spAutoFit/>
          </a:bodyPr>
          <a:lstStyle/>
          <a:p>
            <a:r>
              <a:rPr lang="en-US" sz="1200" b="1" dirty="0" smtClean="0"/>
              <a:t>Identifying Information (file utility)</a:t>
            </a:r>
            <a:endParaRPr lang="en-US" sz="1200" b="1" dirty="0"/>
          </a:p>
        </p:txBody>
      </p:sp>
      <p:cxnSp>
        <p:nvCxnSpPr>
          <p:cNvPr id="42" name="Straight Arrow Connector 41"/>
          <p:cNvCxnSpPr>
            <a:stCxn id="41" idx="1"/>
          </p:cNvCxnSpPr>
          <p:nvPr/>
        </p:nvCxnSpPr>
        <p:spPr>
          <a:xfrm flipH="1">
            <a:off x="5715000" y="4547251"/>
            <a:ext cx="1981199" cy="21023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181769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err="1" smtClean="0"/>
              <a:t>DataAccessioner</a:t>
            </a:r>
            <a:r>
              <a:rPr lang="en-US" sz="3200" dirty="0" smtClean="0"/>
              <a:t>: Metadata Transformer</a:t>
            </a:r>
            <a:endParaRPr lang="en-US" sz="3200" dirty="0"/>
          </a:p>
        </p:txBody>
      </p:sp>
      <p:sp>
        <p:nvSpPr>
          <p:cNvPr id="3" name="Text Placeholder 2"/>
          <p:cNvSpPr>
            <a:spLocks noGrp="1"/>
          </p:cNvSpPr>
          <p:nvPr>
            <p:ph type="body" idx="1"/>
          </p:nvPr>
        </p:nvSpPr>
        <p:spPr/>
        <p:txBody>
          <a:bodyPr/>
          <a:lstStyle/>
          <a:p>
            <a:endParaRPr lang="en-US" dirty="0"/>
          </a:p>
        </p:txBody>
      </p:sp>
      <p:pic>
        <p:nvPicPr>
          <p:cNvPr id="4" name="Picture 3" descr="DAMT004.jpg"/>
          <p:cNvPicPr>
            <a:picLocks noChangeAspect="1"/>
          </p:cNvPicPr>
          <p:nvPr/>
        </p:nvPicPr>
        <p:blipFill>
          <a:blip r:embed="rId3"/>
          <a:stretch>
            <a:fillRect/>
          </a:stretch>
        </p:blipFill>
        <p:spPr>
          <a:xfrm>
            <a:off x="1063044" y="1047750"/>
            <a:ext cx="6404556" cy="3805218"/>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MT_afternoon07.jpg"/>
          <p:cNvPicPr>
            <a:picLocks noChangeAspect="1"/>
          </p:cNvPicPr>
          <p:nvPr/>
        </p:nvPicPr>
        <p:blipFill>
          <a:blip r:embed="rId3"/>
          <a:stretch>
            <a:fillRect/>
          </a:stretch>
        </p:blipFill>
        <p:spPr>
          <a:xfrm>
            <a:off x="3886199" y="0"/>
            <a:ext cx="5028660" cy="2977866"/>
          </a:xfrm>
          <a:prstGeom prst="rect">
            <a:avLst/>
          </a:prstGeom>
        </p:spPr>
      </p:pic>
      <p:sp>
        <p:nvSpPr>
          <p:cNvPr id="8" name="TextBox 7"/>
          <p:cNvSpPr txBox="1"/>
          <p:nvPr/>
        </p:nvSpPr>
        <p:spPr>
          <a:xfrm>
            <a:off x="152400" y="285750"/>
            <a:ext cx="3657600" cy="3539431"/>
          </a:xfrm>
          <a:prstGeom prst="rect">
            <a:avLst/>
          </a:prstGeom>
          <a:noFill/>
        </p:spPr>
        <p:txBody>
          <a:bodyPr wrap="square" rtlCol="0">
            <a:spAutoFit/>
          </a:bodyPr>
          <a:lstStyle/>
          <a:p>
            <a:r>
              <a:rPr lang="en-US" dirty="0" smtClean="0"/>
              <a:t>Once the reports have been generated, DA:MT will show the results.</a:t>
            </a:r>
          </a:p>
          <a:p>
            <a:endParaRPr lang="en-US" dirty="0" smtClean="0"/>
          </a:p>
          <a:p>
            <a:endParaRPr lang="en-US" dirty="0" smtClean="0"/>
          </a:p>
          <a:p>
            <a:endParaRPr lang="en-US" dirty="0" smtClean="0"/>
          </a:p>
          <a:p>
            <a:endParaRPr lang="en-US" dirty="0" smtClean="0"/>
          </a:p>
          <a:p>
            <a:r>
              <a:rPr lang="en-US" dirty="0" smtClean="0"/>
              <a:t>In this case, two files were created: a CSV file and HTML file. </a:t>
            </a:r>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To view the files, navigate back to the “Reports” folder.</a:t>
            </a:r>
            <a:endParaRPr lang="en-US" dirty="0"/>
          </a:p>
        </p:txBody>
      </p:sp>
      <p:cxnSp>
        <p:nvCxnSpPr>
          <p:cNvPr id="10" name="Straight Arrow Connector 9"/>
          <p:cNvCxnSpPr/>
          <p:nvPr/>
        </p:nvCxnSpPr>
        <p:spPr>
          <a:xfrm>
            <a:off x="3581400" y="1733550"/>
            <a:ext cx="28194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143000" y="2038350"/>
            <a:ext cx="52578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6" name="Picture 15" descr="DAMT_afternoon08.jpg"/>
          <p:cNvPicPr>
            <a:picLocks noChangeAspect="1"/>
          </p:cNvPicPr>
          <p:nvPr/>
        </p:nvPicPr>
        <p:blipFill>
          <a:blip r:embed="rId4"/>
          <a:stretch>
            <a:fillRect/>
          </a:stretch>
        </p:blipFill>
        <p:spPr>
          <a:xfrm>
            <a:off x="3810000" y="3257550"/>
            <a:ext cx="5181600" cy="1627477"/>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DAMT_afternoon09.png"/>
          <p:cNvPicPr>
            <a:picLocks noChangeAspect="1"/>
          </p:cNvPicPr>
          <p:nvPr/>
        </p:nvPicPr>
        <p:blipFill>
          <a:blip r:embed="rId3"/>
          <a:stretch>
            <a:fillRect/>
          </a:stretch>
        </p:blipFill>
        <p:spPr>
          <a:xfrm>
            <a:off x="0" y="873062"/>
            <a:ext cx="9144000" cy="3397375"/>
          </a:xfrm>
          <a:prstGeom prst="rect">
            <a:avLst/>
          </a:prstGeom>
        </p:spPr>
      </p:pic>
      <p:sp>
        <p:nvSpPr>
          <p:cNvPr id="16" name="TextBox 15"/>
          <p:cNvSpPr txBox="1"/>
          <p:nvPr/>
        </p:nvSpPr>
        <p:spPr>
          <a:xfrm>
            <a:off x="228600" y="361950"/>
            <a:ext cx="8382000" cy="304800"/>
          </a:xfrm>
          <a:prstGeom prst="rect">
            <a:avLst/>
          </a:prstGeom>
          <a:noFill/>
        </p:spPr>
        <p:txBody>
          <a:bodyPr wrap="square" rtlCol="0">
            <a:spAutoFit/>
          </a:bodyPr>
          <a:lstStyle/>
          <a:p>
            <a:r>
              <a:rPr lang="en-US" b="1" dirty="0" smtClean="0"/>
              <a:t>CSV FILE</a:t>
            </a:r>
            <a:endParaRPr lang="en-US" b="1"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7607" y="1543739"/>
            <a:ext cx="2302233" cy="307777"/>
          </a:xfrm>
          <a:prstGeom prst="rect">
            <a:avLst/>
          </a:prstGeom>
          <a:noFill/>
        </p:spPr>
        <p:txBody>
          <a:bodyPr wrap="none" rtlCol="0">
            <a:spAutoFit/>
          </a:bodyPr>
          <a:lstStyle/>
          <a:p>
            <a:r>
              <a:rPr lang="en-US" b="1" dirty="0" smtClean="0"/>
              <a:t>Front-end  *  Processing </a:t>
            </a:r>
            <a:endParaRPr lang="en-US" b="1" dirty="0"/>
          </a:p>
        </p:txBody>
      </p:sp>
      <p:sp>
        <p:nvSpPr>
          <p:cNvPr id="5" name="Rectangle 4"/>
          <p:cNvSpPr/>
          <p:nvPr/>
        </p:nvSpPr>
        <p:spPr>
          <a:xfrm>
            <a:off x="1295400" y="1834308"/>
            <a:ext cx="2160588" cy="1077218"/>
          </a:xfrm>
          <a:prstGeom prst="rect">
            <a:avLst/>
          </a:prstGeom>
          <a:noFill/>
          <a:ln>
            <a:solidFill>
              <a:schemeClr val="tx1"/>
            </a:solidFill>
          </a:ln>
        </p:spPr>
        <p:txBody>
          <a:bodyPr wrap="square">
            <a:spAutoFit/>
          </a:bodyPr>
          <a:lstStyle/>
          <a:p>
            <a:pPr algn="ctr"/>
            <a:r>
              <a:rPr lang="en" sz="1600" i="1" dirty="0" smtClean="0">
                <a:solidFill>
                  <a:srgbClr val="FF0000"/>
                </a:solidFill>
              </a:rPr>
              <a:t>Archivematica</a:t>
            </a:r>
            <a:br>
              <a:rPr lang="en" sz="1600" i="1" dirty="0" smtClean="0">
                <a:solidFill>
                  <a:srgbClr val="FF0000"/>
                </a:solidFill>
              </a:rPr>
            </a:br>
            <a:r>
              <a:rPr lang="en" sz="1600" i="1" dirty="0" smtClean="0">
                <a:solidFill>
                  <a:srgbClr val="FF0000"/>
                </a:solidFill>
              </a:rPr>
              <a:t>Curator’s Workbench</a:t>
            </a:r>
            <a:br>
              <a:rPr lang="en" sz="1600" i="1" dirty="0" smtClean="0">
                <a:solidFill>
                  <a:srgbClr val="FF0000"/>
                </a:solidFill>
              </a:rPr>
            </a:br>
            <a:r>
              <a:rPr lang="en" sz="1600" i="1" dirty="0" smtClean="0">
                <a:solidFill>
                  <a:srgbClr val="FF0000"/>
                </a:solidFill>
              </a:rPr>
              <a:t>Data Accessioner</a:t>
            </a:r>
            <a:endParaRPr lang="en-US" sz="1600" i="1" dirty="0" smtClean="0">
              <a:solidFill>
                <a:srgbClr val="FF0000"/>
              </a:solidFill>
            </a:endParaRPr>
          </a:p>
          <a:p>
            <a:pPr algn="ctr"/>
            <a:r>
              <a:rPr lang="en-US" sz="1600" i="1" dirty="0" err="1" smtClean="0">
                <a:solidFill>
                  <a:schemeClr val="tx1"/>
                </a:solidFill>
              </a:rPr>
              <a:t>BitCurator</a:t>
            </a:r>
            <a:endParaRPr lang="en-US" sz="1600" i="1" dirty="0">
              <a:solidFill>
                <a:schemeClr val="tx1"/>
              </a:solidFill>
            </a:endParaRPr>
          </a:p>
        </p:txBody>
      </p:sp>
      <p:sp>
        <p:nvSpPr>
          <p:cNvPr id="6" name="TextBox 5"/>
          <p:cNvSpPr txBox="1"/>
          <p:nvPr/>
        </p:nvSpPr>
        <p:spPr>
          <a:xfrm>
            <a:off x="5410200" y="1425773"/>
            <a:ext cx="3280065" cy="307777"/>
          </a:xfrm>
          <a:prstGeom prst="rect">
            <a:avLst/>
          </a:prstGeom>
          <a:noFill/>
        </p:spPr>
        <p:txBody>
          <a:bodyPr wrap="none" rtlCol="0">
            <a:spAutoFit/>
          </a:bodyPr>
          <a:lstStyle/>
          <a:p>
            <a:r>
              <a:rPr lang="en-US" b="1" dirty="0" smtClean="0"/>
              <a:t>Back-end  *  Storage  *  Preservation</a:t>
            </a:r>
            <a:endParaRPr lang="en-US" b="1" dirty="0"/>
          </a:p>
        </p:txBody>
      </p:sp>
      <p:sp>
        <p:nvSpPr>
          <p:cNvPr id="7" name="Rectangle 6"/>
          <p:cNvSpPr/>
          <p:nvPr/>
        </p:nvSpPr>
        <p:spPr>
          <a:xfrm>
            <a:off x="6217224" y="1733550"/>
            <a:ext cx="1696297" cy="1046440"/>
          </a:xfrm>
          <a:prstGeom prst="rect">
            <a:avLst/>
          </a:prstGeom>
          <a:noFill/>
          <a:ln>
            <a:solidFill>
              <a:schemeClr val="tx1"/>
            </a:solidFill>
          </a:ln>
        </p:spPr>
        <p:txBody>
          <a:bodyPr wrap="none">
            <a:spAutoFit/>
          </a:bodyPr>
          <a:lstStyle/>
          <a:p>
            <a:pPr algn="ctr"/>
            <a:r>
              <a:rPr lang="en" sz="1600" i="1" dirty="0" smtClean="0">
                <a:solidFill>
                  <a:srgbClr val="FF0000"/>
                </a:solidFill>
              </a:rPr>
              <a:t>MetaArchive</a:t>
            </a:r>
            <a:br>
              <a:rPr lang="en" sz="1600" i="1" dirty="0" smtClean="0">
                <a:solidFill>
                  <a:srgbClr val="FF0000"/>
                </a:solidFill>
              </a:rPr>
            </a:br>
            <a:r>
              <a:rPr lang="en" sz="1600" i="1" dirty="0" smtClean="0">
                <a:solidFill>
                  <a:srgbClr val="FF0000"/>
                </a:solidFill>
              </a:rPr>
              <a:t>DuraCloud</a:t>
            </a:r>
            <a:r>
              <a:rPr lang="en" sz="1600" i="1" dirty="0" smtClean="0"/>
              <a:t/>
            </a:r>
            <a:br>
              <a:rPr lang="en" sz="1600" i="1" dirty="0" smtClean="0"/>
            </a:br>
            <a:r>
              <a:rPr lang="en" sz="1600" i="1" dirty="0" smtClean="0"/>
              <a:t>Amazon Glacier</a:t>
            </a:r>
          </a:p>
          <a:p>
            <a:pPr algn="ctr"/>
            <a:r>
              <a:rPr lang="en" i="1" dirty="0" smtClean="0">
                <a:solidFill>
                  <a:srgbClr val="FF0000"/>
                </a:solidFill>
              </a:rPr>
              <a:t>Internet A</a:t>
            </a:r>
            <a:r>
              <a:rPr lang="en-US" i="1" dirty="0" smtClean="0">
                <a:solidFill>
                  <a:srgbClr val="FF0000"/>
                </a:solidFill>
              </a:rPr>
              <a:t>r</a:t>
            </a:r>
            <a:r>
              <a:rPr lang="en" i="1" dirty="0" smtClean="0">
                <a:solidFill>
                  <a:srgbClr val="FF0000"/>
                </a:solidFill>
              </a:rPr>
              <a:t>chive</a:t>
            </a:r>
            <a:endParaRPr lang="en-US" i="1" dirty="0"/>
          </a:p>
        </p:txBody>
      </p:sp>
      <p:sp>
        <p:nvSpPr>
          <p:cNvPr id="9" name="TextBox 8"/>
          <p:cNvSpPr txBox="1"/>
          <p:nvPr/>
        </p:nvSpPr>
        <p:spPr>
          <a:xfrm>
            <a:off x="1533936" y="4290596"/>
            <a:ext cx="6162264" cy="338554"/>
          </a:xfrm>
          <a:prstGeom prst="rect">
            <a:avLst/>
          </a:prstGeom>
          <a:noFill/>
        </p:spPr>
        <p:txBody>
          <a:bodyPr wrap="none" rtlCol="0">
            <a:spAutoFit/>
          </a:bodyPr>
          <a:lstStyle/>
          <a:p>
            <a:r>
              <a:rPr lang="en-US" sz="1600" b="1" dirty="0" smtClean="0"/>
              <a:t>But there</a:t>
            </a:r>
            <a:r>
              <a:rPr lang="en-US" sz="1600" b="1" i="1" dirty="0" smtClean="0"/>
              <a:t> are </a:t>
            </a:r>
            <a:r>
              <a:rPr lang="en-US" sz="1600" b="1" dirty="0" smtClean="0"/>
              <a:t>very few services that will pretty much do it all.</a:t>
            </a:r>
            <a:endParaRPr lang="en-US" sz="1600" b="1" dirty="0"/>
          </a:p>
        </p:txBody>
      </p:sp>
      <p:sp>
        <p:nvSpPr>
          <p:cNvPr id="10" name="Rectangle 9"/>
          <p:cNvSpPr/>
          <p:nvPr/>
        </p:nvSpPr>
        <p:spPr>
          <a:xfrm>
            <a:off x="2728300" y="3417153"/>
            <a:ext cx="3187063" cy="830997"/>
          </a:xfrm>
          <a:prstGeom prst="rect">
            <a:avLst/>
          </a:prstGeom>
          <a:noFill/>
          <a:ln>
            <a:solidFill>
              <a:schemeClr val="tx1"/>
            </a:solidFill>
          </a:ln>
        </p:spPr>
        <p:txBody>
          <a:bodyPr wrap="none">
            <a:spAutoFit/>
          </a:bodyPr>
          <a:lstStyle/>
          <a:p>
            <a:pPr algn="ctr"/>
            <a:r>
              <a:rPr lang="en" sz="1600" i="1" dirty="0" smtClean="0">
                <a:solidFill>
                  <a:srgbClr val="FF0000"/>
                </a:solidFill>
              </a:rPr>
              <a:t>Preservica</a:t>
            </a:r>
            <a:r>
              <a:rPr lang="en" sz="1600" i="1" dirty="0" smtClean="0"/>
              <a:t/>
            </a:r>
            <a:br>
              <a:rPr lang="en" sz="1600" i="1" dirty="0" smtClean="0"/>
            </a:br>
            <a:r>
              <a:rPr lang="en" sz="1600" i="1" dirty="0" smtClean="0"/>
              <a:t>Dspace Direct (uses DuraCloud)</a:t>
            </a:r>
          </a:p>
          <a:p>
            <a:pPr algn="ctr"/>
            <a:r>
              <a:rPr lang="en-US" sz="1600" i="1" dirty="0" err="1" smtClean="0"/>
              <a:t>ArchivesDIRECT</a:t>
            </a:r>
            <a:endParaRPr lang="en-US" sz="1600" i="1" dirty="0"/>
          </a:p>
        </p:txBody>
      </p:sp>
      <p:cxnSp>
        <p:nvCxnSpPr>
          <p:cNvPr id="11" name="Straight Connector 10"/>
          <p:cNvCxnSpPr/>
          <p:nvPr/>
        </p:nvCxnSpPr>
        <p:spPr>
          <a:xfrm>
            <a:off x="228600" y="1579661"/>
            <a:ext cx="0" cy="137308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28600" y="1581150"/>
            <a:ext cx="190500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086600" y="1352550"/>
            <a:ext cx="182880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915400" y="1352550"/>
            <a:ext cx="0" cy="16764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5800" y="3834140"/>
            <a:ext cx="0" cy="94741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6" name="Shape 214"/>
          <p:cNvSpPr txBox="1">
            <a:spLocks noGrp="1"/>
          </p:cNvSpPr>
          <p:nvPr>
            <p:ph type="title"/>
          </p:nvPr>
        </p:nvSpPr>
        <p:spPr>
          <a:xfrm>
            <a:off x="228600" y="133350"/>
            <a:ext cx="8229600" cy="533400"/>
          </a:xfrm>
          <a:prstGeom prst="rect">
            <a:avLst/>
          </a:prstGeom>
        </p:spPr>
        <p:txBody>
          <a:bodyPr lIns="91425" tIns="91425" rIns="91425" bIns="91425" anchor="b" anchorCtr="0">
            <a:noAutofit/>
          </a:bodyPr>
          <a:lstStyle/>
          <a:p>
            <a:pPr>
              <a:buNone/>
            </a:pPr>
            <a:r>
              <a:rPr lang="en" sz="3200" dirty="0" smtClean="0"/>
              <a:t>Reme</a:t>
            </a:r>
            <a:r>
              <a:rPr lang="en-US" sz="3200" dirty="0" smtClean="0"/>
              <a:t>m</a:t>
            </a:r>
            <a:r>
              <a:rPr lang="en" sz="3200" dirty="0" smtClean="0"/>
              <a:t>ber this?</a:t>
            </a:r>
            <a:endParaRPr lang="en" sz="3200" dirty="0"/>
          </a:p>
        </p:txBody>
      </p:sp>
      <p:sp>
        <p:nvSpPr>
          <p:cNvPr id="17" name="TextBox 16"/>
          <p:cNvSpPr txBox="1"/>
          <p:nvPr/>
        </p:nvSpPr>
        <p:spPr>
          <a:xfrm>
            <a:off x="457200" y="590550"/>
            <a:ext cx="8458200" cy="338554"/>
          </a:xfrm>
          <a:prstGeom prst="rect">
            <a:avLst/>
          </a:prstGeom>
          <a:noFill/>
        </p:spPr>
        <p:txBody>
          <a:bodyPr wrap="square" rtlCol="0">
            <a:spAutoFit/>
          </a:bodyPr>
          <a:lstStyle/>
          <a:p>
            <a:r>
              <a:rPr lang="en-US" sz="1600" dirty="0" smtClean="0"/>
              <a:t>Most tools and services only perform </a:t>
            </a:r>
            <a:r>
              <a:rPr lang="en-US" sz="1600" i="1" dirty="0" smtClean="0"/>
              <a:t>some</a:t>
            </a:r>
            <a:r>
              <a:rPr lang="en-US" sz="1600" dirty="0" smtClean="0"/>
              <a:t> of the functions in a digital curation lifecycle.</a:t>
            </a:r>
            <a:endParaRPr lang="en-US" sz="1600" dirty="0"/>
          </a:p>
        </p:txBody>
      </p:sp>
      <p:cxnSp>
        <p:nvCxnSpPr>
          <p:cNvPr id="18" name="Straight Connector 17"/>
          <p:cNvCxnSpPr/>
          <p:nvPr/>
        </p:nvCxnSpPr>
        <p:spPr>
          <a:xfrm flipH="1">
            <a:off x="693314" y="4781550"/>
            <a:ext cx="7917286"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610600" y="3834140"/>
            <a:ext cx="0" cy="94741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33400" y="923151"/>
            <a:ext cx="8458200" cy="261610"/>
          </a:xfrm>
          <a:prstGeom prst="rect">
            <a:avLst/>
          </a:prstGeom>
          <a:noFill/>
        </p:spPr>
        <p:txBody>
          <a:bodyPr wrap="square" rtlCol="0">
            <a:spAutoFit/>
          </a:bodyPr>
          <a:lstStyle/>
          <a:p>
            <a:r>
              <a:rPr lang="en-US" sz="1100" dirty="0" smtClean="0">
                <a:solidFill>
                  <a:srgbClr val="FF0000"/>
                </a:solidFill>
              </a:rPr>
              <a:t>*Tools/Services in RED were tested in-depth by POWRR</a:t>
            </a:r>
            <a:endParaRPr lang="en-US" sz="1100" dirty="0">
              <a:solidFill>
                <a:srgbClr val="FF0000"/>
              </a:solidFill>
            </a:endParaRPr>
          </a:p>
        </p:txBody>
      </p:sp>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218" y="2952750"/>
            <a:ext cx="8321782" cy="301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391174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220"/>
          <p:cNvSpPr txBox="1">
            <a:spLocks noGrp="1"/>
          </p:cNvSpPr>
          <p:nvPr>
            <p:ph type="title"/>
          </p:nvPr>
        </p:nvSpPr>
        <p:spPr>
          <a:xfrm>
            <a:off x="76200" y="209550"/>
            <a:ext cx="8839200" cy="857400"/>
          </a:xfrm>
          <a:prstGeom prst="rect">
            <a:avLst/>
          </a:prstGeom>
        </p:spPr>
        <p:txBody>
          <a:bodyPr lIns="91425" tIns="91425" rIns="91425" bIns="91425" anchor="b" anchorCtr="0">
            <a:noAutofit/>
          </a:bodyPr>
          <a:lstStyle/>
          <a:p>
            <a:pPr lvl="0" rtl="0">
              <a:buNone/>
            </a:pPr>
            <a:r>
              <a:rPr lang="en" sz="3200" dirty="0" smtClean="0"/>
              <a:t>Front-end/Processing: Curator’s Workbench</a:t>
            </a:r>
            <a:endParaRPr lang="en" sz="3200" dirty="0"/>
          </a:p>
        </p:txBody>
      </p:sp>
      <p:pic>
        <p:nvPicPr>
          <p:cNvPr id="4" name="Picture 2"/>
          <p:cNvPicPr>
            <a:picLocks noChangeAspect="1" noChangeArrowheads="1"/>
          </p:cNvPicPr>
          <p:nvPr/>
        </p:nvPicPr>
        <p:blipFill>
          <a:blip r:embed="rId3" cstate="print"/>
          <a:srcRect l="17222" t="22222" r="18889" b="56444"/>
          <a:stretch>
            <a:fillRect/>
          </a:stretch>
        </p:blipFill>
        <p:spPr bwMode="auto">
          <a:xfrm>
            <a:off x="228600" y="2038350"/>
            <a:ext cx="8763000" cy="1828800"/>
          </a:xfrm>
          <a:prstGeom prst="rect">
            <a:avLst/>
          </a:prstGeom>
          <a:noFill/>
          <a:ln w="9525">
            <a:noFill/>
            <a:miter lim="800000"/>
            <a:headEnd/>
            <a:tailEnd/>
          </a:ln>
        </p:spPr>
      </p:pic>
    </p:spTree>
    <p:extLst>
      <p:ext uri="{BB962C8B-B14F-4D97-AF65-F5344CB8AC3E}">
        <p14:creationId xmlns:p14="http://schemas.microsoft.com/office/powerpoint/2010/main" val="153568927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237"/>
          <p:cNvSpPr txBox="1">
            <a:spLocks/>
          </p:cNvSpPr>
          <p:nvPr/>
        </p:nvSpPr>
        <p:spPr>
          <a:xfrm>
            <a:off x="228600" y="114150"/>
            <a:ext cx="8229600" cy="857400"/>
          </a:xfrm>
          <a:prstGeom prst="rect">
            <a:avLst/>
          </a:prstGeom>
        </p:spPr>
        <p:txBody>
          <a:bodyPr lIns="91425" tIns="91425" rIns="91425" bIns="91425" anchor="b" anchorCtr="0">
            <a:noAutofit/>
          </a:bodyPr>
          <a:lstStyle>
            <a:defPPr marR="0" algn="l" rtl="0">
              <a:lnSpc>
                <a:spcPct val="100000"/>
              </a:lnSpc>
              <a:spcBef>
                <a:spcPts val="0"/>
              </a:spcBef>
              <a:spcAft>
                <a:spcPts val="0"/>
              </a:spcAft>
            </a:defPPr>
            <a:lvl1pPr marL="0" marR="0" algn="l" rtl="0">
              <a:lnSpc>
                <a:spcPct val="100000"/>
              </a:lnSpc>
              <a:spcBef>
                <a:spcPts val="0"/>
              </a:spcBef>
              <a:spcAft>
                <a:spcPts val="0"/>
              </a:spcAft>
              <a:buClr>
                <a:schemeClr val="dk1"/>
              </a:buClr>
              <a:buSzPct val="100000"/>
              <a:buNone/>
              <a:defRPr sz="3600" b="1" i="0" u="none" strike="noStrike" cap="none" baseline="0">
                <a:solidFill>
                  <a:schemeClr val="dk1"/>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None/>
              <a:defRPr sz="3600" b="1" i="0" u="none" strike="noStrike" cap="none" baseline="0">
                <a:solidFill>
                  <a:schemeClr val="dk1"/>
                </a:solidFill>
                <a:latin typeface="Arial"/>
                <a:ea typeface="Arial"/>
                <a:cs typeface="Arial"/>
                <a:sym typeface="Arial"/>
              </a:defRPr>
            </a:lvl2pPr>
            <a:lvl3pPr marL="0" indent="228600">
              <a:buClr>
                <a:schemeClr val="dk1"/>
              </a:buClr>
              <a:buSzPct val="100000"/>
              <a:buNone/>
              <a:defRPr sz="3600" b="1">
                <a:solidFill>
                  <a:schemeClr val="dk1"/>
                </a:solidFill>
              </a:defRPr>
            </a:lvl3pPr>
            <a:lvl4pPr marL="0" indent="228600">
              <a:buClr>
                <a:schemeClr val="dk1"/>
              </a:buClr>
              <a:buSzPct val="100000"/>
              <a:buNone/>
              <a:defRPr sz="3600" b="1">
                <a:solidFill>
                  <a:schemeClr val="dk1"/>
                </a:solidFill>
              </a:defRPr>
            </a:lvl4pPr>
            <a:lvl5pPr marL="0" indent="228600">
              <a:buClr>
                <a:schemeClr val="dk1"/>
              </a:buClr>
              <a:buSzPct val="100000"/>
              <a:buNone/>
              <a:defRPr sz="3600" b="1">
                <a:solidFill>
                  <a:schemeClr val="dk1"/>
                </a:solidFill>
              </a:defRPr>
            </a:lvl5pPr>
            <a:lvl6pPr marL="0" indent="228600">
              <a:buClr>
                <a:schemeClr val="dk1"/>
              </a:buClr>
              <a:buSzPct val="100000"/>
              <a:buNone/>
              <a:defRPr sz="3600" b="1">
                <a:solidFill>
                  <a:schemeClr val="dk1"/>
                </a:solidFill>
              </a:defRPr>
            </a:lvl6pPr>
            <a:lvl7pPr marL="0" indent="228600">
              <a:buClr>
                <a:schemeClr val="dk1"/>
              </a:buClr>
              <a:buSzPct val="100000"/>
              <a:buNone/>
              <a:defRPr sz="3600" b="1">
                <a:solidFill>
                  <a:schemeClr val="dk1"/>
                </a:solidFill>
              </a:defRPr>
            </a:lvl7pPr>
            <a:lvl8pPr marL="0" indent="228600">
              <a:buClr>
                <a:schemeClr val="dk1"/>
              </a:buClr>
              <a:buSzPct val="100000"/>
              <a:buNone/>
              <a:defRPr sz="3600" b="1">
                <a:solidFill>
                  <a:schemeClr val="dk1"/>
                </a:solidFill>
              </a:defRPr>
            </a:lvl8pPr>
            <a:lvl9pPr marL="0" indent="228600">
              <a:buClr>
                <a:schemeClr val="dk1"/>
              </a:buClr>
              <a:buSzPct val="100000"/>
              <a:buNone/>
              <a:defRPr sz="3600" b="1">
                <a:solidFill>
                  <a:schemeClr val="dk1"/>
                </a:solidFill>
              </a:defRPr>
            </a:lvl9pPr>
          </a:lstStyle>
          <a:p>
            <a:r>
              <a:rPr lang="en" sz="3200" dirty="0" smtClean="0"/>
              <a:t>Front-end/Processing: Archivematica</a:t>
            </a:r>
            <a:endParaRPr lang="en" sz="3200" dirty="0"/>
          </a:p>
        </p:txBody>
      </p:sp>
      <p:pic>
        <p:nvPicPr>
          <p:cNvPr id="4" name="Picture 2"/>
          <p:cNvPicPr>
            <a:picLocks noChangeAspect="1" noChangeArrowheads="1"/>
          </p:cNvPicPr>
          <p:nvPr/>
        </p:nvPicPr>
        <p:blipFill>
          <a:blip r:embed="rId3" cstate="print"/>
          <a:srcRect l="17222" t="33778" r="19445" b="44889"/>
          <a:stretch>
            <a:fillRect/>
          </a:stretch>
        </p:blipFill>
        <p:spPr bwMode="auto">
          <a:xfrm>
            <a:off x="152400" y="1885950"/>
            <a:ext cx="8686800" cy="1828800"/>
          </a:xfrm>
          <a:prstGeom prst="rect">
            <a:avLst/>
          </a:prstGeom>
          <a:noFill/>
          <a:ln w="9525">
            <a:noFill/>
            <a:miter lim="800000"/>
            <a:headEnd/>
            <a:tailEnd/>
          </a:ln>
        </p:spPr>
      </p:pic>
    </p:spTree>
    <p:extLst>
      <p:ext uri="{BB962C8B-B14F-4D97-AF65-F5344CB8AC3E}">
        <p14:creationId xmlns:p14="http://schemas.microsoft.com/office/powerpoint/2010/main" val="321369106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Shape 237"/>
          <p:cNvSpPr txBox="1">
            <a:spLocks noGrp="1"/>
          </p:cNvSpPr>
          <p:nvPr>
            <p:ph type="title"/>
          </p:nvPr>
        </p:nvSpPr>
        <p:spPr>
          <a:xfrm>
            <a:off x="228600" y="-190650"/>
            <a:ext cx="8229600" cy="857400"/>
          </a:xfrm>
          <a:prstGeom prst="rect">
            <a:avLst/>
          </a:prstGeom>
        </p:spPr>
        <p:txBody>
          <a:bodyPr lIns="91425" tIns="91425" rIns="91425" bIns="91425" anchor="b" anchorCtr="0">
            <a:noAutofit/>
          </a:bodyPr>
          <a:lstStyle/>
          <a:p>
            <a:r>
              <a:rPr lang="en" sz="3200" dirty="0"/>
              <a:t>Front-end/Processing: Archivematica</a:t>
            </a:r>
          </a:p>
        </p:txBody>
      </p:sp>
      <p:sp>
        <p:nvSpPr>
          <p:cNvPr id="4" name="TextBox 3"/>
          <p:cNvSpPr txBox="1"/>
          <p:nvPr/>
        </p:nvSpPr>
        <p:spPr>
          <a:xfrm>
            <a:off x="228600" y="937320"/>
            <a:ext cx="4038600" cy="3539430"/>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Open source/free software</a:t>
            </a:r>
            <a:br>
              <a:rPr lang="en-US" sz="1600" dirty="0" smtClean="0"/>
            </a:br>
            <a:endParaRPr lang="en-US" sz="1600" dirty="0" smtClean="0"/>
          </a:p>
          <a:p>
            <a:pPr marL="285750" indent="-285750">
              <a:buFont typeface="Arial" panose="020B0604020202020204" pitchFamily="34" charset="0"/>
              <a:buChar char="•"/>
            </a:pPr>
            <a:r>
              <a:rPr lang="en-US" sz="1600" dirty="0" smtClean="0"/>
              <a:t>Requires IT support and administration (Virtual Machine, Ubuntu Server, etc.)</a:t>
            </a:r>
            <a:br>
              <a:rPr lang="en-US" sz="1600" dirty="0" smtClean="0"/>
            </a:br>
            <a:endParaRPr lang="en-US" sz="1600" dirty="0" smtClean="0"/>
          </a:p>
          <a:p>
            <a:pPr marL="285750" indent="-285750">
              <a:buFont typeface="Arial" panose="020B0604020202020204" pitchFamily="34" charset="0"/>
              <a:buChar char="•"/>
            </a:pPr>
            <a:r>
              <a:rPr lang="en-US" sz="1600" dirty="0" err="1" smtClean="0"/>
              <a:t>Microservices</a:t>
            </a:r>
            <a:r>
              <a:rPr lang="en-US" sz="1600" dirty="0" smtClean="0"/>
              <a:t> run by themselves</a:t>
            </a:r>
            <a:br>
              <a:rPr lang="en-US" sz="1600" dirty="0" smtClean="0"/>
            </a:br>
            <a:endParaRPr lang="en-US" sz="1600" dirty="0" smtClean="0"/>
          </a:p>
          <a:p>
            <a:pPr marL="285750" indent="-285750">
              <a:buFont typeface="Arial" panose="020B0604020202020204" pitchFamily="34" charset="0"/>
              <a:buChar char="•"/>
            </a:pPr>
            <a:r>
              <a:rPr lang="en-US" sz="1600" dirty="0" smtClean="0"/>
              <a:t>Shows all the steps for AIP, SIP, DIP</a:t>
            </a:r>
            <a:br>
              <a:rPr lang="en-US" sz="1600" dirty="0" smtClean="0"/>
            </a:br>
            <a:endParaRPr lang="en-US" sz="1600" dirty="0" smtClean="0"/>
          </a:p>
          <a:p>
            <a:pPr marL="285750" indent="-285750">
              <a:buFont typeface="Arial" panose="020B0604020202020204" pitchFamily="34" charset="0"/>
              <a:buChar char="•"/>
            </a:pPr>
            <a:r>
              <a:rPr lang="en-US" sz="1600" dirty="0" smtClean="0"/>
              <a:t>Capability </a:t>
            </a:r>
            <a:r>
              <a:rPr lang="en-US" sz="1600" dirty="0"/>
              <a:t>to upload own metadata</a:t>
            </a:r>
            <a:r>
              <a:rPr lang="en-US" sz="1600" dirty="0" smtClean="0"/>
              <a:t/>
            </a:r>
            <a:br>
              <a:rPr lang="en-US" sz="1600" dirty="0" smtClean="0"/>
            </a:br>
            <a:endParaRPr lang="en-US" sz="1600" dirty="0" smtClean="0"/>
          </a:p>
          <a:p>
            <a:pPr marL="285750" indent="-285750">
              <a:buFont typeface="Arial" panose="020B0604020202020204" pitchFamily="34" charset="0"/>
              <a:buChar char="•"/>
            </a:pPr>
            <a:r>
              <a:rPr lang="en-US" sz="1600" dirty="0" smtClean="0"/>
              <a:t>Errors stop everything</a:t>
            </a:r>
            <a:br>
              <a:rPr lang="en-US" sz="1600" dirty="0" smtClean="0"/>
            </a:br>
            <a:endParaRPr lang="en-US" sz="1600" dirty="0"/>
          </a:p>
          <a:p>
            <a:pPr marL="285750" indent="-285750">
              <a:buFont typeface="Arial" panose="020B0604020202020204" pitchFamily="34" charset="0"/>
              <a:buChar char="•"/>
            </a:pPr>
            <a:r>
              <a:rPr lang="en-US" sz="1600" dirty="0" smtClean="0"/>
              <a:t>Great </a:t>
            </a:r>
            <a:r>
              <a:rPr lang="en-US" sz="1600" dirty="0"/>
              <a:t>Google users group support</a:t>
            </a:r>
            <a:endParaRPr lang="en-US" sz="1600" dirty="0" smtClean="0"/>
          </a:p>
        </p:txBody>
      </p:sp>
      <p:sp>
        <p:nvSpPr>
          <p:cNvPr id="5" name="TextBox 4"/>
          <p:cNvSpPr txBox="1"/>
          <p:nvPr/>
        </p:nvSpPr>
        <p:spPr>
          <a:xfrm>
            <a:off x="4648200" y="921663"/>
            <a:ext cx="3886200" cy="3785652"/>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Integrates with Content DM &amp; </a:t>
            </a:r>
            <a:r>
              <a:rPr lang="en-US" sz="1600" dirty="0" err="1" smtClean="0"/>
              <a:t>DSpace</a:t>
            </a:r>
            <a:r>
              <a:rPr lang="en-US" sz="1600" dirty="0" smtClean="0"/>
              <a:t/>
            </a:r>
            <a:br>
              <a:rPr lang="en-US" sz="1600" dirty="0" smtClean="0"/>
            </a:br>
            <a:endParaRPr lang="en-US" sz="1600" dirty="0" smtClean="0"/>
          </a:p>
          <a:p>
            <a:pPr marL="285750" indent="-285750">
              <a:buFont typeface="Arial" panose="020B0604020202020204" pitchFamily="34" charset="0"/>
              <a:buChar char="•"/>
            </a:pPr>
            <a:r>
              <a:rPr lang="en-US" sz="1600" dirty="0" smtClean="0"/>
              <a:t>Bundled with ICA-</a:t>
            </a:r>
            <a:r>
              <a:rPr lang="en-US" sz="1600" dirty="0" err="1" smtClean="0"/>
              <a:t>AToM</a:t>
            </a:r>
            <a:r>
              <a:rPr lang="en-US" sz="1600" dirty="0" smtClean="0"/>
              <a:t> (archival content management system like ARCHON)</a:t>
            </a:r>
            <a:br>
              <a:rPr lang="en-US" sz="1600" dirty="0" smtClean="0"/>
            </a:br>
            <a:endParaRPr lang="en-US" sz="1600" dirty="0" smtClean="0"/>
          </a:p>
          <a:p>
            <a:pPr marL="285750" indent="-285750">
              <a:buFont typeface="Arial" panose="020B0604020202020204" pitchFamily="34" charset="0"/>
              <a:buChar char="•"/>
            </a:pPr>
            <a:r>
              <a:rPr lang="en-US" sz="1600" dirty="0" smtClean="0"/>
              <a:t>Hosted version now available</a:t>
            </a:r>
            <a:br>
              <a:rPr lang="en-US" sz="1600" dirty="0" smtClean="0"/>
            </a:br>
            <a:endParaRPr lang="en-US" sz="1600" dirty="0" smtClean="0"/>
          </a:p>
          <a:p>
            <a:pPr marL="285750" indent="-285750">
              <a:buFont typeface="Arial" panose="020B0604020202020204" pitchFamily="34" charset="0"/>
              <a:buChar char="•"/>
            </a:pPr>
            <a:r>
              <a:rPr lang="en-US" sz="1600" dirty="0"/>
              <a:t>File transfers not intuitive</a:t>
            </a:r>
            <a:br>
              <a:rPr lang="en-US" sz="1600" dirty="0"/>
            </a:br>
            <a:endParaRPr lang="en-US" sz="1600" dirty="0"/>
          </a:p>
          <a:p>
            <a:pPr marL="285750" indent="-285750">
              <a:buFont typeface="Arial" panose="020B0604020202020204" pitchFamily="34" charset="0"/>
              <a:buChar char="•"/>
            </a:pPr>
            <a:r>
              <a:rPr lang="en-US" sz="1600" dirty="0" smtClean="0"/>
              <a:t>Slower processing, but that could be due to the fact that we are used to desktop-based applications</a:t>
            </a:r>
            <a:br>
              <a:rPr lang="en-US" sz="1600" dirty="0" smtClean="0"/>
            </a:br>
            <a:endParaRPr lang="en-US" sz="1600" dirty="0" smtClean="0"/>
          </a:p>
        </p:txBody>
      </p:sp>
    </p:spTree>
  </p:cSld>
  <p:clrMapOvr>
    <a:masterClrMapping/>
  </p:clrMapOvr>
  <p:transition spd="slow">
    <p:cu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Shape 243"/>
          <p:cNvSpPr txBox="1">
            <a:spLocks noGrp="1"/>
          </p:cNvSpPr>
          <p:nvPr>
            <p:ph type="title"/>
          </p:nvPr>
        </p:nvSpPr>
        <p:spPr>
          <a:xfrm>
            <a:off x="228600" y="133350"/>
            <a:ext cx="8153400" cy="549028"/>
          </a:xfrm>
          <a:prstGeom prst="rect">
            <a:avLst/>
          </a:prstGeom>
        </p:spPr>
        <p:txBody>
          <a:bodyPr lIns="91425" tIns="91425" rIns="91425" bIns="91425" anchor="b" anchorCtr="0">
            <a:noAutofit/>
          </a:bodyPr>
          <a:lstStyle/>
          <a:p>
            <a:pPr>
              <a:buNone/>
            </a:pPr>
            <a:r>
              <a:rPr lang="en" sz="2800" dirty="0" smtClean="0"/>
              <a:t>Archivematica: Transfer Collection</a:t>
            </a:r>
            <a:endParaRPr lang="en" sz="2800" dirty="0"/>
          </a:p>
        </p:txBody>
      </p:sp>
      <p:pic>
        <p:nvPicPr>
          <p:cNvPr id="1026" name="Picture 2" descr="C:\Users\a1548234\Desktop\CreateSIP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819150"/>
            <a:ext cx="7391400" cy="41787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7150"/>
            <a:ext cx="7924800" cy="548878"/>
          </a:xfrm>
        </p:spPr>
        <p:txBody>
          <a:bodyPr/>
          <a:lstStyle/>
          <a:p>
            <a:r>
              <a:rPr lang="en-US" sz="2800" dirty="0" err="1" smtClean="0"/>
              <a:t>Archivematica</a:t>
            </a:r>
            <a:r>
              <a:rPr lang="en-US" sz="2800" dirty="0" smtClean="0"/>
              <a:t>: Normalization On Ingest</a:t>
            </a:r>
            <a:endParaRPr lang="en-US" sz="2800" dirty="0"/>
          </a:p>
        </p:txBody>
      </p:sp>
      <p:pic>
        <p:nvPicPr>
          <p:cNvPr id="2050" name="Picture 2" descr="C:\Users\a1548234\Desktop\Normaliz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66750"/>
            <a:ext cx="7315200" cy="413564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4417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2005-2008</a:t>
            </a:r>
            <a:endParaRPr lang="en-US" dirty="0"/>
          </a:p>
        </p:txBody>
      </p:sp>
      <p:sp>
        <p:nvSpPr>
          <p:cNvPr id="4" name="Text Placeholder 3"/>
          <p:cNvSpPr>
            <a:spLocks noGrp="1"/>
          </p:cNvSpPr>
          <p:nvPr>
            <p:ph type="body" idx="1"/>
          </p:nvPr>
        </p:nvSpPr>
        <p:spPr/>
        <p:txBody>
          <a:bodyPr/>
          <a:lstStyle/>
          <a:p>
            <a:r>
              <a:rPr lang="en-US" dirty="0" smtClean="0"/>
              <a:t>FEAR</a:t>
            </a:r>
            <a:endParaRPr lang="en-US" dirty="0"/>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995363" y="1630363"/>
            <a:ext cx="2963862" cy="2963862"/>
          </a:xfrm>
        </p:spPr>
      </p:pic>
      <p:sp>
        <p:nvSpPr>
          <p:cNvPr id="6" name="Text Placeholder 5"/>
          <p:cNvSpPr>
            <a:spLocks noGrp="1"/>
          </p:cNvSpPr>
          <p:nvPr>
            <p:ph type="body" sz="quarter" idx="3"/>
          </p:nvPr>
        </p:nvSpPr>
        <p:spPr/>
        <p:txBody>
          <a:bodyPr/>
          <a:lstStyle/>
          <a:p>
            <a:r>
              <a:rPr lang="en-US" dirty="0" smtClean="0"/>
              <a:t>HOPE</a:t>
            </a:r>
            <a:endParaRPr lang="en-US" dirty="0"/>
          </a:p>
        </p:txBody>
      </p:sp>
      <p:pic>
        <p:nvPicPr>
          <p:cNvPr id="11" name="Content Placeholder 10"/>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684721" y="1630363"/>
            <a:ext cx="3962382" cy="2963862"/>
          </a:xfrm>
        </p:spPr>
      </p:pic>
    </p:spTree>
    <p:extLst>
      <p:ext uri="{BB962C8B-B14F-4D97-AF65-F5344CB8AC3E}">
        <p14:creationId xmlns:p14="http://schemas.microsoft.com/office/powerpoint/2010/main" val="388976436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7150"/>
            <a:ext cx="8153400" cy="625078"/>
          </a:xfrm>
        </p:spPr>
        <p:txBody>
          <a:bodyPr/>
          <a:lstStyle/>
          <a:p>
            <a:r>
              <a:rPr lang="en-US" sz="2800" dirty="0" err="1" smtClean="0"/>
              <a:t>Archivematica</a:t>
            </a:r>
            <a:r>
              <a:rPr lang="en-US" sz="2800" dirty="0" smtClean="0"/>
              <a:t>: Add Metadata</a:t>
            </a:r>
            <a:endParaRPr lang="en-US" sz="2800" dirty="0"/>
          </a:p>
        </p:txBody>
      </p:sp>
      <p:pic>
        <p:nvPicPr>
          <p:cNvPr id="3074" name="Picture 2" descr="C:\Users\a1548234\Desktop\Metadataform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9093" y="742950"/>
            <a:ext cx="5117507" cy="41719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14872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33350"/>
            <a:ext cx="7924799" cy="472678"/>
          </a:xfrm>
        </p:spPr>
        <p:txBody>
          <a:bodyPr/>
          <a:lstStyle/>
          <a:p>
            <a:r>
              <a:rPr lang="en-US" sz="2800" dirty="0" err="1" smtClean="0"/>
              <a:t>Archivematica</a:t>
            </a:r>
            <a:r>
              <a:rPr lang="en-US" sz="2800" dirty="0" smtClean="0"/>
              <a:t>: Add AIP to Storage</a:t>
            </a:r>
            <a:endParaRPr lang="en-US" sz="2800" dirty="0"/>
          </a:p>
        </p:txBody>
      </p:sp>
      <p:pic>
        <p:nvPicPr>
          <p:cNvPr id="4098" name="Picture 2" descr="C:\Users\a1548234\Desktop\StoreAIPUpDIP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070" y="666750"/>
            <a:ext cx="7278330" cy="4114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81861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49"/>
          <p:cNvSpPr txBox="1">
            <a:spLocks noGrp="1"/>
          </p:cNvSpPr>
          <p:nvPr>
            <p:ph type="title"/>
          </p:nvPr>
        </p:nvSpPr>
        <p:spPr>
          <a:xfrm>
            <a:off x="76200" y="37950"/>
            <a:ext cx="8991600" cy="857400"/>
          </a:xfrm>
          <a:prstGeom prst="rect">
            <a:avLst/>
          </a:prstGeom>
        </p:spPr>
        <p:txBody>
          <a:bodyPr lIns="91425" tIns="91425" rIns="91425" bIns="91425" anchor="b" anchorCtr="0">
            <a:noAutofit/>
          </a:bodyPr>
          <a:lstStyle/>
          <a:p>
            <a:r>
              <a:rPr lang="en" sz="3200" dirty="0" smtClean="0"/>
              <a:t>Back-end/Preservation: DuraCloud</a:t>
            </a:r>
            <a:endParaRPr lang="en" sz="3200"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361" t="26791" r="18542" b="51326"/>
          <a:stretch/>
        </p:blipFill>
        <p:spPr bwMode="auto">
          <a:xfrm>
            <a:off x="152400" y="2038350"/>
            <a:ext cx="8791575"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44631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Shape 249"/>
          <p:cNvSpPr txBox="1">
            <a:spLocks noGrp="1"/>
          </p:cNvSpPr>
          <p:nvPr>
            <p:ph type="title"/>
          </p:nvPr>
        </p:nvSpPr>
        <p:spPr>
          <a:xfrm>
            <a:off x="76200" y="-95250"/>
            <a:ext cx="8991600" cy="857400"/>
          </a:xfrm>
          <a:prstGeom prst="rect">
            <a:avLst/>
          </a:prstGeom>
        </p:spPr>
        <p:txBody>
          <a:bodyPr lIns="91425" tIns="91425" rIns="91425" bIns="91425" anchor="b" anchorCtr="0">
            <a:noAutofit/>
          </a:bodyPr>
          <a:lstStyle/>
          <a:p>
            <a:r>
              <a:rPr lang="en" sz="3200" dirty="0" smtClean="0"/>
              <a:t>Back-end/Preservation: DuraCloud</a:t>
            </a:r>
            <a:endParaRPr lang="en" sz="3200" dirty="0"/>
          </a:p>
        </p:txBody>
      </p:sp>
      <p:sp>
        <p:nvSpPr>
          <p:cNvPr id="2" name="TextBox 1"/>
          <p:cNvSpPr txBox="1"/>
          <p:nvPr/>
        </p:nvSpPr>
        <p:spPr>
          <a:xfrm>
            <a:off x="228600" y="834807"/>
            <a:ext cx="4038600" cy="4278094"/>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Nonprofit; Open Pricing; Community buy-in</a:t>
            </a:r>
            <a:br>
              <a:rPr lang="en-US" sz="1600" dirty="0" smtClean="0"/>
            </a:br>
            <a:endParaRPr lang="en-US" sz="1600" dirty="0" smtClean="0"/>
          </a:p>
          <a:p>
            <a:pPr marL="285750" indent="-285750">
              <a:buFont typeface="Arial" panose="020B0604020202020204" pitchFamily="34" charset="0"/>
              <a:buChar char="•"/>
            </a:pPr>
            <a:r>
              <a:rPr lang="en-US" sz="1600" dirty="0" smtClean="0"/>
              <a:t>Cloud storage/preservation solution</a:t>
            </a:r>
            <a:br>
              <a:rPr lang="en-US" sz="1600" dirty="0" smtClean="0"/>
            </a:br>
            <a:endParaRPr lang="en-US" sz="1600" dirty="0" smtClean="0"/>
          </a:p>
          <a:p>
            <a:pPr marL="285750" indent="-285750">
              <a:buFont typeface="Arial" panose="020B0604020202020204" pitchFamily="34" charset="0"/>
              <a:buChar char="•"/>
            </a:pPr>
            <a:r>
              <a:rPr lang="en-US" sz="1600" dirty="0" smtClean="0"/>
              <a:t>Different storage provider options</a:t>
            </a:r>
            <a:br>
              <a:rPr lang="en-US" sz="1600" dirty="0" smtClean="0"/>
            </a:br>
            <a:endParaRPr lang="en-US" sz="1600" dirty="0" smtClean="0"/>
          </a:p>
          <a:p>
            <a:pPr marL="285750" indent="-285750">
              <a:buFont typeface="Arial" panose="020B0604020202020204" pitchFamily="34" charset="0"/>
              <a:buChar char="•"/>
            </a:pPr>
            <a:r>
              <a:rPr lang="en-US" sz="1600" dirty="0"/>
              <a:t>Hosted service (requires little to no IT support on your end!)</a:t>
            </a:r>
            <a:r>
              <a:rPr lang="en-US" sz="1600" dirty="0" smtClean="0"/>
              <a:t/>
            </a:r>
            <a:br>
              <a:rPr lang="en-US" sz="1600" dirty="0" smtClean="0"/>
            </a:br>
            <a:endParaRPr lang="en-US" sz="1600" dirty="0" smtClean="0"/>
          </a:p>
          <a:p>
            <a:pPr marL="285750" indent="-285750">
              <a:buFont typeface="Arial" panose="020B0604020202020204" pitchFamily="34" charset="0"/>
              <a:buChar char="•"/>
            </a:pPr>
            <a:r>
              <a:rPr lang="en-US" sz="1600" dirty="0" smtClean="0"/>
              <a:t>Some </a:t>
            </a:r>
            <a:r>
              <a:rPr lang="en-US" sz="1600" dirty="0" err="1" smtClean="0"/>
              <a:t>microservices</a:t>
            </a:r>
            <a:r>
              <a:rPr lang="en-US" sz="1600" dirty="0" smtClean="0"/>
              <a:t> available (like health checks that verify checksums</a:t>
            </a:r>
            <a:br>
              <a:rPr lang="en-US" sz="1600" dirty="0" smtClean="0"/>
            </a:br>
            <a:endParaRPr lang="en-US" sz="1600" dirty="0" smtClean="0"/>
          </a:p>
          <a:p>
            <a:pPr marL="285750" indent="-285750">
              <a:buFont typeface="Arial" panose="020B0604020202020204" pitchFamily="34" charset="0"/>
              <a:buChar char="•"/>
            </a:pPr>
            <a:r>
              <a:rPr lang="en-US" sz="1600" dirty="0" smtClean="0"/>
              <a:t>Different options/methods for uploading content (bulk, single item, etc.)</a:t>
            </a:r>
            <a:br>
              <a:rPr lang="en-US" sz="1600" dirty="0" smtClean="0"/>
            </a:br>
            <a:endParaRPr lang="en-US" sz="1600" dirty="0" smtClean="0"/>
          </a:p>
          <a:p>
            <a:pPr marL="285750" indent="-285750">
              <a:buFont typeface="Arial" panose="020B0604020202020204" pitchFamily="34" charset="0"/>
              <a:buChar char="•"/>
            </a:pPr>
            <a:r>
              <a:rPr lang="en-US" sz="1600" dirty="0" smtClean="0"/>
              <a:t>Intuitive uploads and file management</a:t>
            </a:r>
            <a:endParaRPr lang="en-US" sz="1600" dirty="0"/>
          </a:p>
        </p:txBody>
      </p:sp>
      <p:sp>
        <p:nvSpPr>
          <p:cNvPr id="5" name="TextBox 4"/>
          <p:cNvSpPr txBox="1"/>
          <p:nvPr/>
        </p:nvSpPr>
        <p:spPr>
          <a:xfrm>
            <a:off x="4648200" y="819150"/>
            <a:ext cx="3886200" cy="3785652"/>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Easy exit strategy</a:t>
            </a:r>
            <a:br>
              <a:rPr lang="en-US" sz="1600" dirty="0" smtClean="0"/>
            </a:br>
            <a:endParaRPr lang="en-US" sz="1600" dirty="0" smtClean="0"/>
          </a:p>
          <a:p>
            <a:pPr marL="285750" indent="-285750">
              <a:buFont typeface="Arial" panose="020B0604020202020204" pitchFamily="34" charset="0"/>
              <a:buChar char="•"/>
            </a:pPr>
            <a:r>
              <a:rPr lang="en-US" sz="1600" dirty="0" smtClean="0"/>
              <a:t>Easy integration with </a:t>
            </a:r>
            <a:r>
              <a:rPr lang="en-US" sz="1600" dirty="0" err="1" smtClean="0"/>
              <a:t>DSpace</a:t>
            </a:r>
            <a:r>
              <a:rPr lang="en-US" sz="1600" dirty="0" smtClean="0"/>
              <a:t/>
            </a:r>
            <a:br>
              <a:rPr lang="en-US" sz="1600" dirty="0" smtClean="0"/>
            </a:br>
            <a:endParaRPr lang="en-US" sz="1600" dirty="0" smtClean="0"/>
          </a:p>
          <a:p>
            <a:pPr marL="285750" indent="-285750">
              <a:buFont typeface="Arial" panose="020B0604020202020204" pitchFamily="34" charset="0"/>
              <a:buChar char="•"/>
            </a:pPr>
            <a:r>
              <a:rPr lang="en-US" sz="1600" dirty="0" smtClean="0"/>
              <a:t>New: Integrated with hosted version of </a:t>
            </a:r>
            <a:r>
              <a:rPr lang="en-US" sz="1600" dirty="0" err="1" smtClean="0"/>
              <a:t>Dspace</a:t>
            </a:r>
            <a:r>
              <a:rPr lang="en-US" sz="1600" dirty="0" smtClean="0"/>
              <a:t/>
            </a:r>
            <a:br>
              <a:rPr lang="en-US" sz="1600" dirty="0" smtClean="0"/>
            </a:br>
            <a:endParaRPr lang="en-US" sz="1600" dirty="0" smtClean="0"/>
          </a:p>
          <a:p>
            <a:pPr marL="285750" indent="-285750">
              <a:buFont typeface="Arial" panose="020B0604020202020204" pitchFamily="34" charset="0"/>
              <a:buChar char="•"/>
            </a:pPr>
            <a:r>
              <a:rPr lang="en-US" sz="1600" dirty="0" smtClean="0"/>
              <a:t>Media streaming based on Amazon’s Cloud service</a:t>
            </a:r>
            <a:br>
              <a:rPr lang="en-US" sz="1600" dirty="0" smtClean="0"/>
            </a:br>
            <a:endParaRPr lang="en-US" sz="1600" dirty="0"/>
          </a:p>
          <a:p>
            <a:pPr marL="285750" indent="-285750">
              <a:buFont typeface="Arial" panose="020B0604020202020204" pitchFamily="34" charset="0"/>
              <a:buChar char="•"/>
            </a:pPr>
            <a:r>
              <a:rPr lang="en-US" sz="1600" dirty="0" smtClean="0"/>
              <a:t>Responsive customer service with very good documentation</a:t>
            </a:r>
            <a:br>
              <a:rPr lang="en-US" sz="1600" dirty="0" smtClean="0"/>
            </a:br>
            <a:endParaRPr lang="en-US" sz="1600" dirty="0" smtClean="0"/>
          </a:p>
          <a:p>
            <a:pPr marL="285750" indent="-285750">
              <a:buFont typeface="Arial" panose="020B0604020202020204" pitchFamily="34" charset="0"/>
              <a:buChar char="•"/>
            </a:pPr>
            <a:r>
              <a:rPr lang="en-US" sz="1600" dirty="0"/>
              <a:t>Affordable; Scalable; Easy to get started</a:t>
            </a:r>
          </a:p>
        </p:txBody>
      </p:sp>
    </p:spTree>
  </p:cSld>
  <p:clrMapOvr>
    <a:masterClrMapping/>
  </p:clrMapOvr>
  <p:transition spd="slow">
    <p:cu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Shape 249"/>
          <p:cNvSpPr txBox="1">
            <a:spLocks noGrp="1"/>
          </p:cNvSpPr>
          <p:nvPr>
            <p:ph type="title"/>
          </p:nvPr>
        </p:nvSpPr>
        <p:spPr>
          <a:xfrm>
            <a:off x="76200" y="-95250"/>
            <a:ext cx="8991600" cy="857400"/>
          </a:xfrm>
          <a:prstGeom prst="rect">
            <a:avLst/>
          </a:prstGeom>
        </p:spPr>
        <p:txBody>
          <a:bodyPr lIns="91425" tIns="91425" rIns="91425" bIns="91425" anchor="b" anchorCtr="0">
            <a:noAutofit/>
          </a:bodyPr>
          <a:lstStyle/>
          <a:p>
            <a:r>
              <a:rPr lang="en" sz="3200" dirty="0" smtClean="0"/>
              <a:t>DuraCloud.org</a:t>
            </a:r>
            <a:endParaRPr lang="en" sz="3200" dirty="0"/>
          </a:p>
        </p:txBody>
      </p:sp>
      <p:sp>
        <p:nvSpPr>
          <p:cNvPr id="6" name="TextBox 5"/>
          <p:cNvSpPr txBox="1"/>
          <p:nvPr/>
        </p:nvSpPr>
        <p:spPr>
          <a:xfrm>
            <a:off x="228600" y="1276343"/>
            <a:ext cx="4038600" cy="3046988"/>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Open Pricing</a:t>
            </a:r>
            <a:br>
              <a:rPr lang="en-US" sz="1600" dirty="0" smtClean="0"/>
            </a:br>
            <a:endParaRPr lang="en-US" sz="1600" dirty="0" smtClean="0"/>
          </a:p>
          <a:p>
            <a:pPr marL="285750" indent="-285750">
              <a:buFont typeface="Arial" panose="020B0604020202020204" pitchFamily="34" charset="0"/>
              <a:buChar char="•"/>
            </a:pPr>
            <a:r>
              <a:rPr lang="en-US" sz="1600" dirty="0" smtClean="0"/>
              <a:t>Free Trial</a:t>
            </a:r>
            <a:br>
              <a:rPr lang="en-US" sz="1600" dirty="0" smtClean="0"/>
            </a:br>
            <a:endParaRPr lang="en-US" sz="1600" dirty="0" smtClean="0"/>
          </a:p>
          <a:p>
            <a:pPr marL="285750" indent="-285750">
              <a:buFont typeface="Arial" panose="020B0604020202020204" pitchFamily="34" charset="0"/>
              <a:buChar char="•"/>
            </a:pPr>
            <a:r>
              <a:rPr lang="en-US" sz="1600" dirty="0" smtClean="0"/>
              <a:t>Lots of webinars and tutorials</a:t>
            </a:r>
            <a:br>
              <a:rPr lang="en-US" sz="1600" dirty="0" smtClean="0"/>
            </a:br>
            <a:endParaRPr lang="en-US" sz="1600" dirty="0" smtClean="0"/>
          </a:p>
          <a:p>
            <a:pPr marL="285750" indent="-285750">
              <a:buFont typeface="Arial" panose="020B0604020202020204" pitchFamily="34" charset="0"/>
              <a:buChar char="•"/>
            </a:pPr>
            <a:r>
              <a:rPr lang="en-US" sz="1600" dirty="0" smtClean="0"/>
              <a:t>Learn more about the new </a:t>
            </a:r>
            <a:r>
              <a:rPr lang="en-US" sz="1600" dirty="0" err="1" smtClean="0"/>
              <a:t>DSpace</a:t>
            </a:r>
            <a:r>
              <a:rPr lang="en-US" sz="1600" dirty="0" smtClean="0"/>
              <a:t> Direct… a hosted version of the </a:t>
            </a:r>
            <a:r>
              <a:rPr lang="en-US" sz="1600" dirty="0" err="1" smtClean="0"/>
              <a:t>DSpace</a:t>
            </a:r>
            <a:r>
              <a:rPr lang="en-US" sz="1600" dirty="0" smtClean="0"/>
              <a:t> Institutional Repository software that is integrated with </a:t>
            </a:r>
            <a:r>
              <a:rPr lang="en-US" sz="1600" dirty="0" err="1" smtClean="0"/>
              <a:t>DuraCloud</a:t>
            </a:r>
            <a:r>
              <a:rPr lang="en-US" sz="1600" dirty="0" smtClean="0"/>
              <a:t> for preservation </a:t>
            </a:r>
            <a:br>
              <a:rPr lang="en-US" sz="1600" dirty="0" smtClean="0"/>
            </a:br>
            <a:endParaRPr lang="en-US" sz="1600" dirty="0" smtClean="0"/>
          </a:p>
        </p:txBody>
      </p:sp>
      <p:sp>
        <p:nvSpPr>
          <p:cNvPr id="7" name="Shape 249"/>
          <p:cNvSpPr txBox="1">
            <a:spLocks/>
          </p:cNvSpPr>
          <p:nvPr/>
        </p:nvSpPr>
        <p:spPr>
          <a:xfrm>
            <a:off x="76200" y="133350"/>
            <a:ext cx="3276600" cy="990600"/>
          </a:xfrm>
          <a:prstGeom prst="rect">
            <a:avLst/>
          </a:prstGeom>
        </p:spPr>
        <p:txBody>
          <a:bodyPr lIns="91425" tIns="91425" rIns="91425" bIns="91425" anchor="b" anchorCtr="0">
            <a:noAutofit/>
          </a:bodyPr>
          <a:lstStyle>
            <a:defPPr marR="0" algn="l" rtl="0">
              <a:lnSpc>
                <a:spcPct val="100000"/>
              </a:lnSpc>
              <a:spcBef>
                <a:spcPts val="0"/>
              </a:spcBef>
              <a:spcAft>
                <a:spcPts val="0"/>
              </a:spcAft>
            </a:defPPr>
            <a:lvl1pPr marL="0" marR="0" algn="l" rtl="0">
              <a:lnSpc>
                <a:spcPct val="100000"/>
              </a:lnSpc>
              <a:spcBef>
                <a:spcPts val="0"/>
              </a:spcBef>
              <a:spcAft>
                <a:spcPts val="0"/>
              </a:spcAft>
              <a:buClr>
                <a:schemeClr val="dk1"/>
              </a:buClr>
              <a:buSzPct val="100000"/>
              <a:buNone/>
              <a:defRPr sz="3600" b="1" i="0" u="none" strike="noStrike" cap="none" baseline="0">
                <a:solidFill>
                  <a:schemeClr val="dk1"/>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None/>
              <a:defRPr sz="3600" b="1" i="0" u="none" strike="noStrike" cap="none" baseline="0">
                <a:solidFill>
                  <a:schemeClr val="dk1"/>
                </a:solidFill>
                <a:latin typeface="Arial"/>
                <a:ea typeface="Arial"/>
                <a:cs typeface="Arial"/>
                <a:sym typeface="Arial"/>
              </a:defRPr>
            </a:lvl2pPr>
            <a:lvl3pPr marL="0" indent="228600">
              <a:buClr>
                <a:schemeClr val="dk1"/>
              </a:buClr>
              <a:buSzPct val="100000"/>
              <a:buNone/>
              <a:defRPr sz="3600" b="1">
                <a:solidFill>
                  <a:schemeClr val="dk1"/>
                </a:solidFill>
              </a:defRPr>
            </a:lvl3pPr>
            <a:lvl4pPr marL="0" indent="228600">
              <a:buClr>
                <a:schemeClr val="dk1"/>
              </a:buClr>
              <a:buSzPct val="100000"/>
              <a:buNone/>
              <a:defRPr sz="3600" b="1">
                <a:solidFill>
                  <a:schemeClr val="dk1"/>
                </a:solidFill>
              </a:defRPr>
            </a:lvl4pPr>
            <a:lvl5pPr marL="0" indent="228600">
              <a:buClr>
                <a:schemeClr val="dk1"/>
              </a:buClr>
              <a:buSzPct val="100000"/>
              <a:buNone/>
              <a:defRPr sz="3600" b="1">
                <a:solidFill>
                  <a:schemeClr val="dk1"/>
                </a:solidFill>
              </a:defRPr>
            </a:lvl5pPr>
            <a:lvl6pPr marL="0" indent="228600">
              <a:buClr>
                <a:schemeClr val="dk1"/>
              </a:buClr>
              <a:buSzPct val="100000"/>
              <a:buNone/>
              <a:defRPr sz="3600" b="1">
                <a:solidFill>
                  <a:schemeClr val="dk1"/>
                </a:solidFill>
              </a:defRPr>
            </a:lvl6pPr>
            <a:lvl7pPr marL="0" indent="228600">
              <a:buClr>
                <a:schemeClr val="dk1"/>
              </a:buClr>
              <a:buSzPct val="100000"/>
              <a:buNone/>
              <a:defRPr sz="3600" b="1">
                <a:solidFill>
                  <a:schemeClr val="dk1"/>
                </a:solidFill>
              </a:defRPr>
            </a:lvl7pPr>
            <a:lvl8pPr marL="0" indent="228600">
              <a:buClr>
                <a:schemeClr val="dk1"/>
              </a:buClr>
              <a:buSzPct val="100000"/>
              <a:buNone/>
              <a:defRPr sz="3600" b="1">
                <a:solidFill>
                  <a:schemeClr val="dk1"/>
                </a:solidFill>
              </a:defRPr>
            </a:lvl8pPr>
            <a:lvl9pPr marL="0" indent="228600">
              <a:buClr>
                <a:schemeClr val="dk1"/>
              </a:buClr>
              <a:buSzPct val="100000"/>
              <a:buNone/>
              <a:defRPr sz="3600" b="1">
                <a:solidFill>
                  <a:schemeClr val="dk1"/>
                </a:solidFill>
              </a:defRPr>
            </a:lvl9pPr>
          </a:lstStyle>
          <a:p>
            <a:r>
              <a:rPr lang="en" sz="2000" b="0" dirty="0" smtClean="0"/>
              <a:t>Head to the website for…</a:t>
            </a:r>
            <a:endParaRPr lang="en" sz="2000" b="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50593"/>
            <a:ext cx="4872038" cy="5035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3105418"/>
      </p:ext>
    </p:extLst>
  </p:cSld>
  <p:clrMapOvr>
    <a:masterClrMapping/>
  </p:clrMapOvr>
  <p:transition spd="slow">
    <p:cut/>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0" y="285750"/>
            <a:ext cx="9144000" cy="4286250"/>
          </a:xfrm>
          <a:prstGeom prst="rect">
            <a:avLst/>
          </a:prstGeom>
          <a:noFill/>
          <a:ln w="9525">
            <a:noFill/>
            <a:miter lim="800000"/>
            <a:headEnd/>
            <a:tailEnd/>
          </a:ln>
        </p:spPr>
      </p:pic>
    </p:spTree>
    <p:extLst>
      <p:ext uri="{BB962C8B-B14F-4D97-AF65-F5344CB8AC3E}">
        <p14:creationId xmlns:p14="http://schemas.microsoft.com/office/powerpoint/2010/main" val="167417243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438150"/>
            <a:ext cx="9144000" cy="4286250"/>
          </a:xfrm>
          <a:prstGeom prst="rect">
            <a:avLst/>
          </a:prstGeom>
          <a:noFill/>
          <a:ln w="9525">
            <a:noFill/>
            <a:miter lim="800000"/>
            <a:headEnd/>
            <a:tailEnd/>
          </a:ln>
        </p:spPr>
      </p:pic>
    </p:spTree>
    <p:extLst>
      <p:ext uri="{BB962C8B-B14F-4D97-AF65-F5344CB8AC3E}">
        <p14:creationId xmlns:p14="http://schemas.microsoft.com/office/powerpoint/2010/main" val="9073098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438" y="421886"/>
            <a:ext cx="9142562" cy="4285576"/>
          </a:xfrm>
          <a:prstGeom prst="rect">
            <a:avLst/>
          </a:prstGeom>
          <a:noFill/>
          <a:ln w="9525">
            <a:noFill/>
            <a:miter lim="800000"/>
            <a:headEnd/>
            <a:tailEnd/>
          </a:ln>
        </p:spPr>
      </p:pic>
    </p:spTree>
    <p:extLst>
      <p:ext uri="{BB962C8B-B14F-4D97-AF65-F5344CB8AC3E}">
        <p14:creationId xmlns:p14="http://schemas.microsoft.com/office/powerpoint/2010/main" val="23643594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533400"/>
            <a:ext cx="9144000" cy="4171950"/>
            <a:chOff x="0" y="152400"/>
            <a:chExt cx="12192000" cy="7620000"/>
          </a:xfrm>
        </p:grpSpPr>
        <p:pic>
          <p:nvPicPr>
            <p:cNvPr id="10" name="Picture 3"/>
            <p:cNvPicPr>
              <a:picLocks noChangeAspect="1" noChangeArrowheads="1"/>
            </p:cNvPicPr>
            <p:nvPr/>
          </p:nvPicPr>
          <p:blipFill>
            <a:blip r:embed="rId3" cstate="print"/>
            <a:srcRect/>
            <a:stretch>
              <a:fillRect/>
            </a:stretch>
          </p:blipFill>
          <p:spPr bwMode="auto">
            <a:xfrm>
              <a:off x="0" y="152400"/>
              <a:ext cx="12192000" cy="7620000"/>
            </a:xfrm>
            <a:prstGeom prst="rect">
              <a:avLst/>
            </a:prstGeom>
            <a:noFill/>
            <a:ln w="9525">
              <a:noFill/>
              <a:miter lim="800000"/>
              <a:headEnd/>
              <a:tailEnd/>
            </a:ln>
          </p:spPr>
        </p:pic>
        <p:pic>
          <p:nvPicPr>
            <p:cNvPr id="7" name="Picture 6" descr="Screen Shot 2014-04-11 at 9.40.2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0398" y="2666999"/>
              <a:ext cx="1159943" cy="340201"/>
            </a:xfrm>
            <a:prstGeom prst="rect">
              <a:avLst/>
            </a:prstGeom>
          </p:spPr>
        </p:pic>
        <p:pic>
          <p:nvPicPr>
            <p:cNvPr id="11" name="Picture 10" descr="Screen Shot 2014-04-11 at 9.43.48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05950" y="2721518"/>
              <a:ext cx="1320294" cy="455929"/>
            </a:xfrm>
            <a:prstGeom prst="rect">
              <a:avLst/>
            </a:prstGeom>
          </p:spPr>
        </p:pic>
      </p:grpSp>
    </p:spTree>
    <p:extLst>
      <p:ext uri="{BB962C8B-B14F-4D97-AF65-F5344CB8AC3E}">
        <p14:creationId xmlns:p14="http://schemas.microsoft.com/office/powerpoint/2010/main" val="73213624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0" y="361950"/>
            <a:ext cx="9144000" cy="4286251"/>
          </a:xfrm>
          <a:prstGeom prst="rect">
            <a:avLst/>
          </a:prstGeom>
          <a:noFill/>
          <a:ln w="9525">
            <a:noFill/>
            <a:miter lim="800000"/>
            <a:headEnd/>
            <a:tailEnd/>
          </a:ln>
        </p:spPr>
      </p:pic>
    </p:spTree>
    <p:extLst>
      <p:ext uri="{BB962C8B-B14F-4D97-AF65-F5344CB8AC3E}">
        <p14:creationId xmlns:p14="http://schemas.microsoft.com/office/powerpoint/2010/main" val="1846261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education</a:t>
            </a:r>
            <a:endParaRPr lang="en-US" dirty="0"/>
          </a:p>
        </p:txBody>
      </p:sp>
      <p:sp>
        <p:nvSpPr>
          <p:cNvPr id="3" name="Text Placeholder 2"/>
          <p:cNvSpPr>
            <a:spLocks noGrp="1"/>
          </p:cNvSpPr>
          <p:nvPr>
            <p:ph sz="half" idx="1"/>
          </p:nvPr>
        </p:nvSpPr>
        <p:spPr/>
        <p:txBody>
          <a:bodyPr/>
          <a:lstStyle/>
          <a:p>
            <a:pPr marL="647700" indent="-457200">
              <a:buFont typeface="Arial" panose="020B0604020202020204" pitchFamily="34" charset="0"/>
              <a:buChar char="•"/>
            </a:pPr>
            <a:r>
              <a:rPr lang="en-US" dirty="0" smtClean="0"/>
              <a:t>CARLI Digital Preservation Subcommittee 2004-2007</a:t>
            </a:r>
          </a:p>
          <a:p>
            <a:pPr marL="647700" indent="-457200">
              <a:buFont typeface="Arial" panose="020B0604020202020204" pitchFamily="34" charset="0"/>
              <a:buChar char="•"/>
            </a:pPr>
            <a:r>
              <a:rPr lang="en-US" dirty="0" smtClean="0"/>
              <a:t>2006 CARLI White Paper</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419600" y="626439"/>
            <a:ext cx="3927475" cy="3927475"/>
          </a:xfrm>
        </p:spPr>
      </p:pic>
    </p:spTree>
    <p:extLst>
      <p:ext uri="{BB962C8B-B14F-4D97-AF65-F5344CB8AC3E}">
        <p14:creationId xmlns:p14="http://schemas.microsoft.com/office/powerpoint/2010/main" val="222831689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85750"/>
            <a:ext cx="8229600" cy="2533650"/>
          </a:xfrm>
        </p:spPr>
        <p:txBody>
          <a:bodyPr/>
          <a:lstStyle/>
          <a:p>
            <a:pPr algn="ctr"/>
            <a:r>
              <a:rPr lang="en-US" dirty="0" err="1" smtClean="0"/>
              <a:t>Archivematica</a:t>
            </a:r>
            <a:r>
              <a:rPr lang="en-US" dirty="0" smtClean="0"/>
              <a:t> (Front end)</a:t>
            </a:r>
            <a:br>
              <a:rPr lang="en-US" dirty="0" smtClean="0"/>
            </a:br>
            <a:r>
              <a:rPr lang="en-US" dirty="0" smtClean="0"/>
              <a:t>+</a:t>
            </a:r>
            <a:br>
              <a:rPr lang="en-US" dirty="0" smtClean="0"/>
            </a:br>
            <a:r>
              <a:rPr lang="en-US" dirty="0" err="1" smtClean="0"/>
              <a:t>DuraCloud</a:t>
            </a:r>
            <a:r>
              <a:rPr lang="en-US" dirty="0" smtClean="0"/>
              <a:t> (Back end)</a:t>
            </a:r>
            <a:br>
              <a:rPr lang="en-US" dirty="0" smtClean="0"/>
            </a:br>
            <a:r>
              <a:rPr lang="en-US" dirty="0" smtClean="0"/>
              <a:t>=</a:t>
            </a:r>
            <a:endParaRPr lang="en-US" dirty="0"/>
          </a:p>
        </p:txBody>
      </p:sp>
      <p:pic>
        <p:nvPicPr>
          <p:cNvPr id="4" name="Content Placeholder 3" descr="Screen shot 2015-03-24 at 11.33.39 AM.png"/>
          <p:cNvPicPr>
            <a:picLocks noGrp="1" noChangeAspect="1"/>
          </p:cNvPicPr>
          <p:nvPr>
            <p:ph idx="1"/>
          </p:nvPr>
        </p:nvPicPr>
        <p:blipFill>
          <a:blip r:embed="rId3"/>
          <a:srcRect t="-27837" b="-27837"/>
          <a:stretch>
            <a:fillRect/>
          </a:stretch>
        </p:blipFill>
        <p:spPr>
          <a:xfrm>
            <a:off x="685800" y="2266950"/>
            <a:ext cx="7010400" cy="3173727"/>
          </a:xfr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5-03-24 at 11.33.55 AM.png"/>
          <p:cNvPicPr>
            <a:picLocks noGrp="1" noChangeAspect="1"/>
          </p:cNvPicPr>
          <p:nvPr>
            <p:ph idx="1"/>
          </p:nvPr>
        </p:nvPicPr>
        <p:blipFill>
          <a:blip r:embed="rId3"/>
          <a:srcRect l="-33744" r="-33744"/>
          <a:stretch>
            <a:fillRect/>
          </a:stretch>
        </p:blipFill>
        <p:spPr>
          <a:xfrm>
            <a:off x="-1447800" y="38100"/>
            <a:ext cx="11277244" cy="5105400"/>
          </a:xfr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249"/>
          <p:cNvSpPr txBox="1">
            <a:spLocks/>
          </p:cNvSpPr>
          <p:nvPr/>
        </p:nvSpPr>
        <p:spPr>
          <a:xfrm>
            <a:off x="68275" y="190350"/>
            <a:ext cx="8991600" cy="857400"/>
          </a:xfrm>
          <a:prstGeom prst="rect">
            <a:avLst/>
          </a:prstGeom>
        </p:spPr>
        <p:txBody>
          <a:bodyPr lIns="91425" tIns="91425" rIns="91425" bIns="91425" anchor="b" anchorCtr="0">
            <a:noAutofit/>
          </a:bodyPr>
          <a:lstStyle>
            <a:defPPr marR="0" algn="l" rtl="0">
              <a:lnSpc>
                <a:spcPct val="100000"/>
              </a:lnSpc>
              <a:spcBef>
                <a:spcPts val="0"/>
              </a:spcBef>
              <a:spcAft>
                <a:spcPts val="0"/>
              </a:spcAft>
            </a:defPPr>
            <a:lvl1pPr marL="0" marR="0" algn="l" rtl="0">
              <a:lnSpc>
                <a:spcPct val="100000"/>
              </a:lnSpc>
              <a:spcBef>
                <a:spcPts val="0"/>
              </a:spcBef>
              <a:spcAft>
                <a:spcPts val="0"/>
              </a:spcAft>
              <a:buClr>
                <a:schemeClr val="dk1"/>
              </a:buClr>
              <a:buSzPct val="100000"/>
              <a:buNone/>
              <a:defRPr sz="3600" b="1" i="0" u="none" strike="noStrike" cap="none" baseline="0">
                <a:solidFill>
                  <a:schemeClr val="dk1"/>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None/>
              <a:defRPr sz="3600" b="1" i="0" u="none" strike="noStrike" cap="none" baseline="0">
                <a:solidFill>
                  <a:schemeClr val="dk1"/>
                </a:solidFill>
                <a:latin typeface="Arial"/>
                <a:ea typeface="Arial"/>
                <a:cs typeface="Arial"/>
                <a:sym typeface="Arial"/>
              </a:defRPr>
            </a:lvl2pPr>
            <a:lvl3pPr marL="0" indent="228600">
              <a:buClr>
                <a:schemeClr val="dk1"/>
              </a:buClr>
              <a:buSzPct val="100000"/>
              <a:buNone/>
              <a:defRPr sz="3600" b="1">
                <a:solidFill>
                  <a:schemeClr val="dk1"/>
                </a:solidFill>
              </a:defRPr>
            </a:lvl3pPr>
            <a:lvl4pPr marL="0" indent="228600">
              <a:buClr>
                <a:schemeClr val="dk1"/>
              </a:buClr>
              <a:buSzPct val="100000"/>
              <a:buNone/>
              <a:defRPr sz="3600" b="1">
                <a:solidFill>
                  <a:schemeClr val="dk1"/>
                </a:solidFill>
              </a:defRPr>
            </a:lvl4pPr>
            <a:lvl5pPr marL="0" indent="228600">
              <a:buClr>
                <a:schemeClr val="dk1"/>
              </a:buClr>
              <a:buSzPct val="100000"/>
              <a:buNone/>
              <a:defRPr sz="3600" b="1">
                <a:solidFill>
                  <a:schemeClr val="dk1"/>
                </a:solidFill>
              </a:defRPr>
            </a:lvl5pPr>
            <a:lvl6pPr marL="0" indent="228600">
              <a:buClr>
                <a:schemeClr val="dk1"/>
              </a:buClr>
              <a:buSzPct val="100000"/>
              <a:buNone/>
              <a:defRPr sz="3600" b="1">
                <a:solidFill>
                  <a:schemeClr val="dk1"/>
                </a:solidFill>
              </a:defRPr>
            </a:lvl6pPr>
            <a:lvl7pPr marL="0" indent="228600">
              <a:buClr>
                <a:schemeClr val="dk1"/>
              </a:buClr>
              <a:buSzPct val="100000"/>
              <a:buNone/>
              <a:defRPr sz="3600" b="1">
                <a:solidFill>
                  <a:schemeClr val="dk1"/>
                </a:solidFill>
              </a:defRPr>
            </a:lvl7pPr>
            <a:lvl8pPr marL="0" indent="228600">
              <a:buClr>
                <a:schemeClr val="dk1"/>
              </a:buClr>
              <a:buSzPct val="100000"/>
              <a:buNone/>
              <a:defRPr sz="3600" b="1">
                <a:solidFill>
                  <a:schemeClr val="dk1"/>
                </a:solidFill>
              </a:defRPr>
            </a:lvl8pPr>
            <a:lvl9pPr marL="0" indent="228600">
              <a:buClr>
                <a:schemeClr val="dk1"/>
              </a:buClr>
              <a:buSzPct val="100000"/>
              <a:buNone/>
              <a:defRPr sz="3600" b="1">
                <a:solidFill>
                  <a:schemeClr val="dk1"/>
                </a:solidFill>
              </a:defRPr>
            </a:lvl9pPr>
          </a:lstStyle>
          <a:p>
            <a:r>
              <a:rPr lang="en" sz="2400" dirty="0" smtClean="0"/>
              <a:t>Back-end/Preservation: MetaArchive</a:t>
            </a:r>
            <a:endParaRPr lang="en" sz="2400" dirty="0"/>
          </a:p>
        </p:txBody>
      </p:sp>
      <p:pic>
        <p:nvPicPr>
          <p:cNvPr id="7" name="Picture 2"/>
          <p:cNvPicPr>
            <a:picLocks noChangeAspect="1" noChangeArrowheads="1"/>
          </p:cNvPicPr>
          <p:nvPr/>
        </p:nvPicPr>
        <p:blipFill>
          <a:blip r:embed="rId3" cstate="print"/>
          <a:srcRect l="17222" t="56000" r="19445" b="20889"/>
          <a:stretch>
            <a:fillRect/>
          </a:stretch>
        </p:blipFill>
        <p:spPr bwMode="auto">
          <a:xfrm>
            <a:off x="152400" y="1809750"/>
            <a:ext cx="8686800" cy="1981200"/>
          </a:xfrm>
          <a:prstGeom prst="rect">
            <a:avLst/>
          </a:prstGeom>
          <a:noFill/>
          <a:ln w="9525">
            <a:noFill/>
            <a:miter lim="800000"/>
            <a:headEnd/>
            <a:tailEnd/>
          </a:ln>
        </p:spPr>
      </p:pic>
    </p:spTree>
    <p:extLst>
      <p:ext uri="{BB962C8B-B14F-4D97-AF65-F5344CB8AC3E}">
        <p14:creationId xmlns:p14="http://schemas.microsoft.com/office/powerpoint/2010/main" val="159578821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5" name="Shape 249"/>
          <p:cNvSpPr txBox="1">
            <a:spLocks/>
          </p:cNvSpPr>
          <p:nvPr/>
        </p:nvSpPr>
        <p:spPr>
          <a:xfrm>
            <a:off x="68275" y="-247650"/>
            <a:ext cx="8991600" cy="857400"/>
          </a:xfrm>
          <a:prstGeom prst="rect">
            <a:avLst/>
          </a:prstGeom>
        </p:spPr>
        <p:txBody>
          <a:bodyPr lIns="91425" tIns="91425" rIns="91425" bIns="91425" anchor="b" anchorCtr="0">
            <a:noAutofit/>
          </a:bodyPr>
          <a:lstStyle>
            <a:defPPr marR="0" algn="l" rtl="0">
              <a:lnSpc>
                <a:spcPct val="100000"/>
              </a:lnSpc>
              <a:spcBef>
                <a:spcPts val="0"/>
              </a:spcBef>
              <a:spcAft>
                <a:spcPts val="0"/>
              </a:spcAft>
            </a:defPPr>
            <a:lvl1pPr marL="0" marR="0" algn="l" rtl="0">
              <a:lnSpc>
                <a:spcPct val="100000"/>
              </a:lnSpc>
              <a:spcBef>
                <a:spcPts val="0"/>
              </a:spcBef>
              <a:spcAft>
                <a:spcPts val="0"/>
              </a:spcAft>
              <a:buClr>
                <a:schemeClr val="dk1"/>
              </a:buClr>
              <a:buSzPct val="100000"/>
              <a:buNone/>
              <a:defRPr sz="3600" b="1" i="0" u="none" strike="noStrike" cap="none" baseline="0">
                <a:solidFill>
                  <a:schemeClr val="dk1"/>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None/>
              <a:defRPr sz="3600" b="1" i="0" u="none" strike="noStrike" cap="none" baseline="0">
                <a:solidFill>
                  <a:schemeClr val="dk1"/>
                </a:solidFill>
                <a:latin typeface="Arial"/>
                <a:ea typeface="Arial"/>
                <a:cs typeface="Arial"/>
                <a:sym typeface="Arial"/>
              </a:defRPr>
            </a:lvl2pPr>
            <a:lvl3pPr marL="0" indent="228600">
              <a:buClr>
                <a:schemeClr val="dk1"/>
              </a:buClr>
              <a:buSzPct val="100000"/>
              <a:buNone/>
              <a:defRPr sz="3600" b="1">
                <a:solidFill>
                  <a:schemeClr val="dk1"/>
                </a:solidFill>
              </a:defRPr>
            </a:lvl3pPr>
            <a:lvl4pPr marL="0" indent="228600">
              <a:buClr>
                <a:schemeClr val="dk1"/>
              </a:buClr>
              <a:buSzPct val="100000"/>
              <a:buNone/>
              <a:defRPr sz="3600" b="1">
                <a:solidFill>
                  <a:schemeClr val="dk1"/>
                </a:solidFill>
              </a:defRPr>
            </a:lvl4pPr>
            <a:lvl5pPr marL="0" indent="228600">
              <a:buClr>
                <a:schemeClr val="dk1"/>
              </a:buClr>
              <a:buSzPct val="100000"/>
              <a:buNone/>
              <a:defRPr sz="3600" b="1">
                <a:solidFill>
                  <a:schemeClr val="dk1"/>
                </a:solidFill>
              </a:defRPr>
            </a:lvl5pPr>
            <a:lvl6pPr marL="0" indent="228600">
              <a:buClr>
                <a:schemeClr val="dk1"/>
              </a:buClr>
              <a:buSzPct val="100000"/>
              <a:buNone/>
              <a:defRPr sz="3600" b="1">
                <a:solidFill>
                  <a:schemeClr val="dk1"/>
                </a:solidFill>
              </a:defRPr>
            </a:lvl6pPr>
            <a:lvl7pPr marL="0" indent="228600">
              <a:buClr>
                <a:schemeClr val="dk1"/>
              </a:buClr>
              <a:buSzPct val="100000"/>
              <a:buNone/>
              <a:defRPr sz="3600" b="1">
                <a:solidFill>
                  <a:schemeClr val="dk1"/>
                </a:solidFill>
              </a:defRPr>
            </a:lvl7pPr>
            <a:lvl8pPr marL="0" indent="228600">
              <a:buClr>
                <a:schemeClr val="dk1"/>
              </a:buClr>
              <a:buSzPct val="100000"/>
              <a:buNone/>
              <a:defRPr sz="3600" b="1">
                <a:solidFill>
                  <a:schemeClr val="dk1"/>
                </a:solidFill>
              </a:defRPr>
            </a:lvl8pPr>
            <a:lvl9pPr marL="0" indent="228600">
              <a:buClr>
                <a:schemeClr val="dk1"/>
              </a:buClr>
              <a:buSzPct val="100000"/>
              <a:buNone/>
              <a:defRPr sz="3600" b="1">
                <a:solidFill>
                  <a:schemeClr val="dk1"/>
                </a:solidFill>
              </a:defRPr>
            </a:lvl9pPr>
          </a:lstStyle>
          <a:p>
            <a:r>
              <a:rPr lang="en" sz="2400" dirty="0" smtClean="0"/>
              <a:t>Back-end/Preservation: MetaArchive</a:t>
            </a:r>
            <a:endParaRPr lang="en" sz="2400" dirty="0"/>
          </a:p>
        </p:txBody>
      </p:sp>
      <p:sp>
        <p:nvSpPr>
          <p:cNvPr id="6" name="TextBox 5"/>
          <p:cNvSpPr txBox="1"/>
          <p:nvPr/>
        </p:nvSpPr>
        <p:spPr>
          <a:xfrm>
            <a:off x="228600" y="732056"/>
            <a:ext cx="4191000" cy="4278094"/>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Nonprofit; Open Pricing </a:t>
            </a:r>
            <a:br>
              <a:rPr lang="en-US" sz="1600" dirty="0" smtClean="0"/>
            </a:br>
            <a:endParaRPr lang="en-US" sz="1600" dirty="0" smtClean="0"/>
          </a:p>
          <a:p>
            <a:pPr marL="285750" indent="-285750">
              <a:buFont typeface="Arial" panose="020B0604020202020204" pitchFamily="34" charset="0"/>
              <a:buChar char="•"/>
            </a:pPr>
            <a:r>
              <a:rPr lang="en-US" sz="1600" dirty="0" smtClean="0"/>
              <a:t>Instant community in the Cooperative!</a:t>
            </a:r>
            <a:br>
              <a:rPr lang="en-US" sz="1600" dirty="0" smtClean="0"/>
            </a:br>
            <a:r>
              <a:rPr lang="en-US" sz="1600" dirty="0"/>
              <a:t>- All the cool kids are doing it!</a:t>
            </a:r>
            <a:r>
              <a:rPr lang="en-US" sz="1600" dirty="0" smtClean="0"/>
              <a:t/>
            </a:r>
            <a:br>
              <a:rPr lang="en-US" sz="1600" dirty="0" smtClean="0"/>
            </a:br>
            <a:endParaRPr lang="en-US" sz="1600" dirty="0" smtClean="0"/>
          </a:p>
          <a:p>
            <a:pPr marL="285750" indent="-285750">
              <a:buFont typeface="Arial" panose="020B0604020202020204" pitchFamily="34" charset="0"/>
              <a:buChar char="•"/>
            </a:pPr>
            <a:r>
              <a:rPr lang="en-US" sz="1600" dirty="0" smtClean="0"/>
              <a:t>Helpful and responsive customer service</a:t>
            </a:r>
            <a:br>
              <a:rPr lang="en-US" sz="1600" dirty="0" smtClean="0"/>
            </a:br>
            <a:endParaRPr lang="en-US" sz="1600" dirty="0" smtClean="0"/>
          </a:p>
          <a:p>
            <a:pPr marL="285750" indent="-285750">
              <a:buFont typeface="Arial" panose="020B0604020202020204" pitchFamily="34" charset="0"/>
              <a:buChar char="•"/>
            </a:pPr>
            <a:r>
              <a:rPr lang="en-US" sz="1600" dirty="0" smtClean="0"/>
              <a:t>Private LOCKSS network</a:t>
            </a:r>
            <a:br>
              <a:rPr lang="en-US" sz="1600" dirty="0" smtClean="0"/>
            </a:br>
            <a:endParaRPr lang="en-US" sz="1600" dirty="0" smtClean="0"/>
          </a:p>
          <a:p>
            <a:pPr marL="285750" indent="-285750">
              <a:buFont typeface="Arial" panose="020B0604020202020204" pitchFamily="34" charset="0"/>
              <a:buChar char="•"/>
            </a:pPr>
            <a:r>
              <a:rPr lang="en-US" sz="1600" dirty="0" smtClean="0"/>
              <a:t>Dark Archive</a:t>
            </a:r>
            <a:br>
              <a:rPr lang="en-US" sz="1600" dirty="0" smtClean="0"/>
            </a:br>
            <a:endParaRPr lang="en-US" sz="1600" dirty="0" smtClean="0"/>
          </a:p>
          <a:p>
            <a:pPr marL="285750" indent="-285750">
              <a:buFont typeface="Arial" panose="020B0604020202020204" pitchFamily="34" charset="0"/>
              <a:buChar char="•"/>
            </a:pPr>
            <a:r>
              <a:rPr lang="en-US" sz="1600" dirty="0" smtClean="0"/>
              <a:t>Requires dedicated IT administration</a:t>
            </a:r>
            <a:br>
              <a:rPr lang="en-US" sz="1600" dirty="0" smtClean="0"/>
            </a:br>
            <a:endParaRPr lang="en-US" sz="1600" dirty="0" smtClean="0"/>
          </a:p>
          <a:p>
            <a:pPr marL="285750" indent="-285750">
              <a:buFont typeface="Arial" panose="020B0604020202020204" pitchFamily="34" charset="0"/>
              <a:buChar char="•"/>
            </a:pPr>
            <a:r>
              <a:rPr lang="en-US" sz="1600" dirty="0" smtClean="0"/>
              <a:t>Most memberships require attending meetings</a:t>
            </a:r>
            <a:br>
              <a:rPr lang="en-US" sz="1600" dirty="0" smtClean="0"/>
            </a:br>
            <a:r>
              <a:rPr lang="en-US" sz="1600" dirty="0" smtClean="0"/>
              <a:t/>
            </a:r>
            <a:br>
              <a:rPr lang="en-US" sz="1600" dirty="0" smtClean="0"/>
            </a:br>
            <a:endParaRPr lang="en-US" sz="1600" dirty="0"/>
          </a:p>
        </p:txBody>
      </p:sp>
      <p:sp>
        <p:nvSpPr>
          <p:cNvPr id="3" name="Rectangle 2"/>
          <p:cNvSpPr/>
          <p:nvPr/>
        </p:nvSpPr>
        <p:spPr>
          <a:xfrm>
            <a:off x="4487875" y="666750"/>
            <a:ext cx="4572000" cy="1077218"/>
          </a:xfrm>
          <a:prstGeom prst="rect">
            <a:avLst/>
          </a:prstGeom>
        </p:spPr>
        <p:txBody>
          <a:bodyPr>
            <a:spAutoFit/>
          </a:bodyPr>
          <a:lstStyle/>
          <a:p>
            <a:pPr marL="285750" indent="-285750">
              <a:buFont typeface="Arial" panose="020B0604020202020204" pitchFamily="34" charset="0"/>
              <a:buChar char="•"/>
            </a:pPr>
            <a:r>
              <a:rPr lang="en-US" sz="1600" dirty="0"/>
              <a:t>Assumes pre-processing work is </a:t>
            </a:r>
            <a:r>
              <a:rPr lang="en-US" sz="1600" dirty="0" smtClean="0"/>
              <a:t>done</a:t>
            </a:r>
            <a:br>
              <a:rPr lang="en-US" sz="1600" dirty="0" smtClean="0"/>
            </a:br>
            <a:endParaRPr lang="en-US" sz="1600" dirty="0" smtClean="0"/>
          </a:p>
          <a:p>
            <a:pPr marL="285750" indent="-285750">
              <a:buFont typeface="Arial" panose="020B0604020202020204" pitchFamily="34" charset="0"/>
              <a:buChar char="•"/>
            </a:pPr>
            <a:r>
              <a:rPr lang="en-US" sz="1600" dirty="0" smtClean="0"/>
              <a:t>Rules </a:t>
            </a:r>
            <a:r>
              <a:rPr lang="en-US" sz="1600" dirty="0"/>
              <a:t>for minimum processing requirements (</a:t>
            </a:r>
            <a:r>
              <a:rPr lang="en-US" sz="1600" dirty="0" err="1"/>
              <a:t>ie</a:t>
            </a:r>
            <a:r>
              <a:rPr lang="en-US" sz="1600" dirty="0"/>
              <a:t> file naming conventions)</a:t>
            </a:r>
          </a:p>
        </p:txBody>
      </p:sp>
      <p:grpSp>
        <p:nvGrpSpPr>
          <p:cNvPr id="16" name="Group 15"/>
          <p:cNvGrpSpPr/>
          <p:nvPr/>
        </p:nvGrpSpPr>
        <p:grpSpPr>
          <a:xfrm>
            <a:off x="4487875" y="2114550"/>
            <a:ext cx="4351326" cy="2971800"/>
            <a:chOff x="4487875" y="1962150"/>
            <a:chExt cx="4351326" cy="297180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9907" y="2038350"/>
              <a:ext cx="4249293"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487875" y="1962150"/>
              <a:ext cx="4351326" cy="2971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p:cNvSpPr/>
          <p:nvPr/>
        </p:nvSpPr>
        <p:spPr>
          <a:xfrm>
            <a:off x="6477000" y="2190750"/>
            <a:ext cx="2217725" cy="3048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http://www.metaarchive.org/costs</a:t>
            </a:r>
          </a:p>
        </p:txBody>
      </p:sp>
      <p:sp>
        <p:nvSpPr>
          <p:cNvPr id="19" name="Rectangle 18"/>
          <p:cNvSpPr/>
          <p:nvPr/>
        </p:nvSpPr>
        <p:spPr>
          <a:xfrm>
            <a:off x="2209800" y="4705350"/>
            <a:ext cx="1600200" cy="304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What we tested</a:t>
            </a:r>
            <a:endParaRPr lang="en-US" b="1" dirty="0">
              <a:solidFill>
                <a:schemeClr val="tx1"/>
              </a:solidFill>
            </a:endParaRPr>
          </a:p>
        </p:txBody>
      </p:sp>
      <p:cxnSp>
        <p:nvCxnSpPr>
          <p:cNvPr id="34" name="Straight Arrow Connector 33"/>
          <p:cNvCxnSpPr>
            <a:endCxn id="19" idx="3"/>
          </p:cNvCxnSpPr>
          <p:nvPr/>
        </p:nvCxnSpPr>
        <p:spPr>
          <a:xfrm flipH="1">
            <a:off x="3810000" y="4400550"/>
            <a:ext cx="1219200" cy="457200"/>
          </a:xfrm>
          <a:prstGeom prst="straightConnector1">
            <a:avLst/>
          </a:prstGeom>
          <a:ln w="19050">
            <a:headEnd type="triangl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ut/>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grpSp>
        <p:nvGrpSpPr>
          <p:cNvPr id="4" name="Group 3"/>
          <p:cNvGrpSpPr/>
          <p:nvPr/>
        </p:nvGrpSpPr>
        <p:grpSpPr>
          <a:xfrm>
            <a:off x="163898" y="1019797"/>
            <a:ext cx="4187068" cy="3567059"/>
            <a:chOff x="4829168" y="1044773"/>
            <a:chExt cx="4187068" cy="3567059"/>
          </a:xfrm>
        </p:grpSpPr>
        <p:sp>
          <p:nvSpPr>
            <p:cNvPr id="5" name="TextBox 4"/>
            <p:cNvSpPr txBox="1"/>
            <p:nvPr/>
          </p:nvSpPr>
          <p:spPr>
            <a:xfrm>
              <a:off x="5505033" y="1044773"/>
              <a:ext cx="2988319" cy="307777"/>
            </a:xfrm>
            <a:prstGeom prst="rect">
              <a:avLst/>
            </a:prstGeom>
            <a:noFill/>
          </p:spPr>
          <p:txBody>
            <a:bodyPr wrap="none" rtlCol="0">
              <a:spAutoFit/>
            </a:bodyPr>
            <a:lstStyle/>
            <a:p>
              <a:r>
                <a:rPr lang="en-US" b="1" dirty="0" smtClean="0"/>
                <a:t>Collaborative Membership Model</a:t>
              </a:r>
              <a:endParaRPr lang="en-US" b="1" dirty="0"/>
            </a:p>
          </p:txBody>
        </p:sp>
        <p:sp>
          <p:nvSpPr>
            <p:cNvPr id="6" name="Rounded Rectangle 5"/>
            <p:cNvSpPr/>
            <p:nvPr/>
          </p:nvSpPr>
          <p:spPr>
            <a:xfrm>
              <a:off x="4829168" y="3638550"/>
              <a:ext cx="1334441" cy="43988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Partner 1</a:t>
              </a:r>
              <a:endParaRPr lang="en-US" sz="1600" dirty="0">
                <a:solidFill>
                  <a:schemeClr val="tx1"/>
                </a:solidFill>
              </a:endParaRPr>
            </a:p>
          </p:txBody>
        </p:sp>
        <p:sp>
          <p:nvSpPr>
            <p:cNvPr id="7" name="Rounded Rectangle 6"/>
            <p:cNvSpPr/>
            <p:nvPr/>
          </p:nvSpPr>
          <p:spPr>
            <a:xfrm>
              <a:off x="6019800" y="2419350"/>
              <a:ext cx="1828800" cy="6893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Lead Institution</a:t>
              </a:r>
              <a:br>
                <a:rPr lang="en-US" sz="1600" dirty="0" smtClean="0">
                  <a:solidFill>
                    <a:schemeClr val="tx1"/>
                  </a:solidFill>
                </a:rPr>
              </a:br>
              <a:r>
                <a:rPr lang="en-US" sz="900" dirty="0">
                  <a:solidFill>
                    <a:schemeClr val="tx1"/>
                  </a:solidFill>
                </a:rPr>
                <a:t>Staging Server</a:t>
              </a:r>
              <a:br>
                <a:rPr lang="en-US" sz="900" dirty="0">
                  <a:solidFill>
                    <a:schemeClr val="tx1"/>
                  </a:solidFill>
                </a:rPr>
              </a:br>
              <a:r>
                <a:rPr lang="en-US" sz="900" dirty="0">
                  <a:solidFill>
                    <a:schemeClr val="tx1"/>
                  </a:solidFill>
                </a:rPr>
                <a:t>LOCKSS Server</a:t>
              </a:r>
            </a:p>
          </p:txBody>
        </p:sp>
        <p:sp>
          <p:nvSpPr>
            <p:cNvPr id="8" name="Rounded Rectangle 7"/>
            <p:cNvSpPr/>
            <p:nvPr/>
          </p:nvSpPr>
          <p:spPr>
            <a:xfrm>
              <a:off x="6019800" y="1449532"/>
              <a:ext cx="1828799" cy="4364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solidFill>
                    <a:schemeClr val="tx1"/>
                  </a:solidFill>
                </a:rPr>
                <a:t>MetaArchive</a:t>
              </a:r>
              <a:endParaRPr lang="en-US" sz="1600" dirty="0">
                <a:solidFill>
                  <a:schemeClr val="tx1"/>
                </a:solidFill>
              </a:endParaRPr>
            </a:p>
          </p:txBody>
        </p:sp>
        <p:sp>
          <p:nvSpPr>
            <p:cNvPr id="9" name="Rounded Rectangle 8"/>
            <p:cNvSpPr/>
            <p:nvPr/>
          </p:nvSpPr>
          <p:spPr>
            <a:xfrm>
              <a:off x="6245412" y="4171950"/>
              <a:ext cx="1334441" cy="43988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Partner 2</a:t>
              </a:r>
              <a:endParaRPr lang="en-US" sz="1600" dirty="0">
                <a:solidFill>
                  <a:schemeClr val="tx1"/>
                </a:solidFill>
              </a:endParaRPr>
            </a:p>
          </p:txBody>
        </p:sp>
        <p:sp>
          <p:nvSpPr>
            <p:cNvPr id="10" name="Rounded Rectangle 9"/>
            <p:cNvSpPr/>
            <p:nvPr/>
          </p:nvSpPr>
          <p:spPr>
            <a:xfrm>
              <a:off x="7681795" y="3638550"/>
              <a:ext cx="1334441" cy="43988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Partner n</a:t>
              </a:r>
              <a:endParaRPr lang="en-US" sz="1600" dirty="0">
                <a:solidFill>
                  <a:schemeClr val="tx1"/>
                </a:solidFill>
              </a:endParaRPr>
            </a:p>
          </p:txBody>
        </p:sp>
        <p:cxnSp>
          <p:nvCxnSpPr>
            <p:cNvPr id="11" name="Straight Arrow Connector 10"/>
            <p:cNvCxnSpPr/>
            <p:nvPr/>
          </p:nvCxnSpPr>
          <p:spPr>
            <a:xfrm flipV="1">
              <a:off x="5168900" y="2888740"/>
              <a:ext cx="838200" cy="749810"/>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319653" y="2952750"/>
              <a:ext cx="526106" cy="646331"/>
            </a:xfrm>
            <a:prstGeom prst="rect">
              <a:avLst/>
            </a:prstGeom>
            <a:noFill/>
          </p:spPr>
          <p:txBody>
            <a:bodyPr wrap="none" rtlCol="0">
              <a:spAutoFit/>
            </a:bodyPr>
            <a:lstStyle/>
            <a:p>
              <a:pPr algn="ctr"/>
              <a:r>
                <a:rPr lang="en-US" sz="1200" b="1" dirty="0" smtClean="0"/>
                <a:t>AIPs</a:t>
              </a:r>
              <a:br>
                <a:rPr lang="en-US" sz="1200" b="1" dirty="0" smtClean="0"/>
              </a:br>
              <a:r>
                <a:rPr lang="en-US" sz="1200" b="1" dirty="0" smtClean="0"/>
                <a:t>via</a:t>
              </a:r>
              <a:br>
                <a:rPr lang="en-US" sz="1200" b="1" dirty="0" smtClean="0"/>
              </a:br>
              <a:r>
                <a:rPr lang="en-US" sz="1200" b="1" dirty="0" smtClean="0"/>
                <a:t>FTP</a:t>
              </a:r>
            </a:p>
          </p:txBody>
        </p:sp>
        <p:cxnSp>
          <p:nvCxnSpPr>
            <p:cNvPr id="13" name="Straight Arrow Connector 12"/>
            <p:cNvCxnSpPr/>
            <p:nvPr/>
          </p:nvCxnSpPr>
          <p:spPr>
            <a:xfrm flipV="1">
              <a:off x="7239000" y="3108681"/>
              <a:ext cx="0" cy="1063270"/>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7848600" y="2888740"/>
              <a:ext cx="914400" cy="746280"/>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6007100" y="3108681"/>
              <a:ext cx="156509" cy="531635"/>
            </a:xfrm>
            <a:prstGeom prst="straightConnector1">
              <a:avLst/>
            </a:prstGeom>
            <a:ln w="19050">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6629399" y="3125083"/>
              <a:ext cx="1" cy="1046868"/>
            </a:xfrm>
            <a:prstGeom prst="straightConnector1">
              <a:avLst/>
            </a:prstGeom>
            <a:ln w="19050">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681795" y="3105150"/>
              <a:ext cx="166804" cy="529870"/>
            </a:xfrm>
            <a:prstGeom prst="straightConnector1">
              <a:avLst/>
            </a:prstGeom>
            <a:ln w="19050">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166155" y="3329285"/>
              <a:ext cx="920445" cy="276999"/>
            </a:xfrm>
            <a:prstGeom prst="rect">
              <a:avLst/>
            </a:prstGeom>
            <a:noFill/>
          </p:spPr>
          <p:txBody>
            <a:bodyPr wrap="none" rtlCol="0">
              <a:spAutoFit/>
            </a:bodyPr>
            <a:lstStyle/>
            <a:p>
              <a:pPr algn="ctr"/>
              <a:r>
                <a:rPr lang="en-US" sz="1200" b="1" dirty="0" smtClean="0"/>
                <a:t>Tech Help</a:t>
              </a:r>
            </a:p>
          </p:txBody>
        </p:sp>
        <p:sp>
          <p:nvSpPr>
            <p:cNvPr id="19" name="TextBox 18"/>
            <p:cNvSpPr txBox="1"/>
            <p:nvPr/>
          </p:nvSpPr>
          <p:spPr>
            <a:xfrm>
              <a:off x="6179495" y="2066151"/>
              <a:ext cx="526105" cy="276999"/>
            </a:xfrm>
            <a:prstGeom prst="rect">
              <a:avLst/>
            </a:prstGeom>
            <a:noFill/>
          </p:spPr>
          <p:txBody>
            <a:bodyPr wrap="none" rtlCol="0">
              <a:spAutoFit/>
            </a:bodyPr>
            <a:lstStyle/>
            <a:p>
              <a:pPr algn="ctr"/>
              <a:r>
                <a:rPr lang="en-US" sz="1200" b="1" dirty="0" smtClean="0"/>
                <a:t>AIPs</a:t>
              </a:r>
            </a:p>
          </p:txBody>
        </p:sp>
        <p:cxnSp>
          <p:nvCxnSpPr>
            <p:cNvPr id="20" name="Straight Arrow Connector 19"/>
            <p:cNvCxnSpPr/>
            <p:nvPr/>
          </p:nvCxnSpPr>
          <p:spPr>
            <a:xfrm flipV="1">
              <a:off x="6629400" y="1885950"/>
              <a:ext cx="0" cy="533400"/>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7239000" y="1885950"/>
              <a:ext cx="0" cy="533400"/>
            </a:xfrm>
            <a:prstGeom prst="straightConnector1">
              <a:avLst/>
            </a:prstGeom>
            <a:ln w="19050">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228661" y="1881485"/>
              <a:ext cx="543739" cy="461665"/>
            </a:xfrm>
            <a:prstGeom prst="rect">
              <a:avLst/>
            </a:prstGeom>
            <a:noFill/>
          </p:spPr>
          <p:txBody>
            <a:bodyPr wrap="none" rtlCol="0">
              <a:spAutoFit/>
            </a:bodyPr>
            <a:lstStyle/>
            <a:p>
              <a:pPr algn="ctr"/>
              <a:r>
                <a:rPr lang="en-US" sz="1200" b="1" dirty="0" smtClean="0"/>
                <a:t>Tech</a:t>
              </a:r>
              <a:br>
                <a:rPr lang="en-US" sz="1200" b="1" dirty="0" smtClean="0"/>
              </a:br>
              <a:r>
                <a:rPr lang="en-US" sz="1200" b="1" dirty="0" smtClean="0"/>
                <a:t>Help</a:t>
              </a:r>
            </a:p>
          </p:txBody>
        </p:sp>
      </p:grpSp>
      <p:sp>
        <p:nvSpPr>
          <p:cNvPr id="24" name="Shape 249"/>
          <p:cNvSpPr txBox="1">
            <a:spLocks/>
          </p:cNvSpPr>
          <p:nvPr/>
        </p:nvSpPr>
        <p:spPr>
          <a:xfrm>
            <a:off x="68275" y="85650"/>
            <a:ext cx="8618525" cy="428700"/>
          </a:xfrm>
          <a:prstGeom prst="rect">
            <a:avLst/>
          </a:prstGeom>
        </p:spPr>
        <p:txBody>
          <a:bodyPr lIns="91425" tIns="91425" rIns="91425" bIns="91425" anchor="b" anchorCtr="0">
            <a:noAutofit/>
          </a:bodyPr>
          <a:lstStyle>
            <a:defPPr marR="0" algn="l" rtl="0">
              <a:lnSpc>
                <a:spcPct val="100000"/>
              </a:lnSpc>
              <a:spcBef>
                <a:spcPts val="0"/>
              </a:spcBef>
              <a:spcAft>
                <a:spcPts val="0"/>
              </a:spcAft>
            </a:defPPr>
            <a:lvl1pPr marL="0" marR="0" algn="l" rtl="0">
              <a:lnSpc>
                <a:spcPct val="100000"/>
              </a:lnSpc>
              <a:spcBef>
                <a:spcPts val="0"/>
              </a:spcBef>
              <a:spcAft>
                <a:spcPts val="0"/>
              </a:spcAft>
              <a:buClr>
                <a:schemeClr val="dk1"/>
              </a:buClr>
              <a:buSzPct val="100000"/>
              <a:buNone/>
              <a:defRPr sz="3600" b="1" i="0" u="none" strike="noStrike" cap="none" baseline="0">
                <a:solidFill>
                  <a:schemeClr val="dk1"/>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None/>
              <a:defRPr sz="3600" b="1" i="0" u="none" strike="noStrike" cap="none" baseline="0">
                <a:solidFill>
                  <a:schemeClr val="dk1"/>
                </a:solidFill>
                <a:latin typeface="Arial"/>
                <a:ea typeface="Arial"/>
                <a:cs typeface="Arial"/>
                <a:sym typeface="Arial"/>
              </a:defRPr>
            </a:lvl2pPr>
            <a:lvl3pPr marL="0" indent="228600">
              <a:buClr>
                <a:schemeClr val="dk1"/>
              </a:buClr>
              <a:buSzPct val="100000"/>
              <a:buNone/>
              <a:defRPr sz="3600" b="1">
                <a:solidFill>
                  <a:schemeClr val="dk1"/>
                </a:solidFill>
              </a:defRPr>
            </a:lvl3pPr>
            <a:lvl4pPr marL="0" indent="228600">
              <a:buClr>
                <a:schemeClr val="dk1"/>
              </a:buClr>
              <a:buSzPct val="100000"/>
              <a:buNone/>
              <a:defRPr sz="3600" b="1">
                <a:solidFill>
                  <a:schemeClr val="dk1"/>
                </a:solidFill>
              </a:defRPr>
            </a:lvl4pPr>
            <a:lvl5pPr marL="0" indent="228600">
              <a:buClr>
                <a:schemeClr val="dk1"/>
              </a:buClr>
              <a:buSzPct val="100000"/>
              <a:buNone/>
              <a:defRPr sz="3600" b="1">
                <a:solidFill>
                  <a:schemeClr val="dk1"/>
                </a:solidFill>
              </a:defRPr>
            </a:lvl5pPr>
            <a:lvl6pPr marL="0" indent="228600">
              <a:buClr>
                <a:schemeClr val="dk1"/>
              </a:buClr>
              <a:buSzPct val="100000"/>
              <a:buNone/>
              <a:defRPr sz="3600" b="1">
                <a:solidFill>
                  <a:schemeClr val="dk1"/>
                </a:solidFill>
              </a:defRPr>
            </a:lvl6pPr>
            <a:lvl7pPr marL="0" indent="228600">
              <a:buClr>
                <a:schemeClr val="dk1"/>
              </a:buClr>
              <a:buSzPct val="100000"/>
              <a:buNone/>
              <a:defRPr sz="3600" b="1">
                <a:solidFill>
                  <a:schemeClr val="dk1"/>
                </a:solidFill>
              </a:defRPr>
            </a:lvl7pPr>
            <a:lvl8pPr marL="0" indent="228600">
              <a:buClr>
                <a:schemeClr val="dk1"/>
              </a:buClr>
              <a:buSzPct val="100000"/>
              <a:buNone/>
              <a:defRPr sz="3600" b="1">
                <a:solidFill>
                  <a:schemeClr val="dk1"/>
                </a:solidFill>
              </a:defRPr>
            </a:lvl8pPr>
            <a:lvl9pPr marL="0" indent="228600">
              <a:buClr>
                <a:schemeClr val="dk1"/>
              </a:buClr>
              <a:buSzPct val="100000"/>
              <a:buNone/>
              <a:defRPr sz="3600" b="1">
                <a:solidFill>
                  <a:schemeClr val="dk1"/>
                </a:solidFill>
              </a:defRPr>
            </a:lvl9pPr>
          </a:lstStyle>
          <a:p>
            <a:r>
              <a:rPr lang="en" sz="2400" dirty="0" smtClean="0"/>
              <a:t>Back-end/Preservation: MetaArchive</a:t>
            </a:r>
            <a:endParaRPr lang="en" sz="2400" dirty="0"/>
          </a:p>
        </p:txBody>
      </p:sp>
      <p:sp>
        <p:nvSpPr>
          <p:cNvPr id="3" name="TextBox 2"/>
          <p:cNvSpPr txBox="1"/>
          <p:nvPr/>
        </p:nvSpPr>
        <p:spPr>
          <a:xfrm>
            <a:off x="4724400" y="946487"/>
            <a:ext cx="4183434" cy="830997"/>
          </a:xfrm>
          <a:prstGeom prst="rect">
            <a:avLst/>
          </a:prstGeom>
          <a:noFill/>
        </p:spPr>
        <p:txBody>
          <a:bodyPr wrap="square" rtlCol="0">
            <a:spAutoFit/>
          </a:bodyPr>
          <a:lstStyle/>
          <a:p>
            <a:r>
              <a:rPr lang="en-US" sz="1200" b="1" dirty="0" smtClean="0"/>
              <a:t>Partners prepare their content for preservation and package it.</a:t>
            </a:r>
          </a:p>
          <a:p>
            <a:r>
              <a:rPr lang="en-US" sz="1200" dirty="0" smtClean="0">
                <a:sym typeface="Wingdings" panose="05000000000000000000" pitchFamily="2" charset="2"/>
              </a:rPr>
              <a:t></a:t>
            </a:r>
            <a:r>
              <a:rPr lang="en-US" sz="1200" i="1" dirty="0" smtClean="0"/>
              <a:t>We used the </a:t>
            </a:r>
            <a:r>
              <a:rPr lang="en-US" sz="1200" i="1" dirty="0" err="1" smtClean="0"/>
              <a:t>BagIt</a:t>
            </a:r>
            <a:r>
              <a:rPr lang="en-US" sz="1200" i="1" dirty="0" smtClean="0"/>
              <a:t> specification, and Bagger helped us with this</a:t>
            </a:r>
            <a:endParaRPr lang="en-US" sz="1200" i="1" dirty="0"/>
          </a:p>
        </p:txBody>
      </p:sp>
      <p:sp>
        <p:nvSpPr>
          <p:cNvPr id="26" name="TextBox 25"/>
          <p:cNvSpPr txBox="1"/>
          <p:nvPr/>
        </p:nvSpPr>
        <p:spPr>
          <a:xfrm>
            <a:off x="4724400" y="2509956"/>
            <a:ext cx="4114800" cy="646331"/>
          </a:xfrm>
          <a:prstGeom prst="rect">
            <a:avLst/>
          </a:prstGeom>
          <a:noFill/>
        </p:spPr>
        <p:txBody>
          <a:bodyPr wrap="square" rtlCol="0">
            <a:spAutoFit/>
          </a:bodyPr>
          <a:lstStyle/>
          <a:p>
            <a:r>
              <a:rPr lang="en-US" sz="1200" b="1" dirty="0" smtClean="0">
                <a:solidFill>
                  <a:schemeClr val="tx1"/>
                </a:solidFill>
              </a:rPr>
              <a:t>Partners FTP their AIP’s (Bags) to the staging server at the Lead Institution.</a:t>
            </a:r>
          </a:p>
          <a:p>
            <a:r>
              <a:rPr lang="en-US" sz="1200" dirty="0" smtClean="0">
                <a:solidFill>
                  <a:schemeClr val="tx1"/>
                </a:solidFill>
                <a:sym typeface="Wingdings" panose="05000000000000000000" pitchFamily="2" charset="2"/>
              </a:rPr>
              <a:t> </a:t>
            </a:r>
            <a:r>
              <a:rPr lang="en-US" sz="1200" i="1" dirty="0" smtClean="0">
                <a:solidFill>
                  <a:schemeClr val="tx1"/>
                </a:solidFill>
                <a:sym typeface="Wingdings" panose="05000000000000000000" pitchFamily="2" charset="2"/>
              </a:rPr>
              <a:t>We used </a:t>
            </a:r>
            <a:r>
              <a:rPr lang="en-US" sz="1200" i="1" dirty="0" err="1" smtClean="0">
                <a:solidFill>
                  <a:schemeClr val="tx1"/>
                </a:solidFill>
                <a:sym typeface="Wingdings" panose="05000000000000000000" pitchFamily="2" charset="2"/>
              </a:rPr>
              <a:t>Filezilla</a:t>
            </a:r>
            <a:endParaRPr lang="en-US" sz="1200" i="1" dirty="0">
              <a:solidFill>
                <a:schemeClr val="tx1"/>
              </a:solidFill>
            </a:endParaRPr>
          </a:p>
        </p:txBody>
      </p:sp>
      <p:sp>
        <p:nvSpPr>
          <p:cNvPr id="27" name="TextBox 26"/>
          <p:cNvSpPr txBox="1"/>
          <p:nvPr/>
        </p:nvSpPr>
        <p:spPr>
          <a:xfrm>
            <a:off x="4724400" y="1845346"/>
            <a:ext cx="4114800" cy="646331"/>
          </a:xfrm>
          <a:prstGeom prst="rect">
            <a:avLst/>
          </a:prstGeom>
          <a:noFill/>
        </p:spPr>
        <p:txBody>
          <a:bodyPr wrap="square" rtlCol="0">
            <a:spAutoFit/>
          </a:bodyPr>
          <a:lstStyle/>
          <a:p>
            <a:r>
              <a:rPr lang="en-US" sz="1200" b="1" dirty="0" smtClean="0">
                <a:solidFill>
                  <a:schemeClr val="tx1"/>
                </a:solidFill>
              </a:rPr>
              <a:t>Lead Institution prepares a staging server, sets appropriate access protocols and assists Partners with technical help.</a:t>
            </a:r>
          </a:p>
        </p:txBody>
      </p:sp>
      <p:sp>
        <p:nvSpPr>
          <p:cNvPr id="28" name="TextBox 27"/>
          <p:cNvSpPr txBox="1"/>
          <p:nvPr/>
        </p:nvSpPr>
        <p:spPr>
          <a:xfrm>
            <a:off x="4724400" y="3271956"/>
            <a:ext cx="4114800" cy="646331"/>
          </a:xfrm>
          <a:prstGeom prst="rect">
            <a:avLst/>
          </a:prstGeom>
          <a:noFill/>
        </p:spPr>
        <p:txBody>
          <a:bodyPr wrap="square" rtlCol="0">
            <a:spAutoFit/>
          </a:bodyPr>
          <a:lstStyle/>
          <a:p>
            <a:r>
              <a:rPr lang="en-US" sz="1200" b="1" dirty="0" err="1" smtClean="0">
                <a:solidFill>
                  <a:schemeClr val="tx1"/>
                </a:solidFill>
              </a:rPr>
              <a:t>MetaArchive</a:t>
            </a:r>
            <a:r>
              <a:rPr lang="en-US" sz="1200" b="1" dirty="0" smtClean="0">
                <a:solidFill>
                  <a:schemeClr val="tx1"/>
                </a:solidFill>
              </a:rPr>
              <a:t> harvests the AIP’s from the Lead Institution's staging server and pushes it into their LOCKSS network. </a:t>
            </a:r>
          </a:p>
        </p:txBody>
      </p:sp>
      <p:sp>
        <p:nvSpPr>
          <p:cNvPr id="29" name="TextBox 28"/>
          <p:cNvSpPr txBox="1"/>
          <p:nvPr/>
        </p:nvSpPr>
        <p:spPr>
          <a:xfrm>
            <a:off x="4724400" y="3994487"/>
            <a:ext cx="4114800" cy="1015663"/>
          </a:xfrm>
          <a:prstGeom prst="rect">
            <a:avLst/>
          </a:prstGeom>
          <a:noFill/>
        </p:spPr>
        <p:txBody>
          <a:bodyPr wrap="square" rtlCol="0">
            <a:spAutoFit/>
          </a:bodyPr>
          <a:lstStyle/>
          <a:p>
            <a:r>
              <a:rPr lang="en-US" sz="1200" b="1" i="1" dirty="0" smtClean="0">
                <a:solidFill>
                  <a:schemeClr val="tx1"/>
                </a:solidFill>
              </a:rPr>
              <a:t>One other thing: </a:t>
            </a:r>
            <a:r>
              <a:rPr lang="en-US" sz="1200" b="1" dirty="0" smtClean="0">
                <a:solidFill>
                  <a:schemeClr val="tx1"/>
                </a:solidFill>
              </a:rPr>
              <a:t>The Lead Institution also has a dedicated server that runs the LOCKKS software, is hooked into the </a:t>
            </a:r>
            <a:r>
              <a:rPr lang="en-US" sz="1200" b="1" dirty="0" err="1" smtClean="0">
                <a:solidFill>
                  <a:schemeClr val="tx1"/>
                </a:solidFill>
              </a:rPr>
              <a:t>MetaArchive</a:t>
            </a:r>
            <a:r>
              <a:rPr lang="en-US" sz="1200" b="1" dirty="0" smtClean="0">
                <a:solidFill>
                  <a:schemeClr val="tx1"/>
                </a:solidFill>
              </a:rPr>
              <a:t> network of servers across the globe, and is actively preserving the content of other Members.</a:t>
            </a:r>
          </a:p>
        </p:txBody>
      </p:sp>
      <p:sp>
        <p:nvSpPr>
          <p:cNvPr id="23" name="TextBox 22"/>
          <p:cNvSpPr txBox="1"/>
          <p:nvPr/>
        </p:nvSpPr>
        <p:spPr>
          <a:xfrm>
            <a:off x="4476879" y="480596"/>
            <a:ext cx="4057521" cy="338554"/>
          </a:xfrm>
          <a:prstGeom prst="rect">
            <a:avLst/>
          </a:prstGeom>
          <a:noFill/>
        </p:spPr>
        <p:txBody>
          <a:bodyPr wrap="none" rtlCol="0">
            <a:spAutoFit/>
          </a:bodyPr>
          <a:lstStyle/>
          <a:p>
            <a:r>
              <a:rPr lang="en-US" sz="1600" b="1" u="sng" dirty="0" smtClean="0"/>
              <a:t>Very simplified version of how it works:</a:t>
            </a:r>
            <a:endParaRPr lang="en-US" sz="1600" b="1" u="sng" dirty="0"/>
          </a:p>
        </p:txBody>
      </p:sp>
      <p:sp>
        <p:nvSpPr>
          <p:cNvPr id="31" name="TextBox 30"/>
          <p:cNvSpPr txBox="1"/>
          <p:nvPr/>
        </p:nvSpPr>
        <p:spPr>
          <a:xfrm>
            <a:off x="4419600" y="923151"/>
            <a:ext cx="381000" cy="276999"/>
          </a:xfrm>
          <a:prstGeom prst="rect">
            <a:avLst/>
          </a:prstGeom>
          <a:noFill/>
        </p:spPr>
        <p:txBody>
          <a:bodyPr wrap="square" rtlCol="0">
            <a:spAutoFit/>
          </a:bodyPr>
          <a:lstStyle/>
          <a:p>
            <a:pPr algn="r"/>
            <a:r>
              <a:rPr lang="en-US" sz="1200" b="1" dirty="0" smtClean="0"/>
              <a:t>1)</a:t>
            </a:r>
            <a:endParaRPr lang="en-US" sz="1200" i="1" dirty="0"/>
          </a:p>
        </p:txBody>
      </p:sp>
      <p:sp>
        <p:nvSpPr>
          <p:cNvPr id="32" name="TextBox 31"/>
          <p:cNvSpPr txBox="1"/>
          <p:nvPr/>
        </p:nvSpPr>
        <p:spPr>
          <a:xfrm>
            <a:off x="4419600" y="1837551"/>
            <a:ext cx="381000" cy="276999"/>
          </a:xfrm>
          <a:prstGeom prst="rect">
            <a:avLst/>
          </a:prstGeom>
          <a:noFill/>
        </p:spPr>
        <p:txBody>
          <a:bodyPr wrap="square" rtlCol="0">
            <a:spAutoFit/>
          </a:bodyPr>
          <a:lstStyle/>
          <a:p>
            <a:pPr algn="r"/>
            <a:r>
              <a:rPr lang="en-US" sz="1200" b="1" dirty="0"/>
              <a:t>2</a:t>
            </a:r>
            <a:r>
              <a:rPr lang="en-US" sz="1200" b="1" dirty="0" smtClean="0"/>
              <a:t>)</a:t>
            </a:r>
            <a:endParaRPr lang="en-US" sz="1200" i="1" dirty="0"/>
          </a:p>
        </p:txBody>
      </p:sp>
      <p:sp>
        <p:nvSpPr>
          <p:cNvPr id="33" name="TextBox 32"/>
          <p:cNvSpPr txBox="1"/>
          <p:nvPr/>
        </p:nvSpPr>
        <p:spPr>
          <a:xfrm>
            <a:off x="4419600" y="2495550"/>
            <a:ext cx="381000" cy="276999"/>
          </a:xfrm>
          <a:prstGeom prst="rect">
            <a:avLst/>
          </a:prstGeom>
          <a:noFill/>
        </p:spPr>
        <p:txBody>
          <a:bodyPr wrap="square" rtlCol="0">
            <a:spAutoFit/>
          </a:bodyPr>
          <a:lstStyle/>
          <a:p>
            <a:pPr algn="r"/>
            <a:r>
              <a:rPr lang="en-US" sz="1200" b="1" dirty="0" smtClean="0"/>
              <a:t>3)</a:t>
            </a:r>
            <a:endParaRPr lang="en-US" sz="1200" i="1" dirty="0"/>
          </a:p>
        </p:txBody>
      </p:sp>
      <p:sp>
        <p:nvSpPr>
          <p:cNvPr id="34" name="TextBox 33"/>
          <p:cNvSpPr txBox="1"/>
          <p:nvPr/>
        </p:nvSpPr>
        <p:spPr>
          <a:xfrm>
            <a:off x="4419600" y="3257550"/>
            <a:ext cx="381000" cy="276999"/>
          </a:xfrm>
          <a:prstGeom prst="rect">
            <a:avLst/>
          </a:prstGeom>
          <a:noFill/>
        </p:spPr>
        <p:txBody>
          <a:bodyPr wrap="square" rtlCol="0">
            <a:spAutoFit/>
          </a:bodyPr>
          <a:lstStyle/>
          <a:p>
            <a:pPr algn="r"/>
            <a:r>
              <a:rPr lang="en-US" sz="1200" b="1" dirty="0"/>
              <a:t>4</a:t>
            </a:r>
            <a:r>
              <a:rPr lang="en-US" sz="1200" b="1" dirty="0" smtClean="0"/>
              <a:t>)</a:t>
            </a:r>
            <a:endParaRPr lang="en-US" sz="1200" i="1" dirty="0"/>
          </a:p>
        </p:txBody>
      </p:sp>
    </p:spTree>
  </p:cSld>
  <p:clrMapOvr>
    <a:masterClrMapping/>
  </p:clrMapOvr>
  <p:transition spd="slow">
    <p:cut/>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249"/>
          <p:cNvSpPr txBox="1">
            <a:spLocks/>
          </p:cNvSpPr>
          <p:nvPr/>
        </p:nvSpPr>
        <p:spPr>
          <a:xfrm>
            <a:off x="76200" y="190350"/>
            <a:ext cx="8991600" cy="857400"/>
          </a:xfrm>
          <a:prstGeom prst="rect">
            <a:avLst/>
          </a:prstGeom>
        </p:spPr>
        <p:txBody>
          <a:bodyPr lIns="91425" tIns="91425" rIns="91425" bIns="91425" anchor="b" anchorCtr="0">
            <a:noAutofit/>
          </a:bodyPr>
          <a:lstStyle>
            <a:defPPr marR="0" algn="l" rtl="0">
              <a:lnSpc>
                <a:spcPct val="100000"/>
              </a:lnSpc>
              <a:spcBef>
                <a:spcPts val="0"/>
              </a:spcBef>
              <a:spcAft>
                <a:spcPts val="0"/>
              </a:spcAft>
            </a:defPPr>
            <a:lvl1pPr marL="0" marR="0" algn="l" rtl="0">
              <a:lnSpc>
                <a:spcPct val="100000"/>
              </a:lnSpc>
              <a:spcBef>
                <a:spcPts val="0"/>
              </a:spcBef>
              <a:spcAft>
                <a:spcPts val="0"/>
              </a:spcAft>
              <a:buClr>
                <a:schemeClr val="dk1"/>
              </a:buClr>
              <a:buSzPct val="100000"/>
              <a:buNone/>
              <a:defRPr sz="3600" b="1" i="0" u="none" strike="noStrike" cap="none" baseline="0">
                <a:solidFill>
                  <a:schemeClr val="dk1"/>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None/>
              <a:defRPr sz="3600" b="1" i="0" u="none" strike="noStrike" cap="none" baseline="0">
                <a:solidFill>
                  <a:schemeClr val="dk1"/>
                </a:solidFill>
                <a:latin typeface="Arial"/>
                <a:ea typeface="Arial"/>
                <a:cs typeface="Arial"/>
                <a:sym typeface="Arial"/>
              </a:defRPr>
            </a:lvl2pPr>
            <a:lvl3pPr marL="0" indent="228600">
              <a:buClr>
                <a:schemeClr val="dk1"/>
              </a:buClr>
              <a:buSzPct val="100000"/>
              <a:buNone/>
              <a:defRPr sz="3600" b="1">
                <a:solidFill>
                  <a:schemeClr val="dk1"/>
                </a:solidFill>
              </a:defRPr>
            </a:lvl3pPr>
            <a:lvl4pPr marL="0" indent="228600">
              <a:buClr>
                <a:schemeClr val="dk1"/>
              </a:buClr>
              <a:buSzPct val="100000"/>
              <a:buNone/>
              <a:defRPr sz="3600" b="1">
                <a:solidFill>
                  <a:schemeClr val="dk1"/>
                </a:solidFill>
              </a:defRPr>
            </a:lvl4pPr>
            <a:lvl5pPr marL="0" indent="228600">
              <a:buClr>
                <a:schemeClr val="dk1"/>
              </a:buClr>
              <a:buSzPct val="100000"/>
              <a:buNone/>
              <a:defRPr sz="3600" b="1">
                <a:solidFill>
                  <a:schemeClr val="dk1"/>
                </a:solidFill>
              </a:defRPr>
            </a:lvl5pPr>
            <a:lvl6pPr marL="0" indent="228600">
              <a:buClr>
                <a:schemeClr val="dk1"/>
              </a:buClr>
              <a:buSzPct val="100000"/>
              <a:buNone/>
              <a:defRPr sz="3600" b="1">
                <a:solidFill>
                  <a:schemeClr val="dk1"/>
                </a:solidFill>
              </a:defRPr>
            </a:lvl6pPr>
            <a:lvl7pPr marL="0" indent="228600">
              <a:buClr>
                <a:schemeClr val="dk1"/>
              </a:buClr>
              <a:buSzPct val="100000"/>
              <a:buNone/>
              <a:defRPr sz="3600" b="1">
                <a:solidFill>
                  <a:schemeClr val="dk1"/>
                </a:solidFill>
              </a:defRPr>
            </a:lvl7pPr>
            <a:lvl8pPr marL="0" indent="228600">
              <a:buClr>
                <a:schemeClr val="dk1"/>
              </a:buClr>
              <a:buSzPct val="100000"/>
              <a:buNone/>
              <a:defRPr sz="3600" b="1">
                <a:solidFill>
                  <a:schemeClr val="dk1"/>
                </a:solidFill>
              </a:defRPr>
            </a:lvl8pPr>
            <a:lvl9pPr marL="0" indent="228600">
              <a:buClr>
                <a:schemeClr val="dk1"/>
              </a:buClr>
              <a:buSzPct val="100000"/>
              <a:buNone/>
              <a:defRPr sz="3600" b="1">
                <a:solidFill>
                  <a:schemeClr val="dk1"/>
                </a:solidFill>
              </a:defRPr>
            </a:lvl9pPr>
          </a:lstStyle>
          <a:p>
            <a:r>
              <a:rPr lang="en" sz="3200" dirty="0" smtClean="0"/>
              <a:t>Front-end &amp; Back-end: Preservica</a:t>
            </a:r>
            <a:endParaRPr lang="en" sz="3200" dirty="0"/>
          </a:p>
        </p:txBody>
      </p:sp>
      <p:pic>
        <p:nvPicPr>
          <p:cNvPr id="4" name="Picture 2"/>
          <p:cNvPicPr>
            <a:picLocks noChangeAspect="1" noChangeArrowheads="1"/>
          </p:cNvPicPr>
          <p:nvPr/>
        </p:nvPicPr>
        <p:blipFill>
          <a:blip r:embed="rId3" cstate="print"/>
          <a:srcRect l="17536" t="33195" r="18999" b="44091"/>
          <a:stretch>
            <a:fillRect/>
          </a:stretch>
        </p:blipFill>
        <p:spPr bwMode="auto">
          <a:xfrm>
            <a:off x="228600" y="2038350"/>
            <a:ext cx="8686799" cy="1943100"/>
          </a:xfrm>
          <a:prstGeom prst="rect">
            <a:avLst/>
          </a:prstGeom>
          <a:noFill/>
          <a:ln w="9525">
            <a:noFill/>
            <a:miter lim="800000"/>
            <a:headEnd/>
            <a:tailEnd/>
          </a:ln>
        </p:spPr>
      </p:pic>
    </p:spTree>
    <p:extLst>
      <p:ext uri="{BB962C8B-B14F-4D97-AF65-F5344CB8AC3E}">
        <p14:creationId xmlns:p14="http://schemas.microsoft.com/office/powerpoint/2010/main" val="315213075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5" name="Shape 249"/>
          <p:cNvSpPr txBox="1">
            <a:spLocks/>
          </p:cNvSpPr>
          <p:nvPr/>
        </p:nvSpPr>
        <p:spPr>
          <a:xfrm>
            <a:off x="76200" y="-95250"/>
            <a:ext cx="8991600" cy="857400"/>
          </a:xfrm>
          <a:prstGeom prst="rect">
            <a:avLst/>
          </a:prstGeom>
        </p:spPr>
        <p:txBody>
          <a:bodyPr lIns="91425" tIns="91425" rIns="91425" bIns="91425" anchor="b" anchorCtr="0">
            <a:noAutofit/>
          </a:bodyPr>
          <a:lstStyle>
            <a:defPPr marR="0" algn="l" rtl="0">
              <a:lnSpc>
                <a:spcPct val="100000"/>
              </a:lnSpc>
              <a:spcBef>
                <a:spcPts val="0"/>
              </a:spcBef>
              <a:spcAft>
                <a:spcPts val="0"/>
              </a:spcAft>
            </a:defPPr>
            <a:lvl1pPr marL="0" marR="0" algn="l" rtl="0">
              <a:lnSpc>
                <a:spcPct val="100000"/>
              </a:lnSpc>
              <a:spcBef>
                <a:spcPts val="0"/>
              </a:spcBef>
              <a:spcAft>
                <a:spcPts val="0"/>
              </a:spcAft>
              <a:buClr>
                <a:schemeClr val="dk1"/>
              </a:buClr>
              <a:buSzPct val="100000"/>
              <a:buNone/>
              <a:defRPr sz="3600" b="1" i="0" u="none" strike="noStrike" cap="none" baseline="0">
                <a:solidFill>
                  <a:schemeClr val="dk1"/>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None/>
              <a:defRPr sz="3600" b="1" i="0" u="none" strike="noStrike" cap="none" baseline="0">
                <a:solidFill>
                  <a:schemeClr val="dk1"/>
                </a:solidFill>
                <a:latin typeface="Arial"/>
                <a:ea typeface="Arial"/>
                <a:cs typeface="Arial"/>
                <a:sym typeface="Arial"/>
              </a:defRPr>
            </a:lvl2pPr>
            <a:lvl3pPr marL="0" indent="228600">
              <a:buClr>
                <a:schemeClr val="dk1"/>
              </a:buClr>
              <a:buSzPct val="100000"/>
              <a:buNone/>
              <a:defRPr sz="3600" b="1">
                <a:solidFill>
                  <a:schemeClr val="dk1"/>
                </a:solidFill>
              </a:defRPr>
            </a:lvl3pPr>
            <a:lvl4pPr marL="0" indent="228600">
              <a:buClr>
                <a:schemeClr val="dk1"/>
              </a:buClr>
              <a:buSzPct val="100000"/>
              <a:buNone/>
              <a:defRPr sz="3600" b="1">
                <a:solidFill>
                  <a:schemeClr val="dk1"/>
                </a:solidFill>
              </a:defRPr>
            </a:lvl4pPr>
            <a:lvl5pPr marL="0" indent="228600">
              <a:buClr>
                <a:schemeClr val="dk1"/>
              </a:buClr>
              <a:buSzPct val="100000"/>
              <a:buNone/>
              <a:defRPr sz="3600" b="1">
                <a:solidFill>
                  <a:schemeClr val="dk1"/>
                </a:solidFill>
              </a:defRPr>
            </a:lvl5pPr>
            <a:lvl6pPr marL="0" indent="228600">
              <a:buClr>
                <a:schemeClr val="dk1"/>
              </a:buClr>
              <a:buSzPct val="100000"/>
              <a:buNone/>
              <a:defRPr sz="3600" b="1">
                <a:solidFill>
                  <a:schemeClr val="dk1"/>
                </a:solidFill>
              </a:defRPr>
            </a:lvl6pPr>
            <a:lvl7pPr marL="0" indent="228600">
              <a:buClr>
                <a:schemeClr val="dk1"/>
              </a:buClr>
              <a:buSzPct val="100000"/>
              <a:buNone/>
              <a:defRPr sz="3600" b="1">
                <a:solidFill>
                  <a:schemeClr val="dk1"/>
                </a:solidFill>
              </a:defRPr>
            </a:lvl7pPr>
            <a:lvl8pPr marL="0" indent="228600">
              <a:buClr>
                <a:schemeClr val="dk1"/>
              </a:buClr>
              <a:buSzPct val="100000"/>
              <a:buNone/>
              <a:defRPr sz="3600" b="1">
                <a:solidFill>
                  <a:schemeClr val="dk1"/>
                </a:solidFill>
              </a:defRPr>
            </a:lvl8pPr>
            <a:lvl9pPr marL="0" indent="228600">
              <a:buClr>
                <a:schemeClr val="dk1"/>
              </a:buClr>
              <a:buSzPct val="100000"/>
              <a:buNone/>
              <a:defRPr sz="3600" b="1">
                <a:solidFill>
                  <a:schemeClr val="dk1"/>
                </a:solidFill>
              </a:defRPr>
            </a:lvl9pPr>
          </a:lstStyle>
          <a:p>
            <a:r>
              <a:rPr lang="en" sz="3200" dirty="0" smtClean="0"/>
              <a:t>Front-end &amp; Back-end: Preservica</a:t>
            </a:r>
            <a:endParaRPr lang="en" sz="3200" dirty="0"/>
          </a:p>
        </p:txBody>
      </p:sp>
      <p:sp>
        <p:nvSpPr>
          <p:cNvPr id="7" name="TextBox 6"/>
          <p:cNvSpPr txBox="1"/>
          <p:nvPr/>
        </p:nvSpPr>
        <p:spPr>
          <a:xfrm>
            <a:off x="228600" y="834807"/>
            <a:ext cx="4343400" cy="4770537"/>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All encompassing: </a:t>
            </a:r>
            <a:br>
              <a:rPr lang="en-US" sz="1600" dirty="0" smtClean="0"/>
            </a:br>
            <a:r>
              <a:rPr lang="en-US" sz="1600" dirty="0" smtClean="0"/>
              <a:t>	- Ingest</a:t>
            </a:r>
            <a:br>
              <a:rPr lang="en-US" sz="1600" dirty="0" smtClean="0"/>
            </a:br>
            <a:r>
              <a:rPr lang="en-US" sz="1600" dirty="0" smtClean="0"/>
              <a:t>	- Processing</a:t>
            </a:r>
            <a:br>
              <a:rPr lang="en-US" sz="1600" dirty="0" smtClean="0"/>
            </a:br>
            <a:r>
              <a:rPr lang="en-US" sz="1600" dirty="0" smtClean="0"/>
              <a:t>	- End-User Access</a:t>
            </a:r>
          </a:p>
          <a:p>
            <a:r>
              <a:rPr lang="en-US" sz="1600" dirty="0"/>
              <a:t>	</a:t>
            </a:r>
            <a:r>
              <a:rPr lang="en-US" sz="1600" dirty="0" smtClean="0"/>
              <a:t>- Email management</a:t>
            </a:r>
            <a:br>
              <a:rPr lang="en-US" sz="1600" dirty="0" smtClean="0"/>
            </a:br>
            <a:r>
              <a:rPr lang="en-US" sz="1600" dirty="0" smtClean="0"/>
              <a:t>	- Preservation</a:t>
            </a:r>
            <a:br>
              <a:rPr lang="en-US" sz="1600" dirty="0" smtClean="0"/>
            </a:br>
            <a:r>
              <a:rPr lang="en-US" sz="1600" dirty="0" smtClean="0"/>
              <a:t>	- Migration</a:t>
            </a:r>
            <a:br>
              <a:rPr lang="en-US" sz="1600" dirty="0" smtClean="0"/>
            </a:br>
            <a:endParaRPr lang="en-US" sz="1600" dirty="0" smtClean="0"/>
          </a:p>
          <a:p>
            <a:pPr marL="285750" indent="-285750">
              <a:buFont typeface="Arial" panose="020B0604020202020204" pitchFamily="34" charset="0"/>
              <a:buChar char="•"/>
            </a:pPr>
            <a:r>
              <a:rPr lang="en-US" sz="1600" dirty="0" smtClean="0"/>
              <a:t>Aligned with OAIS reference model</a:t>
            </a:r>
            <a:br>
              <a:rPr lang="en-US" sz="1600" dirty="0" smtClean="0"/>
            </a:br>
            <a:endParaRPr lang="en-US" sz="1600" dirty="0" smtClean="0"/>
          </a:p>
          <a:p>
            <a:pPr marL="285750" indent="-285750">
              <a:buFont typeface="Arial" panose="020B0604020202020204" pitchFamily="34" charset="0"/>
              <a:buChar char="•"/>
            </a:pPr>
            <a:r>
              <a:rPr lang="en-US" sz="1600" dirty="0" smtClean="0"/>
              <a:t>Hosted Service (Requires little IT support on your end)</a:t>
            </a:r>
            <a:br>
              <a:rPr lang="en-US" sz="1600" dirty="0" smtClean="0"/>
            </a:br>
            <a:endParaRPr lang="en-US" sz="1600" dirty="0" smtClean="0"/>
          </a:p>
          <a:p>
            <a:pPr marL="285750" indent="-285750">
              <a:buFont typeface="Arial" panose="020B0604020202020204" pitchFamily="34" charset="0"/>
              <a:buChar char="•"/>
            </a:pPr>
            <a:r>
              <a:rPr lang="en-US" sz="1600" dirty="0" smtClean="0"/>
              <a:t>Very user friendly</a:t>
            </a:r>
            <a:br>
              <a:rPr lang="en-US" sz="1600" dirty="0" smtClean="0"/>
            </a:br>
            <a:endParaRPr lang="en-US" sz="1600" dirty="0" smtClean="0"/>
          </a:p>
          <a:p>
            <a:pPr marL="285750" indent="-285750">
              <a:buFont typeface="Arial" panose="020B0604020202020204" pitchFamily="34" charset="0"/>
              <a:buChar char="•"/>
            </a:pPr>
            <a:r>
              <a:rPr lang="en-US" sz="1600" dirty="0" smtClean="0"/>
              <a:t>Intuitive workflows</a:t>
            </a:r>
            <a:br>
              <a:rPr lang="en-US" sz="1600" dirty="0" smtClean="0"/>
            </a:br>
            <a:endParaRPr lang="en-US" sz="1600" dirty="0" smtClean="0"/>
          </a:p>
          <a:p>
            <a:r>
              <a:rPr lang="en-US" sz="1600" dirty="0" smtClean="0"/>
              <a:t/>
            </a:r>
            <a:br>
              <a:rPr lang="en-US" sz="1600" dirty="0" smtClean="0"/>
            </a:br>
            <a:endParaRPr lang="en-US" sz="1600" dirty="0" smtClean="0"/>
          </a:p>
        </p:txBody>
      </p:sp>
      <p:sp>
        <p:nvSpPr>
          <p:cNvPr id="8" name="TextBox 7"/>
          <p:cNvSpPr txBox="1"/>
          <p:nvPr/>
        </p:nvSpPr>
        <p:spPr>
          <a:xfrm>
            <a:off x="4724400" y="819150"/>
            <a:ext cx="4419600" cy="4031873"/>
          </a:xfrm>
          <a:prstGeom prst="rect">
            <a:avLst/>
          </a:prstGeom>
          <a:noFill/>
        </p:spPr>
        <p:txBody>
          <a:bodyPr wrap="square" rtlCol="0" anchor="t">
            <a:spAutoFit/>
          </a:bodyPr>
          <a:lstStyle/>
          <a:p>
            <a:pPr marL="285750" indent="-285750">
              <a:buFont typeface="Arial" panose="020B0604020202020204" pitchFamily="34" charset="0"/>
              <a:buChar char="•"/>
            </a:pPr>
            <a:r>
              <a:rPr lang="en-US" sz="1600" dirty="0"/>
              <a:t>Ability to harvest via web crawls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Email archiving</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Exit strategy available (batch export)</a:t>
            </a:r>
            <a:br>
              <a:rPr lang="en-US" sz="1600" dirty="0"/>
            </a:br>
            <a:endParaRPr lang="en-US" sz="1600" dirty="0"/>
          </a:p>
          <a:p>
            <a:pPr marL="285750" indent="-285750">
              <a:buFont typeface="Arial" panose="020B0604020202020204" pitchFamily="34" charset="0"/>
              <a:buChar char="•"/>
            </a:pPr>
            <a:r>
              <a:rPr lang="en-US" sz="1600" dirty="0"/>
              <a:t>Solid customer support</a:t>
            </a:r>
            <a:br>
              <a:rPr lang="en-US" sz="1600" dirty="0"/>
            </a:br>
            <a:endParaRPr lang="en-US" sz="1600" dirty="0"/>
          </a:p>
          <a:p>
            <a:pPr marL="285750" indent="-285750">
              <a:buFont typeface="Arial" panose="020B0604020202020204" pitchFamily="34" charset="0"/>
              <a:buChar char="•"/>
            </a:pPr>
            <a:r>
              <a:rPr lang="en-US" sz="1600" dirty="0"/>
              <a:t>Different training options available for institutions with smaller budgets</a:t>
            </a:r>
            <a:br>
              <a:rPr lang="en-US" sz="1600" dirty="0"/>
            </a:br>
            <a:endParaRPr lang="en-US" sz="1600" dirty="0"/>
          </a:p>
          <a:p>
            <a:pPr marL="285750" indent="-285750">
              <a:buFont typeface="Arial" panose="020B0604020202020204" pitchFamily="34" charset="0"/>
              <a:buChar char="•"/>
            </a:pPr>
            <a:r>
              <a:rPr lang="en-US" sz="1600" dirty="0"/>
              <a:t>Currently uses only Amazon cloud storage</a:t>
            </a:r>
            <a:br>
              <a:rPr lang="en-US" sz="1600" dirty="0"/>
            </a:br>
            <a:r>
              <a:rPr lang="en-US" sz="1600" dirty="0"/>
              <a:t>	- new options forthcoming</a:t>
            </a:r>
            <a:br>
              <a:rPr lang="en-US" sz="1600" dirty="0"/>
            </a:br>
            <a:endParaRPr lang="en-US" sz="1600" dirty="0"/>
          </a:p>
          <a:p>
            <a:pPr marL="285750" indent="-285750">
              <a:buFont typeface="Arial" panose="020B0604020202020204" pitchFamily="34" charset="0"/>
              <a:buChar char="•"/>
            </a:pPr>
            <a:r>
              <a:rPr lang="en-US" sz="1600" dirty="0"/>
              <a:t>Proprietary, vendor-based</a:t>
            </a:r>
            <a:br>
              <a:rPr lang="en-US" sz="1600" dirty="0"/>
            </a:br>
            <a:endParaRPr lang="en-US" sz="1600" dirty="0"/>
          </a:p>
        </p:txBody>
      </p:sp>
    </p:spTree>
  </p:cSld>
  <p:clrMapOvr>
    <a:masterClrMapping/>
  </p:clrMapOvr>
  <p:transition spd="slow">
    <p:cut/>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eservica Pricing.jpg"/>
          <p:cNvPicPr>
            <a:picLocks noChangeAspect="1"/>
          </p:cNvPicPr>
          <p:nvPr/>
        </p:nvPicPr>
        <p:blipFill>
          <a:blip r:embed="rId3"/>
          <a:stretch>
            <a:fillRect/>
          </a:stretch>
        </p:blipFill>
        <p:spPr>
          <a:xfrm>
            <a:off x="0" y="0"/>
            <a:ext cx="5715000" cy="5143500"/>
          </a:xfrm>
          <a:prstGeom prst="rect">
            <a:avLst/>
          </a:prstGeom>
        </p:spPr>
      </p:pic>
      <p:pic>
        <p:nvPicPr>
          <p:cNvPr id="4" name="Picture 3" descr="Preservica_features.jpg"/>
          <p:cNvPicPr>
            <a:picLocks noChangeAspect="1"/>
          </p:cNvPicPr>
          <p:nvPr/>
        </p:nvPicPr>
        <p:blipFill>
          <a:blip r:embed="rId4"/>
          <a:stretch>
            <a:fillRect/>
          </a:stretch>
        </p:blipFill>
        <p:spPr>
          <a:xfrm>
            <a:off x="5715000" y="0"/>
            <a:ext cx="3124200" cy="5143500"/>
          </a:xfrm>
          <a:prstGeom prst="rect">
            <a:avLst/>
          </a:prstGeom>
        </p:spPr>
      </p:pic>
    </p:spTree>
    <p:extLst>
      <p:ext uri="{BB962C8B-B14F-4D97-AF65-F5344CB8AC3E}">
        <p14:creationId xmlns:p14="http://schemas.microsoft.com/office/powerpoint/2010/main" val="79073575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5941"/>
            <a:ext cx="9144000" cy="4311618"/>
          </a:xfrm>
          <a:prstGeom prst="rect">
            <a:avLst/>
          </a:prstGeom>
        </p:spPr>
      </p:pic>
    </p:spTree>
    <p:extLst>
      <p:ext uri="{BB962C8B-B14F-4D97-AF65-F5344CB8AC3E}">
        <p14:creationId xmlns:p14="http://schemas.microsoft.com/office/powerpoint/2010/main" val="247073096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7799"/>
            <a:ext cx="8229600" cy="243642"/>
          </a:xfrm>
        </p:spPr>
        <p:txBody>
          <a:bodyPr/>
          <a:lstStyle/>
          <a:p>
            <a:r>
              <a:rPr lang="en-US" dirty="0" smtClean="0">
                <a:latin typeface="Calibri" panose="020F0502020204030204" pitchFamily="34" charset="0"/>
              </a:rPr>
              <a:t>INGEST</a:t>
            </a:r>
            <a:endParaRPr lang="en-US" dirty="0">
              <a:latin typeface="Calibri" panose="020F0502020204030204" pitchFamily="34" charset="0"/>
            </a:endParaRPr>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9620"/>
            <a:ext cx="9144000" cy="4408129"/>
          </a:xfrm>
          <a:prstGeom prst="rect">
            <a:avLst/>
          </a:prstGeom>
        </p:spPr>
      </p:pic>
    </p:spTree>
    <p:extLst>
      <p:ext uri="{BB962C8B-B14F-4D97-AF65-F5344CB8AC3E}">
        <p14:creationId xmlns:p14="http://schemas.microsoft.com/office/powerpoint/2010/main" val="25311344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785812"/>
            <a:ext cx="3008313" cy="871538"/>
          </a:xfrm>
        </p:spPr>
        <p:txBody>
          <a:bodyPr>
            <a:noAutofit/>
          </a:bodyPr>
          <a:lstStyle/>
          <a:p>
            <a:r>
              <a:rPr lang="en-US" sz="2800" dirty="0" smtClean="0"/>
              <a:t>Turning point: 2008 grant application</a:t>
            </a:r>
            <a:endParaRPr lang="en-US" sz="2800" dirty="0"/>
          </a:p>
        </p:txBody>
      </p:sp>
      <p:pic>
        <p:nvPicPr>
          <p:cNvPr id="13" name="Picture Placeholder 1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72652" y="204788"/>
            <a:ext cx="3716546" cy="4389437"/>
          </a:xfrm>
        </p:spPr>
      </p:pic>
      <p:sp>
        <p:nvSpPr>
          <p:cNvPr id="8" name="Content Placeholder 7"/>
          <p:cNvSpPr>
            <a:spLocks noGrp="1"/>
          </p:cNvSpPr>
          <p:nvPr>
            <p:ph type="body" sz="half" idx="2"/>
          </p:nvPr>
        </p:nvSpPr>
        <p:spPr>
          <a:xfrm>
            <a:off x="457201" y="2219325"/>
            <a:ext cx="3008313" cy="2562225"/>
          </a:xfrm>
        </p:spPr>
        <p:txBody>
          <a:bodyPr>
            <a:normAutofit lnSpcReduction="10000"/>
          </a:bodyPr>
          <a:lstStyle/>
          <a:p>
            <a:r>
              <a:rPr lang="en-US" sz="3200" dirty="0" smtClean="0"/>
              <a:t>… We are probably not the only ones with this problem…</a:t>
            </a:r>
            <a:endParaRPr lang="en-US" sz="3200" dirty="0"/>
          </a:p>
        </p:txBody>
      </p:sp>
    </p:spTree>
    <p:extLst>
      <p:ext uri="{BB962C8B-B14F-4D97-AF65-F5344CB8AC3E}">
        <p14:creationId xmlns:p14="http://schemas.microsoft.com/office/powerpoint/2010/main" val="260919185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750"/>
            <a:ext cx="9144000" cy="5080000"/>
          </a:xfrm>
          <a:prstGeom prst="rect">
            <a:avLst/>
          </a:prstGeom>
        </p:spPr>
      </p:pic>
      <p:sp>
        <p:nvSpPr>
          <p:cNvPr id="5" name="Rectangle 4"/>
          <p:cNvSpPr/>
          <p:nvPr/>
        </p:nvSpPr>
        <p:spPr>
          <a:xfrm>
            <a:off x="457200" y="4629150"/>
            <a:ext cx="80010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97841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600"/>
            <a:ext cx="9144000" cy="5114299"/>
          </a:xfrm>
          <a:prstGeom prst="rect">
            <a:avLst/>
          </a:prstGeom>
        </p:spPr>
      </p:pic>
    </p:spTree>
    <p:extLst>
      <p:ext uri="{BB962C8B-B14F-4D97-AF65-F5344CB8AC3E}">
        <p14:creationId xmlns:p14="http://schemas.microsoft.com/office/powerpoint/2010/main" val="82017244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556" y="0"/>
            <a:ext cx="8222887" cy="5143500"/>
          </a:xfrm>
          <a:prstGeom prst="rect">
            <a:avLst/>
          </a:prstGeom>
        </p:spPr>
      </p:pic>
    </p:spTree>
    <p:extLst>
      <p:ext uri="{BB962C8B-B14F-4D97-AF65-F5344CB8AC3E}">
        <p14:creationId xmlns:p14="http://schemas.microsoft.com/office/powerpoint/2010/main" val="11363107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8558" y="0"/>
            <a:ext cx="6866883" cy="5143500"/>
          </a:xfrm>
          <a:prstGeom prst="rect">
            <a:avLst/>
          </a:prstGeom>
        </p:spPr>
      </p:pic>
      <p:sp>
        <p:nvSpPr>
          <p:cNvPr id="5" name="Rectangle 4"/>
          <p:cNvSpPr/>
          <p:nvPr/>
        </p:nvSpPr>
        <p:spPr>
          <a:xfrm>
            <a:off x="2057400" y="2266950"/>
            <a:ext cx="54864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339663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04" y="179349"/>
            <a:ext cx="9144000" cy="4732324"/>
          </a:xfrm>
          <a:prstGeom prst="rect">
            <a:avLst/>
          </a:prstGeom>
        </p:spPr>
      </p:pic>
      <p:sp>
        <p:nvSpPr>
          <p:cNvPr id="5" name="Rectangle 4"/>
          <p:cNvSpPr/>
          <p:nvPr/>
        </p:nvSpPr>
        <p:spPr>
          <a:xfrm>
            <a:off x="228600" y="3867150"/>
            <a:ext cx="8839200" cy="60960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352800" y="361950"/>
            <a:ext cx="38862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629400" y="1123950"/>
            <a:ext cx="8382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117020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238" y="0"/>
            <a:ext cx="8167523" cy="5143500"/>
          </a:xfrm>
          <a:prstGeom prst="rect">
            <a:avLst/>
          </a:prstGeom>
        </p:spPr>
      </p:pic>
      <p:sp>
        <p:nvSpPr>
          <p:cNvPr id="5" name="Rectangle 4"/>
          <p:cNvSpPr/>
          <p:nvPr/>
        </p:nvSpPr>
        <p:spPr>
          <a:xfrm>
            <a:off x="7834814" y="4476750"/>
            <a:ext cx="838200" cy="6667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537236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57150"/>
            <a:ext cx="5410200" cy="5005280"/>
          </a:xfrm>
          <a:prstGeom prst="rect">
            <a:avLst/>
          </a:prstGeom>
          <a:ln>
            <a:solidFill>
              <a:schemeClr val="tx1"/>
            </a:solidFill>
          </a:ln>
        </p:spPr>
      </p:pic>
    </p:spTree>
    <p:extLst>
      <p:ext uri="{BB962C8B-B14F-4D97-AF65-F5344CB8AC3E}">
        <p14:creationId xmlns:p14="http://schemas.microsoft.com/office/powerpoint/2010/main" val="248804443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Front-end &amp;  Back-end:  Internet Archive</a:t>
            </a:r>
            <a:endParaRPr lang="en-US" sz="3200" dirty="0"/>
          </a:p>
        </p:txBody>
      </p:sp>
      <p:pic>
        <p:nvPicPr>
          <p:cNvPr id="4" name="Picture 2"/>
          <p:cNvPicPr>
            <a:picLocks noGrp="1" noChangeAspect="1" noChangeArrowheads="1"/>
          </p:cNvPicPr>
          <p:nvPr>
            <p:ph idx="1"/>
          </p:nvPr>
        </p:nvPicPr>
        <p:blipFill>
          <a:blip r:embed="rId3" cstate="print"/>
          <a:srcRect l="17380" t="44686" r="18783" b="34339"/>
          <a:stretch>
            <a:fillRect/>
          </a:stretch>
        </p:blipFill>
        <p:spPr bwMode="auto">
          <a:xfrm>
            <a:off x="304800" y="2038350"/>
            <a:ext cx="8534400"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7" name="Shape 231"/>
          <p:cNvSpPr txBox="1">
            <a:spLocks noGrp="1"/>
          </p:cNvSpPr>
          <p:nvPr/>
        </p:nvSpPr>
        <p:spPr>
          <a:xfrm>
            <a:off x="152400" y="37950"/>
            <a:ext cx="8229600" cy="552600"/>
          </a:xfrm>
          <a:prstGeom prst="rect">
            <a:avLst/>
          </a:prstGeom>
        </p:spPr>
        <p:txBody>
          <a:bodyPr lIns="91425" tIns="91425" rIns="91425" bIns="91425" anchor="b" anchorCtr="0">
            <a:noAutofit/>
          </a:bodyPr>
          <a:lstStyle>
            <a:defPPr marR="0" algn="l" rtl="0">
              <a:lnSpc>
                <a:spcPct val="100000"/>
              </a:lnSpc>
              <a:spcBef>
                <a:spcPts val="0"/>
              </a:spcBef>
              <a:spcAft>
                <a:spcPts val="0"/>
              </a:spcAft>
            </a:defPPr>
            <a:lvl1pPr marL="0" marR="0" algn="l" rtl="0">
              <a:lnSpc>
                <a:spcPct val="100000"/>
              </a:lnSpc>
              <a:spcBef>
                <a:spcPts val="0"/>
              </a:spcBef>
              <a:spcAft>
                <a:spcPts val="0"/>
              </a:spcAft>
              <a:buClr>
                <a:schemeClr val="dk1"/>
              </a:buClr>
              <a:buSzPct val="100000"/>
              <a:buNone/>
              <a:defRPr sz="3600" b="1" i="0" u="none" strike="noStrike" cap="none" baseline="0">
                <a:solidFill>
                  <a:schemeClr val="dk1"/>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None/>
              <a:defRPr sz="3600" b="1" i="0" u="none" strike="noStrike" cap="none" baseline="0">
                <a:solidFill>
                  <a:schemeClr val="dk1"/>
                </a:solidFill>
                <a:latin typeface="Arial"/>
                <a:ea typeface="Arial"/>
                <a:cs typeface="Arial"/>
                <a:sym typeface="Arial"/>
              </a:defRPr>
            </a:lvl2pPr>
            <a:lvl3pPr marL="0" indent="228600">
              <a:buClr>
                <a:schemeClr val="dk1"/>
              </a:buClr>
              <a:buSzPct val="100000"/>
              <a:buNone/>
              <a:defRPr sz="3600" b="1">
                <a:solidFill>
                  <a:schemeClr val="dk1"/>
                </a:solidFill>
              </a:defRPr>
            </a:lvl3pPr>
            <a:lvl4pPr marL="0" indent="228600">
              <a:buClr>
                <a:schemeClr val="dk1"/>
              </a:buClr>
              <a:buSzPct val="100000"/>
              <a:buNone/>
              <a:defRPr sz="3600" b="1">
                <a:solidFill>
                  <a:schemeClr val="dk1"/>
                </a:solidFill>
              </a:defRPr>
            </a:lvl4pPr>
            <a:lvl5pPr marL="0" indent="228600">
              <a:buClr>
                <a:schemeClr val="dk1"/>
              </a:buClr>
              <a:buSzPct val="100000"/>
              <a:buNone/>
              <a:defRPr sz="3600" b="1">
                <a:solidFill>
                  <a:schemeClr val="dk1"/>
                </a:solidFill>
              </a:defRPr>
            </a:lvl5pPr>
            <a:lvl6pPr marL="0" indent="228600">
              <a:buClr>
                <a:schemeClr val="dk1"/>
              </a:buClr>
              <a:buSzPct val="100000"/>
              <a:buNone/>
              <a:defRPr sz="3600" b="1">
                <a:solidFill>
                  <a:schemeClr val="dk1"/>
                </a:solidFill>
              </a:defRPr>
            </a:lvl6pPr>
            <a:lvl7pPr marL="0" indent="228600">
              <a:buClr>
                <a:schemeClr val="dk1"/>
              </a:buClr>
              <a:buSzPct val="100000"/>
              <a:buNone/>
              <a:defRPr sz="3600" b="1">
                <a:solidFill>
                  <a:schemeClr val="dk1"/>
                </a:solidFill>
              </a:defRPr>
            </a:lvl7pPr>
            <a:lvl8pPr marL="0" indent="228600">
              <a:buClr>
                <a:schemeClr val="dk1"/>
              </a:buClr>
              <a:buSzPct val="100000"/>
              <a:buNone/>
              <a:defRPr sz="3600" b="1">
                <a:solidFill>
                  <a:schemeClr val="dk1"/>
                </a:solidFill>
              </a:defRPr>
            </a:lvl8pPr>
            <a:lvl9pPr marL="0" indent="228600">
              <a:buClr>
                <a:schemeClr val="dk1"/>
              </a:buClr>
              <a:buSzPct val="100000"/>
              <a:buNone/>
              <a:defRPr sz="3600" b="1">
                <a:solidFill>
                  <a:schemeClr val="dk1"/>
                </a:solidFill>
              </a:defRPr>
            </a:lvl9pPr>
          </a:lstStyle>
          <a:p>
            <a:pPr>
              <a:buNone/>
            </a:pPr>
            <a:r>
              <a:rPr lang="en" sz="2800" dirty="0" smtClean="0"/>
              <a:t>Internet </a:t>
            </a:r>
            <a:r>
              <a:rPr lang="en" sz="2800" dirty="0"/>
              <a:t>Archive</a:t>
            </a:r>
          </a:p>
        </p:txBody>
      </p:sp>
      <p:sp>
        <p:nvSpPr>
          <p:cNvPr id="8" name="TextBox 3"/>
          <p:cNvSpPr txBox="1"/>
          <p:nvPr/>
        </p:nvSpPr>
        <p:spPr>
          <a:xfrm>
            <a:off x="143774" y="514350"/>
            <a:ext cx="3971026" cy="1815882"/>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n-US" sz="1600" dirty="0" smtClean="0"/>
              <a:t>Only intended for materials in the public domain (available to everyone).</a:t>
            </a:r>
            <a:br>
              <a:rPr lang="en-US" sz="1600" dirty="0" smtClean="0"/>
            </a:br>
            <a:endParaRPr lang="en-US" sz="1600" dirty="0" smtClean="0"/>
          </a:p>
          <a:p>
            <a:pPr marL="285750" indent="-285750">
              <a:buFont typeface="Arial" panose="020B0604020202020204" pitchFamily="34" charset="0"/>
              <a:buChar char="•"/>
            </a:pPr>
            <a:r>
              <a:rPr lang="en-US" sz="1600" dirty="0" smtClean="0"/>
              <a:t>Geographically distributed copies.</a:t>
            </a:r>
            <a:br>
              <a:rPr lang="en-US" sz="1600" dirty="0" smtClean="0"/>
            </a:br>
            <a:endParaRPr lang="en-US" sz="1600" dirty="0" smtClean="0"/>
          </a:p>
          <a:p>
            <a:pPr marL="285750" indent="-285750">
              <a:buFont typeface="Arial" panose="020B0604020202020204" pitchFamily="34" charset="0"/>
              <a:buChar char="•"/>
            </a:pPr>
            <a:r>
              <a:rPr lang="en-US" sz="1600" dirty="0" smtClean="0"/>
              <a:t>No frills (and no charge!) service. </a:t>
            </a:r>
            <a:br>
              <a:rPr lang="en-US" sz="1600" dirty="0" smtClean="0"/>
            </a:br>
            <a:endParaRPr lang="en-US" sz="1600" dirty="0" smtClean="0"/>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190750"/>
            <a:ext cx="4264325" cy="28578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4572000" y="2571750"/>
            <a:ext cx="4572000" cy="2308324"/>
          </a:xfrm>
          <a:prstGeom prst="rect">
            <a:avLst/>
          </a:prstGeom>
        </p:spPr>
        <p:txBody>
          <a:bodyPr>
            <a:spAutoFit/>
          </a:bodyPr>
          <a:lstStyle/>
          <a:p>
            <a:pPr marL="285750" indent="-285750">
              <a:buFont typeface="Arial" panose="020B0604020202020204" pitchFamily="34" charset="0"/>
              <a:buChar char="•"/>
            </a:pPr>
            <a:r>
              <a:rPr lang="en-US" sz="1600" dirty="0"/>
              <a:t>Handles books best, but </a:t>
            </a:r>
            <a:r>
              <a:rPr lang="en-US" sz="1600" dirty="0" smtClean="0"/>
              <a:t>can </a:t>
            </a:r>
            <a:r>
              <a:rPr lang="en-US" sz="1600" dirty="0"/>
              <a:t>accommodate manuscripts, audio, video, and </a:t>
            </a:r>
            <a:r>
              <a:rPr lang="en-US" sz="1600" dirty="0" smtClean="0"/>
              <a:t>images</a:t>
            </a:r>
            <a:r>
              <a:rPr lang="en-US" sz="1600" dirty="0"/>
              <a:t>.</a:t>
            </a:r>
            <a:br>
              <a:rPr lang="en-US" sz="1600" dirty="0"/>
            </a:br>
            <a:endParaRPr lang="en-US" sz="1600" dirty="0"/>
          </a:p>
          <a:p>
            <a:pPr marL="285750" indent="-285750">
              <a:buFont typeface="Arial" panose="020B0604020202020204" pitchFamily="34" charset="0"/>
              <a:buChar char="•"/>
            </a:pPr>
            <a:r>
              <a:rPr lang="en-US" sz="1600" dirty="0"/>
              <a:t>Is especially suited for small (VERY small institutions with limited (or no) other alternatives.</a:t>
            </a:r>
            <a:br>
              <a:rPr lang="en-US" sz="1600" dirty="0"/>
            </a:br>
            <a:endParaRPr lang="en-US" sz="1600" dirty="0"/>
          </a:p>
          <a:p>
            <a:pPr marL="285750" indent="-285750">
              <a:buFont typeface="Arial" panose="020B0604020202020204" pitchFamily="34" charset="0"/>
              <a:buChar char="•"/>
            </a:pPr>
            <a:r>
              <a:rPr lang="en-US" sz="1600" dirty="0"/>
              <a:t>Does offer a more traditional preservation product through </a:t>
            </a:r>
            <a:r>
              <a:rPr lang="en-US" sz="1600" dirty="0" smtClean="0"/>
              <a:t>its </a:t>
            </a:r>
            <a:r>
              <a:rPr lang="en-US" sz="1600" dirty="0"/>
              <a:t>Archive-It </a:t>
            </a:r>
            <a:r>
              <a:rPr lang="en-US" sz="1600" dirty="0" smtClean="0"/>
              <a:t>service.</a:t>
            </a:r>
            <a:endParaRPr lang="en-US" sz="1600" dirty="0"/>
          </a:p>
        </p:txBody>
      </p:sp>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578445"/>
            <a:ext cx="4838439" cy="145990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96168795"/>
      </p:ext>
    </p:extLst>
  </p:cSld>
  <p:clrMapOvr>
    <a:masterClrMapping/>
  </p:clrMapOvr>
  <p:transition spd="slow">
    <p:cut/>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33350"/>
            <a:ext cx="7324724" cy="47879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39774167"/>
      </p:ext>
    </p:extLst>
  </p:cSld>
  <p:clrMapOvr>
    <a:masterClrMapping/>
  </p:clrMapOvr>
  <p:timing>
    <p:tnLst>
      <p:par>
        <p:cTn id="1" dur="indefinite" restart="never" nodeType="tmRoot"/>
      </p:par>
    </p:tnLst>
  </p:timing>
</p:sld>
</file>

<file path=ppt/theme/theme1.xml><?xml version="1.0" encoding="utf-8"?>
<a:theme xmlns:a="http://schemas.openxmlformats.org/drawingml/2006/main"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gitalPOWRR">
  <a:themeElements>
    <a:clrScheme name="POWRR">
      <a:dk1>
        <a:sysClr val="windowText" lastClr="000000"/>
      </a:dk1>
      <a:lt1>
        <a:sysClr val="window" lastClr="FFFFFF"/>
      </a:lt1>
      <a:dk2>
        <a:srgbClr val="1F497D"/>
      </a:dk2>
      <a:lt2>
        <a:srgbClr val="EEECE1"/>
      </a:lt2>
      <a:accent1>
        <a:srgbClr val="005BF8"/>
      </a:accent1>
      <a:accent2>
        <a:srgbClr val="80C7FC"/>
      </a:accent2>
      <a:accent3>
        <a:srgbClr val="002C4D"/>
      </a:accent3>
      <a:accent4>
        <a:srgbClr val="E8CA3B"/>
      </a:accent4>
      <a:accent5>
        <a:srgbClr val="328F5D"/>
      </a:accent5>
      <a:accent6>
        <a:srgbClr val="C30000"/>
      </a:accent6>
      <a:hlink>
        <a:srgbClr val="0066FF"/>
      </a:hlink>
      <a:folHlink>
        <a:srgbClr val="9900CC"/>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6287</TotalTime>
  <Words>5481</Words>
  <Application>Microsoft Office PowerPoint</Application>
  <PresentationFormat>On-screen Show (16:9)</PresentationFormat>
  <Paragraphs>740</Paragraphs>
  <Slides>133</Slides>
  <Notes>133</Notes>
  <HiddenSlides>0</HiddenSlides>
  <MMClips>0</MMClips>
  <ScaleCrop>false</ScaleCrop>
  <HeadingPairs>
    <vt:vector size="4" baseType="variant">
      <vt:variant>
        <vt:lpstr>Theme</vt:lpstr>
      </vt:variant>
      <vt:variant>
        <vt:i4>2</vt:i4>
      </vt:variant>
      <vt:variant>
        <vt:lpstr>Slide Titles</vt:lpstr>
      </vt:variant>
      <vt:variant>
        <vt:i4>133</vt:i4>
      </vt:variant>
    </vt:vector>
  </HeadingPairs>
  <TitlesOfParts>
    <vt:vector size="135" baseType="lpstr">
      <vt:lpstr>simple-light</vt:lpstr>
      <vt:lpstr>DigitalPOWRR</vt:lpstr>
      <vt:lpstr>POWRR Tools:</vt:lpstr>
      <vt:lpstr> </vt:lpstr>
      <vt:lpstr>MORNING</vt:lpstr>
      <vt:lpstr>Expected Outcomes</vt:lpstr>
      <vt:lpstr>Actual Conversation, ca. 2004</vt:lpstr>
      <vt:lpstr> </vt:lpstr>
      <vt:lpstr>2005-2008</vt:lpstr>
      <vt:lpstr>Early education</vt:lpstr>
      <vt:lpstr>Turning point: 2008 grant application</vt:lpstr>
      <vt:lpstr> </vt:lpstr>
      <vt:lpstr>Doing the research (2009)</vt:lpstr>
      <vt:lpstr>… What about our consortium?</vt:lpstr>
      <vt:lpstr>In the meantime, we tried to advocate for resources on our own campuses.</vt:lpstr>
      <vt:lpstr>PowerPoint Presentation</vt:lpstr>
      <vt:lpstr> </vt:lpstr>
      <vt:lpstr> </vt:lpstr>
      <vt:lpstr>What we said:</vt:lpstr>
      <vt:lpstr>And the IMLS responded in 2011.</vt:lpstr>
      <vt:lpstr>I had a lot to learn.</vt:lpstr>
      <vt:lpstr>Our Intrepid Advisory Board</vt:lpstr>
      <vt:lpstr>Once we got all of that in place…</vt:lpstr>
      <vt:lpstr> </vt:lpstr>
      <vt:lpstr>Librarian inclination #1:</vt:lpstr>
      <vt:lpstr>*Googles “Digital Preservation Tools”*</vt:lpstr>
      <vt:lpstr> </vt:lpstr>
      <vt:lpstr>Librarian inclination #2</vt:lpstr>
      <vt:lpstr>What do we know?</vt:lpstr>
      <vt:lpstr>What don’t we know?</vt:lpstr>
      <vt:lpstr>Tool-testing things we hadn’t considered</vt:lpstr>
      <vt:lpstr>Also:</vt:lpstr>
      <vt:lpstr>We tried to make our survey do 2 things at once</vt:lpstr>
      <vt:lpstr>PowerPoint Presentation</vt:lpstr>
      <vt:lpstr>PowerPoint Presentation</vt:lpstr>
      <vt:lpstr>POWRRful Lessons:</vt:lpstr>
      <vt:lpstr>We still weren’t ready to select tools.  </vt:lpstr>
      <vt:lpstr> </vt:lpstr>
      <vt:lpstr>
    How do we get from here to there?</vt:lpstr>
      <vt:lpstr>Solution in Theory </vt:lpstr>
      <vt:lpstr>PowerPoint Presentation</vt:lpstr>
      <vt:lpstr>Our Dilemma</vt:lpstr>
      <vt:lpstr> </vt:lpstr>
      <vt:lpstr>We can be ready.</vt:lpstr>
      <vt:lpstr>How Digital Preservation Activities Map to How Libraries/Archives Work</vt:lpstr>
      <vt:lpstr>PowerPoint Presentation</vt:lpstr>
      <vt:lpstr> </vt:lpstr>
      <vt:lpstr>PowerPoint Presentation</vt:lpstr>
      <vt:lpstr>PowerPoint Presentation</vt:lpstr>
      <vt:lpstr> </vt:lpstr>
      <vt:lpstr>We can evaluate tools.</vt:lpstr>
      <vt:lpstr>The Digital POWRR Tool Grid</vt:lpstr>
      <vt:lpstr>PowerPoint Presentation</vt:lpstr>
      <vt:lpstr>PowerPoint Presentation</vt:lpstr>
      <vt:lpstr> </vt:lpstr>
      <vt:lpstr>Let’s Talk about Macroservices….</vt:lpstr>
      <vt:lpstr>Macroservices: Doing it all! Sort of.</vt:lpstr>
      <vt:lpstr>Data Accessioner</vt:lpstr>
      <vt:lpstr>Don’t Panic - Your Pre-Ingest Workflow aka Wrangling your digital stuff before you can get it into a shiny system </vt:lpstr>
      <vt:lpstr>Pre-Ingest Inventory Spreadsheet Categories</vt:lpstr>
      <vt:lpstr>PowerPoint Presentation</vt:lpstr>
      <vt:lpstr>XML  Output</vt:lpstr>
      <vt:lpstr>DataAccessioner: Metadata Transformer</vt:lpstr>
      <vt:lpstr>PowerPoint Presentation</vt:lpstr>
      <vt:lpstr>PowerPoint Presentation</vt:lpstr>
      <vt:lpstr>Remember this?</vt:lpstr>
      <vt:lpstr>Front-end/Processing: Curator’s Workbench</vt:lpstr>
      <vt:lpstr>PowerPoint Presentation</vt:lpstr>
      <vt:lpstr>Front-end/Processing: Archivematica</vt:lpstr>
      <vt:lpstr>Archivematica: Transfer Collection</vt:lpstr>
      <vt:lpstr>Archivematica: Normalization On Ingest</vt:lpstr>
      <vt:lpstr>Archivematica: Add Metadata</vt:lpstr>
      <vt:lpstr>Archivematica: Add AIP to Storage</vt:lpstr>
      <vt:lpstr>Back-end/Preservation: DuraCloud</vt:lpstr>
      <vt:lpstr>Back-end/Preservation: DuraCloud</vt:lpstr>
      <vt:lpstr>DuraCloud.org</vt:lpstr>
      <vt:lpstr>PowerPoint Presentation</vt:lpstr>
      <vt:lpstr>PowerPoint Presentation</vt:lpstr>
      <vt:lpstr>PowerPoint Presentation</vt:lpstr>
      <vt:lpstr>PowerPoint Presentation</vt:lpstr>
      <vt:lpstr>PowerPoint Presentation</vt:lpstr>
      <vt:lpstr>Archivematica (Front end) + DuraCloud (Back end)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INGEST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Front-end &amp;  Back-end:  Internet Archive</vt:lpstr>
      <vt:lpstr>PowerPoint Presentation</vt:lpstr>
      <vt:lpstr>PowerPoint Presentation</vt:lpstr>
      <vt:lpstr>PowerPoint Presentation</vt:lpstr>
      <vt:lpstr>PowerPoint Presentation</vt:lpstr>
      <vt:lpstr>Outside Your Office</vt:lpstr>
      <vt:lpstr>Sometimes We Get Lucky</vt:lpstr>
      <vt:lpstr>Campus Advocacy, Round 2</vt:lpstr>
      <vt:lpstr> </vt:lpstr>
      <vt:lpstr>Assemble Your Team!</vt:lpstr>
      <vt:lpstr>Captain America: Man Out of Time</vt:lpstr>
      <vt:lpstr>Iron Man: The Money</vt:lpstr>
      <vt:lpstr>Pepper Potts: The Expediter</vt:lpstr>
      <vt:lpstr>The Hulk: The Muscle </vt:lpstr>
      <vt:lpstr>Thor: The Champion</vt:lpstr>
      <vt:lpstr>Black Widow &amp; Hawkeye: IT Support</vt:lpstr>
      <vt:lpstr>Scarlet Witch: Metadata Magician</vt:lpstr>
      <vt:lpstr>Agent Coulson: The Motivator</vt:lpstr>
      <vt:lpstr>Next Steps: Advocacy</vt:lpstr>
      <vt:lpstr> </vt:lpstr>
      <vt:lpstr>Next Steps: Towards a Policy</vt:lpstr>
      <vt:lpstr>We also found that Gap Analyses can be challenging…</vt:lpstr>
      <vt:lpstr>PowerPoint Presentation</vt:lpstr>
      <vt:lpstr>PowerPoint Presentation</vt:lpstr>
      <vt:lpstr> </vt:lpstr>
      <vt:lpstr>How to Decide? Results May Vary…</vt:lpstr>
      <vt:lpstr>How to Decide? Results May Vary…</vt:lpstr>
      <vt:lpstr>PowerPoint Presentation</vt:lpstr>
      <vt:lpstr> </vt:lpstr>
      <vt:lpstr>Group Activity: 3-3-3 Action Plan</vt:lpstr>
      <vt:lpstr>3-3-3 Action Plan: Build Your Team</vt:lpstr>
      <vt:lpstr>Now Let’s Assess...</vt:lpstr>
      <vt:lpstr>Wrapping Up</vt:lpstr>
      <vt:lpstr> </vt:lpstr>
      <vt:lpstr>PowerPoint Presentation</vt:lpstr>
      <vt:lpstr>PowerPoint Presentation</vt:lpstr>
      <vt:lpstr>POWRR Project Team Members Contact us…we are here to help!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Theory to Action</dc:title>
  <dc:creator>a1691665</dc:creator>
  <cp:lastModifiedBy>Lynne Thomas</cp:lastModifiedBy>
  <cp:revision>384</cp:revision>
  <cp:lastPrinted>2015-04-13T15:25:41Z</cp:lastPrinted>
  <dcterms:created xsi:type="dcterms:W3CDTF">2015-04-23T19:26:19Z</dcterms:created>
  <dcterms:modified xsi:type="dcterms:W3CDTF">2015-05-29T15:53:27Z</dcterms:modified>
</cp:coreProperties>
</file>