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7" r:id="rId2"/>
  </p:sldMasterIdLst>
  <p:notesMasterIdLst>
    <p:notesMasterId r:id="rId52"/>
  </p:notesMasterIdLst>
  <p:handoutMasterIdLst>
    <p:handoutMasterId r:id="rId53"/>
  </p:handoutMasterIdLst>
  <p:sldIdLst>
    <p:sldId id="256" r:id="rId3"/>
    <p:sldId id="322" r:id="rId4"/>
    <p:sldId id="423" r:id="rId5"/>
    <p:sldId id="424" r:id="rId6"/>
    <p:sldId id="425" r:id="rId7"/>
    <p:sldId id="426" r:id="rId8"/>
    <p:sldId id="427" r:id="rId9"/>
    <p:sldId id="428" r:id="rId10"/>
    <p:sldId id="429" r:id="rId11"/>
    <p:sldId id="430" r:id="rId12"/>
    <p:sldId id="431" r:id="rId13"/>
    <p:sldId id="432" r:id="rId14"/>
    <p:sldId id="412" r:id="rId15"/>
    <p:sldId id="447" r:id="rId16"/>
    <p:sldId id="448" r:id="rId17"/>
    <p:sldId id="435" r:id="rId18"/>
    <p:sldId id="459" r:id="rId19"/>
    <p:sldId id="454" r:id="rId20"/>
    <p:sldId id="455" r:id="rId21"/>
    <p:sldId id="433" r:id="rId22"/>
    <p:sldId id="449" r:id="rId23"/>
    <p:sldId id="458" r:id="rId24"/>
    <p:sldId id="460" r:id="rId25"/>
    <p:sldId id="444" r:id="rId26"/>
    <p:sldId id="451" r:id="rId27"/>
    <p:sldId id="456" r:id="rId28"/>
    <p:sldId id="457" r:id="rId29"/>
    <p:sldId id="461" r:id="rId30"/>
    <p:sldId id="462" r:id="rId31"/>
    <p:sldId id="437" r:id="rId32"/>
    <p:sldId id="442" r:id="rId33"/>
    <p:sldId id="443" r:id="rId34"/>
    <p:sldId id="438" r:id="rId35"/>
    <p:sldId id="450" r:id="rId36"/>
    <p:sldId id="439" r:id="rId37"/>
    <p:sldId id="440" r:id="rId38"/>
    <p:sldId id="441" r:id="rId39"/>
    <p:sldId id="271" r:id="rId40"/>
    <p:sldId id="276" r:id="rId41"/>
    <p:sldId id="302" r:id="rId42"/>
    <p:sldId id="452" r:id="rId43"/>
    <p:sldId id="453" r:id="rId44"/>
    <p:sldId id="303" r:id="rId45"/>
    <p:sldId id="304" r:id="rId46"/>
    <p:sldId id="305" r:id="rId47"/>
    <p:sldId id="306" r:id="rId48"/>
    <p:sldId id="310" r:id="rId49"/>
    <p:sldId id="318" r:id="rId50"/>
    <p:sldId id="330" r:id="rId5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p:scale>
          <a:sx n="100" d="100"/>
          <a:sy n="100" d="100"/>
        </p:scale>
        <p:origin x="-702"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35C9C3EA-1CED-4A9F-80E1-3AE7CF1D1D06}" type="datetimeFigureOut">
              <a:rPr lang="en-US" smtClean="0"/>
              <a:pPr/>
              <a:t>6/30/2014</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6D9A1839-73EB-4B7E-A4E3-086551F2F571}" type="slidenum">
              <a:rPr lang="en-US" smtClean="0"/>
              <a:pPr/>
              <a:t>‹#›</a:t>
            </a:fld>
            <a:endParaRPr lang="en-US"/>
          </a:p>
        </p:txBody>
      </p:sp>
    </p:spTree>
    <p:extLst>
      <p:ext uri="{BB962C8B-B14F-4D97-AF65-F5344CB8AC3E}">
        <p14:creationId xmlns:p14="http://schemas.microsoft.com/office/powerpoint/2010/main" val="34954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1" y="4343400"/>
            <a:ext cx="5486399" cy="4114800"/>
          </a:xfrm>
          <a:prstGeom prst="rect">
            <a:avLst/>
          </a:prstGeom>
        </p:spPr>
        <p:txBody>
          <a:bodyPr lIns="91422" tIns="91422" rIns="91422" bIns="91422"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534760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morning, it’s great to be here today. What you should know about me that was not covered in </a:t>
            </a:r>
            <a:r>
              <a:rPr lang="en-US" smtClean="0"/>
              <a:t>the intro </a:t>
            </a:r>
            <a:r>
              <a:rPr lang="en-US" dirty="0" smtClean="0"/>
              <a:t>is that I’m a book-and-paper</a:t>
            </a:r>
            <a:r>
              <a:rPr lang="en-US" baseline="0" dirty="0" smtClean="0"/>
              <a:t>-</a:t>
            </a:r>
            <a:r>
              <a:rPr lang="en-US" baseline="0" dirty="0" err="1" smtClean="0"/>
              <a:t>lovin</a:t>
            </a:r>
            <a:r>
              <a:rPr lang="en-US" baseline="0" dirty="0" smtClean="0"/>
              <a:t>’ librarian. I’ve spent three years working on the subject of digital preservation intensively, and I really only ever heard about three years before that. In today’s presentation, I aim to share some of the practical steps you can take to secure the digital objects being created by members of your organizations.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are a different audience from the people we thought needed to know about digital preservation. My group has been doing full day workshops for librarians and archivists. What we’ve discovered during our project is that everyone needs to know about DP. I hope the information I have for you today will be helpful.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What’s changed for people like you and me—people who preserve cultural heritage—is that we don’t have the luxury of waiting 30 years before deciding how to preserve digital objects. I brought this scrap book from early 20</a:t>
            </a:r>
            <a:r>
              <a:rPr lang="en-US" baseline="30000" dirty="0" smtClean="0"/>
              <a:t>th</a:t>
            </a:r>
            <a:r>
              <a:rPr lang="en-US" baseline="0" dirty="0" smtClean="0"/>
              <a:t> century to help fix this idea in your minds. Someone from my Alumni Office dropped it off in the archives last summer and it’s doing pretty well after 100 years…that’s not going to be true for a digital scrapbook. The challenge of our kind of work today is to make sure we provide the digital equivalent of this to our future 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let’s start out by spending</a:t>
            </a:r>
            <a:r>
              <a:rPr lang="en-US" baseline="0" dirty="0" smtClean="0"/>
              <a:t> a few minutes figuring out what everybody in the room knows. I’m going to have you do a little icebreaker right now—I understand you all may not know each other and the first lesson of DP is that you can’t walk this road alone! The question is “W</a:t>
            </a:r>
            <a:r>
              <a:rPr lang="en-US" dirty="0" smtClean="0"/>
              <a:t>hen I say “digital preservation” what comes to mind?</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 the people in the first and third rows to turn around and create a discussion group with the two tables behind you. </a:t>
            </a:r>
            <a:r>
              <a:rPr lang="en-US" dirty="0" smtClean="0"/>
              <a:t>Take</a:t>
            </a:r>
            <a:r>
              <a:rPr lang="en-US" baseline="0" dirty="0" smtClean="0"/>
              <a:t> a minute or two to talk with the people at your four-table group, then you will share out to all of us what your table came up with. The person who traveled furthest to be here will be the spokes for your table, and the closest person will jot down all the ideas you come up with.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digital preservation? Anyone want to volunteer a definition or example? I will type out the answers you all come up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“Digital preservation is best thought of as an incremental, ongoing, and ever-shifting set of actions, reactions, workflows, and policies.” (NDSA definition)</a:t>
            </a:r>
            <a:r>
              <a:rPr lang="en-US" sz="1100" kern="1200" baseline="0" dirty="0" smtClean="0">
                <a:solidFill>
                  <a:schemeClr val="tx1"/>
                </a:solidFill>
                <a:latin typeface="+mn-lt"/>
                <a:ea typeface="+mn-ea"/>
                <a:cs typeface="+mn-cs"/>
              </a:rPr>
              <a:t> We’ll be talking about some of these workflows and actions, but it’s a good thing to keep in mind that there’s not really one answer to the question and also that one person’s answer may not be the same as another’s.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CDs and DVDs are subject to random scratches and rendered unusable. This image shows some of the compressed layers used to make a CD</a:t>
            </a:r>
            <a:r>
              <a:rPr lang="en-US" baseline="0" dirty="0" smtClean="0"/>
              <a:t> coming apart.</a:t>
            </a:r>
          </a:p>
          <a:p>
            <a:endParaRPr lang="en-US" baseline="0" dirty="0" smtClean="0"/>
          </a:p>
          <a:p>
            <a:r>
              <a:rPr lang="en-US" baseline="0" dirty="0" smtClean="0"/>
              <a:t>From http://www.archives.gov/records-mgmt/initiatives/temp-opmedia-faq.html</a:t>
            </a:r>
          </a:p>
          <a:p>
            <a:r>
              <a:rPr lang="en-US" dirty="0" smtClean="0"/>
              <a:t>CD/DVD experiential life expectancy is 2 to 5 years even though published life expectancies are often cited as 10 years, 25 years, or longer. However, a variety of factors discussed in the sources cited in FAQ 15, below, may result in a much shorter life span for CDs/DVDs. Life expectancies are statistically based; any specific medium may experience a critical failure before its life expectancy is reached. Additionally, the quality of your storage environment may increase or decrease the life expectancy of the media. We recommend testing your media at least every two years to assure your records are still readable.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Ads for cloud providers are everywhere, too.  This is another favorite of administrators, especially with free versions of things like </a:t>
            </a:r>
            <a:r>
              <a:rPr lang="en-US" dirty="0" err="1" smtClean="0"/>
              <a:t>DropBox</a:t>
            </a:r>
            <a:r>
              <a:rPr lang="en-US" dirty="0" smtClean="0"/>
              <a:t>. We do have to ask ourselves why a company should give us</a:t>
            </a:r>
            <a:r>
              <a:rPr lang="en-US" baseline="0" dirty="0" smtClean="0"/>
              <a:t> something for free</a:t>
            </a:r>
            <a:r>
              <a:rPr lang="en-US" dirty="0" smtClean="0"/>
              <a:t>. Are we being mined for their data collection purposes? What loyalty do</a:t>
            </a:r>
            <a:r>
              <a:rPr lang="en-US" baseline="0" dirty="0" smtClean="0"/>
              <a:t> they owe us? I’d say if you pay nothing, expect nothing!</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perception of stability in</a:t>
            </a:r>
            <a:r>
              <a:rPr lang="en-US" baseline="0" dirty="0" smtClean="0"/>
              <a:t> cloud storage is an issue that needs to be called out a little more before we move on. Making something accessible in a web-hosting product is quite common. But access online isn’t preservation. What guarantees do we get from YouTube or </a:t>
            </a:r>
            <a:r>
              <a:rPr lang="en-US" baseline="0" dirty="0" err="1" smtClean="0"/>
              <a:t>Vimeo</a:t>
            </a:r>
            <a:r>
              <a:rPr lang="en-US" baseline="0" dirty="0" smtClean="0"/>
              <a:t> to protect our stuff? We can’t rely on third-party providers to have our interests at heart. Serving content is a crucial part of serving our communities well, but it is not preservation!</a:t>
            </a:r>
          </a:p>
          <a:p>
            <a:endParaRPr lang="en-US" baseline="0" dirty="0" smtClean="0"/>
          </a:p>
          <a:p>
            <a:r>
              <a:rPr lang="en-US" baseline="0" dirty="0" smtClean="0"/>
              <a:t>Preservation is separate from storage and access.</a:t>
            </a:r>
            <a:endParaRPr lang="en-US" dirty="0"/>
          </a:p>
        </p:txBody>
      </p:sp>
    </p:spTree>
    <p:extLst>
      <p:ext uri="{BB962C8B-B14F-4D97-AF65-F5344CB8AC3E}">
        <p14:creationId xmlns:p14="http://schemas.microsoft.com/office/powerpoint/2010/main" val="160399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a:buNone/>
            </a:pPr>
            <a:r>
              <a:rPr lang="en" dirty="0" smtClean="0"/>
              <a:t>In order to hone in on Access vs Preservation, this table from the </a:t>
            </a:r>
            <a:r>
              <a:rPr lang="en" dirty="0"/>
              <a:t>Library of </a:t>
            </a:r>
            <a:r>
              <a:rPr lang="en" dirty="0" smtClean="0"/>
              <a:t>Congress may help. </a:t>
            </a:r>
          </a:p>
          <a:p>
            <a:pPr>
              <a:buNone/>
            </a:pPr>
            <a:endParaRPr lang="en" dirty="0" smtClean="0"/>
          </a:p>
          <a:p>
            <a:pPr>
              <a:buNone/>
            </a:pPr>
            <a:r>
              <a:rPr lang="en" dirty="0" smtClean="0"/>
              <a:t>While there are ways to do both high-impact</a:t>
            </a:r>
            <a:r>
              <a:rPr lang="en" baseline="0" dirty="0" smtClean="0"/>
              <a:t> preservation and access together, they are expensive. As a colleagues says, “</a:t>
            </a:r>
            <a:r>
              <a:rPr lang="en" dirty="0" smtClean="0"/>
              <a:t>Access </a:t>
            </a:r>
            <a:r>
              <a:rPr lang="en" dirty="0"/>
              <a:t>is currently gravy</a:t>
            </a:r>
            <a:r>
              <a:rPr lang="en" dirty="0" smtClean="0"/>
              <a:t>.”</a:t>
            </a: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477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We can think of full DP</a:t>
            </a:r>
            <a:r>
              <a:rPr lang="en-US" sz="1200" kern="1200" baseline="0" dirty="0" smtClean="0">
                <a:solidFill>
                  <a:schemeClr val="tx1"/>
                </a:solidFill>
                <a:effectLst/>
                <a:latin typeface="+mn-lt"/>
                <a:ea typeface="+mn-ea"/>
                <a:cs typeface="+mn-cs"/>
              </a:rPr>
              <a:t> as</a:t>
            </a:r>
            <a:r>
              <a:rPr lang="en-US" sz="1200" kern="1200" dirty="0" smtClean="0">
                <a:solidFill>
                  <a:schemeClr val="tx1"/>
                </a:solidFill>
                <a:effectLst/>
                <a:latin typeface="+mn-lt"/>
                <a:ea typeface="+mn-ea"/>
                <a:cs typeface="+mn-cs"/>
              </a:rPr>
              <a:t> a mathematical equation of 4Ds and 1 M. The “deciding” part is the most critical</a:t>
            </a:r>
            <a:r>
              <a:rPr lang="en-US" sz="1200" kern="1200" baseline="0" dirty="0" smtClean="0">
                <a:solidFill>
                  <a:schemeClr val="tx1"/>
                </a:solidFill>
                <a:effectLst/>
                <a:latin typeface="+mn-lt"/>
                <a:ea typeface="+mn-ea"/>
                <a:cs typeface="+mn-cs"/>
              </a:rPr>
              <a:t> thing and it is a concept that, as archivists for our organizations, we’re already familiar with. We have collection development policies and inventories for our analog holdings. Each organization needs to assess its digital content and determine what will drive the level of preservation our objects receive. You can do one-size-fits all and just preserve everything to the maximum level (4Ds + 1M) but it will be more costly. A cost-effective approach over time requires us to scrutinize our digital collections a little more closely.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6228FBD-6D68-48C0-BBFA-15537D5D1AC6}" type="slidenum">
              <a:rPr lang="en-US" smtClean="0"/>
              <a:pPr>
                <a:defRPr/>
              </a:pPr>
              <a:t>15</a:t>
            </a:fld>
            <a:endParaRPr lang="en-US"/>
          </a:p>
        </p:txBody>
      </p:sp>
    </p:spTree>
    <p:extLst>
      <p:ext uri="{BB962C8B-B14F-4D97-AF65-F5344CB8AC3E}">
        <p14:creationId xmlns:p14="http://schemas.microsoft.com/office/powerpoint/2010/main" val="387952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We don’t think of deterioration for digital objects</a:t>
            </a:r>
            <a:r>
              <a:rPr lang="en-US" sz="1100" kern="1200" baseline="0" dirty="0" smtClean="0">
                <a:solidFill>
                  <a:schemeClr val="tx1"/>
                </a:solidFill>
                <a:effectLst/>
                <a:latin typeface="+mn-lt"/>
                <a:ea typeface="+mn-ea"/>
                <a:cs typeface="+mn-cs"/>
              </a:rPr>
              <a:t> but it can happen, too. </a:t>
            </a:r>
            <a:r>
              <a:rPr lang="en-US" sz="1100" kern="1200" dirty="0" smtClean="0">
                <a:solidFill>
                  <a:schemeClr val="tx1"/>
                </a:solidFill>
                <a:effectLst/>
                <a:latin typeface="+mn-lt"/>
                <a:ea typeface="+mn-ea"/>
                <a:cs typeface="+mn-cs"/>
              </a:rPr>
              <a:t>There is a form of digital deterioration called “bit rot.” That is, randomly dropped 1s and 0s that you won’t be able to predict or even notice until you open a file and see something like this…or maybe can’t even open a file at</a:t>
            </a:r>
            <a:r>
              <a:rPr lang="en-US" sz="1100" kern="1200" baseline="0" dirty="0" smtClean="0">
                <a:solidFill>
                  <a:schemeClr val="tx1"/>
                </a:solidFill>
                <a:effectLst/>
                <a:latin typeface="+mn-lt"/>
                <a:ea typeface="+mn-ea"/>
                <a:cs typeface="+mn-cs"/>
              </a:rPr>
              <a:t> all. This image represents the phenomenon, and the truth is we won’t be able to tell by our physical senses that it’s happened until it’s too late. Full digital preservation systems help us mitigate this problem. I’ll talk more about those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What puts e-records at risk? I want to introduce the concept of “inherent vice” as theme to center around. Inherent vice means</a:t>
            </a:r>
            <a:r>
              <a:rPr lang="en-US" sz="1100" kern="1200" baseline="0" dirty="0" smtClean="0">
                <a:solidFill>
                  <a:schemeClr val="tx1"/>
                </a:solidFill>
                <a:effectLst/>
                <a:latin typeface="+mn-lt"/>
                <a:ea typeface="+mn-ea"/>
                <a:cs typeface="+mn-cs"/>
              </a:rPr>
              <a:t> that there is </a:t>
            </a:r>
            <a:r>
              <a:rPr lang="en-US" sz="1100" kern="1200" dirty="0" smtClean="0">
                <a:solidFill>
                  <a:schemeClr val="tx1"/>
                </a:solidFill>
                <a:effectLst/>
                <a:latin typeface="+mn-lt"/>
                <a:ea typeface="+mn-ea"/>
                <a:cs typeface="+mn-cs"/>
              </a:rPr>
              <a:t>some attribute that is</a:t>
            </a:r>
            <a:r>
              <a:rPr lang="en-US" sz="1100" kern="1200" baseline="0" dirty="0" smtClean="0">
                <a:solidFill>
                  <a:schemeClr val="tx1"/>
                </a:solidFill>
                <a:effectLst/>
                <a:latin typeface="+mn-lt"/>
                <a:ea typeface="+mn-ea"/>
                <a:cs typeface="+mn-cs"/>
              </a:rPr>
              <a:t> inherently part of materials we hold that can cause their demise.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Even if you don’t know the term, you will probably have seen evidence of it: crumbling, yellow/brown paper is the most obvious (acid in wood pulp). There are also rubber bands that dry out and become hard and taped media (like reel-to-reel recordings) that can become brittle or start smelling like vinegar.</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5123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Bit rot was the first DP concept that made me worry about the digital objects in my care, but there are o</a:t>
            </a:r>
            <a:r>
              <a:rPr lang="en-US" sz="1100" kern="1200" dirty="0" smtClean="0">
                <a:solidFill>
                  <a:schemeClr val="tx1"/>
                </a:solidFill>
                <a:effectLst/>
                <a:latin typeface="+mn-lt"/>
                <a:ea typeface="+mn-ea"/>
                <a:cs typeface="+mn-cs"/>
              </a:rPr>
              <a:t>ther, more prevalent e-records vices that we can be aware of AND</a:t>
            </a:r>
            <a:r>
              <a:rPr lang="en-US" sz="1100" kern="1200" baseline="0" dirty="0" smtClean="0">
                <a:solidFill>
                  <a:schemeClr val="tx1"/>
                </a:solidFill>
                <a:effectLst/>
                <a:latin typeface="+mn-lt"/>
                <a:ea typeface="+mn-ea"/>
                <a:cs typeface="+mn-cs"/>
              </a:rPr>
              <a:t> prepare for with fairly little effort. These vices are</a:t>
            </a:r>
            <a:r>
              <a:rPr lang="en-US" sz="1100" kern="1200" dirty="0" smtClean="0">
                <a:solidFill>
                  <a:schemeClr val="tx1"/>
                </a:solidFill>
                <a:effectLst/>
                <a:latin typeface="+mn-lt"/>
                <a:ea typeface="+mn-ea"/>
                <a:cs typeface="+mn-cs"/>
              </a:rPr>
              <a:t> proprietary formats and the software needed to read a digital object and even the hardware</a:t>
            </a:r>
            <a:r>
              <a:rPr lang="en-US" sz="1100" kern="1200" baseline="0" dirty="0" smtClean="0">
                <a:solidFill>
                  <a:schemeClr val="tx1"/>
                </a:solidFill>
                <a:effectLst/>
                <a:latin typeface="+mn-lt"/>
                <a:ea typeface="+mn-ea"/>
                <a:cs typeface="+mn-cs"/>
              </a:rPr>
              <a:t> that has to be used to play certain </a:t>
            </a:r>
            <a:r>
              <a:rPr lang="en-US" sz="1100" kern="1200" dirty="0" smtClean="0">
                <a:solidFill>
                  <a:schemeClr val="tx1"/>
                </a:solidFill>
                <a:effectLst/>
                <a:latin typeface="+mn-lt"/>
                <a:ea typeface="+mn-ea"/>
                <a:cs typeface="+mn-cs"/>
              </a:rPr>
              <a:t>media types (show historical formats like beta tapes</a:t>
            </a:r>
            <a:r>
              <a:rPr lang="en-US" sz="1100" kern="1200" baseline="0" dirty="0" smtClean="0">
                <a:solidFill>
                  <a:schemeClr val="tx1"/>
                </a:solidFill>
                <a:effectLst/>
                <a:latin typeface="+mn-lt"/>
                <a:ea typeface="+mn-ea"/>
                <a:cs typeface="+mn-cs"/>
              </a:rPr>
              <a:t> and an assortment of floppies</a:t>
            </a:r>
            <a:r>
              <a:rPr lang="en-US" sz="11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And then there’s a “vice” represented by things that are inherent in the way people create and keep digital objects that you might need:</a:t>
            </a:r>
            <a:r>
              <a:rPr lang="en-US" sz="1100" kern="1200" dirty="0" smtClean="0">
                <a:solidFill>
                  <a:schemeClr val="tx1"/>
                </a:solidFill>
                <a:effectLst/>
                <a:latin typeface="+mn-lt"/>
                <a:ea typeface="+mn-ea"/>
                <a:cs typeface="+mn-cs"/>
              </a:rPr>
              <a:t> storage you can’t access (hard drives, email accounts, social media, </a:t>
            </a:r>
            <a:r>
              <a:rPr lang="en-US" sz="1100" kern="1200" dirty="0" err="1" smtClean="0">
                <a:solidFill>
                  <a:schemeClr val="tx1"/>
                </a:solidFill>
                <a:effectLst/>
                <a:latin typeface="+mn-lt"/>
                <a:ea typeface="+mn-ea"/>
                <a:cs typeface="+mn-cs"/>
              </a:rPr>
              <a:t>iPhones</a:t>
            </a:r>
            <a:r>
              <a:rPr lang="en-US" sz="1100" kern="1200" dirty="0" smtClean="0">
                <a:solidFill>
                  <a:schemeClr val="tx1"/>
                </a:solidFill>
                <a:effectLst/>
                <a:latin typeface="+mn-lt"/>
                <a:ea typeface="+mn-ea"/>
                <a:cs typeface="+mn-cs"/>
              </a:rPr>
              <a:t>) and online postings of records that get updated—that come and go without your knowledge.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lvl="0" rtl="0">
              <a:buNone/>
            </a:pPr>
            <a:r>
              <a:rPr lang="en" dirty="0" smtClean="0">
                <a:solidFill>
                  <a:schemeClr val="dk1"/>
                </a:solidFill>
              </a:rPr>
              <a:t>This is what the whole spectrum of preservation looks like.</a:t>
            </a:r>
            <a:r>
              <a:rPr lang="en" baseline="0" dirty="0" smtClean="0">
                <a:solidFill>
                  <a:schemeClr val="dk1"/>
                </a:solidFill>
              </a:rPr>
              <a:t> In many ways it’s pretty similar to what we do with analog content. My group, the Digital POWRR folks, charted out where different products fit on this spectrum in order to visualize how to move from the basic steps to a complete preservation system, including one that analyzes all the hidden 1s and 0s health of our objects.</a:t>
            </a:r>
            <a:endParaRPr lang="en"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lvl="0" rtl="0">
              <a:buNone/>
            </a:pPr>
            <a:r>
              <a:rPr lang="en" dirty="0" smtClean="0"/>
              <a:t>See handout for take-home copy of terms and definitions.</a:t>
            </a:r>
          </a:p>
          <a:p>
            <a:pPr lvl="0" rtl="0">
              <a:buNone/>
            </a:pPr>
            <a:r>
              <a:rPr lang="en" baseline="0" dirty="0" smtClean="0"/>
              <a:t>There are more details here than we will go into today, but what I am emphasizing here is what we started with: digital preservation is more then storage. And when you talk to sales people or start evaluating the ways you might preserve your digital collections, these attributes are part of the complexity you will need to think through.</a:t>
            </a:r>
          </a:p>
          <a:p>
            <a:pPr lvl="0" rtl="0">
              <a:buNone/>
            </a:pPr>
            <a:endParaRPr lang="en" baseline="0" dirty="0" smtClean="0"/>
          </a:p>
          <a:p>
            <a:pPr lvl="0" rtl="0">
              <a:buNone/>
            </a:pPr>
            <a:r>
              <a:rPr lang="en" dirty="0" smtClean="0"/>
              <a:t>What’s not on this screen</a:t>
            </a:r>
            <a:r>
              <a:rPr lang="en" baseline="0" dirty="0" smtClean="0"/>
              <a:t> or in your handout are all the products you can find out about on our site: we looked at</a:t>
            </a:r>
            <a:r>
              <a:rPr lang="en" dirty="0" smtClean="0"/>
              <a:t> 60 tools and services and charted them out against this grid of attributes. We created this grid so that people have an at-a-glance resource. We chose</a:t>
            </a:r>
            <a:r>
              <a:rPr lang="en" baseline="0" dirty="0" smtClean="0"/>
              <a:t> six of the 60 to test in-depth. A few of the products we tested will probably work for most of the people here today. I’ll bring those up shortly.</a:t>
            </a:r>
          </a:p>
          <a:p>
            <a:pPr lvl="0" rtl="0">
              <a:buNone/>
            </a:pPr>
            <a:endParaRPr lang="e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CAVEAT: Time Sensitive. Software changes quickly. Like, REALLY QUICKLY. Reference COPTR (Community owned preservation tool registry)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I represent</a:t>
            </a:r>
            <a:r>
              <a:rPr lang="en-US" sz="1100" kern="1200" baseline="0" dirty="0" smtClean="0">
                <a:solidFill>
                  <a:schemeClr val="tx1"/>
                </a:solidFill>
                <a:effectLst/>
                <a:latin typeface="+mn-lt"/>
                <a:ea typeface="+mn-ea"/>
                <a:cs typeface="+mn-cs"/>
              </a:rPr>
              <a:t> one of the five institutions that received a federal grant in 2011. </a:t>
            </a:r>
            <a:r>
              <a:rPr lang="en-US" sz="1100" kern="1200" dirty="0" smtClean="0">
                <a:solidFill>
                  <a:schemeClr val="tx1"/>
                </a:solidFill>
                <a:effectLst/>
                <a:latin typeface="+mn-lt"/>
                <a:ea typeface="+mn-ea"/>
                <a:cs typeface="+mn-cs"/>
              </a:rPr>
              <a:t>I got involved because my school had been digitizing objects and then I started to hear about the need to preserve them. Until that point I didn’t know that digital objects would need</a:t>
            </a:r>
            <a:r>
              <a:rPr lang="en-US" sz="1100" kern="1200" baseline="0" dirty="0" smtClean="0">
                <a:solidFill>
                  <a:schemeClr val="tx1"/>
                </a:solidFill>
                <a:effectLst/>
                <a:latin typeface="+mn-lt"/>
                <a:ea typeface="+mn-ea"/>
                <a:cs typeface="+mn-cs"/>
              </a:rPr>
              <a:t> preserving. We’d also subscribed to a product that I was told would preserve our objects but the product’s definition of “preservation” was different from others. </a:t>
            </a:r>
            <a:r>
              <a:rPr lang="en-US" sz="1100" kern="1200" dirty="0" smtClean="0">
                <a:solidFill>
                  <a:schemeClr val="tx1"/>
                </a:solidFill>
                <a:effectLst/>
                <a:latin typeface="+mn-lt"/>
                <a:ea typeface="+mn-ea"/>
                <a:cs typeface="+mn-cs"/>
              </a:rPr>
              <a:t>The members</a:t>
            </a:r>
            <a:r>
              <a:rPr lang="en-US" sz="1100" kern="1200" baseline="0" dirty="0" smtClean="0">
                <a:solidFill>
                  <a:schemeClr val="tx1"/>
                </a:solidFill>
                <a:effectLst/>
                <a:latin typeface="+mn-lt"/>
                <a:ea typeface="+mn-ea"/>
                <a:cs typeface="+mn-cs"/>
              </a:rPr>
              <a:t> of my grant group all have similar stories.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We started out thinking we could identify one solution and buy it. IMLS said we couldn’t but recognized the importance of DP for small organizations—we all collect and create unique objects of cultural heritage!—and they asked us to explore the problems and figure out what might work for people like us.</a:t>
            </a:r>
          </a:p>
        </p:txBody>
      </p:sp>
    </p:spTree>
    <p:extLst>
      <p:ext uri="{BB962C8B-B14F-4D97-AF65-F5344CB8AC3E}">
        <p14:creationId xmlns:p14="http://schemas.microsoft.com/office/powerpoint/2010/main" val="19835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you all talking to each other again. Take five minutes this time to collect some concrete things that can help with the next part of the presentation. At</a:t>
            </a:r>
            <a:r>
              <a:rPr lang="en-US" baseline="0" dirty="0" smtClean="0"/>
              <a:t> your tables, the people who didn’t write notes or speak for the table last time will take a turn. So designate a new scribe and a spokesperson and consider these questions.</a:t>
            </a:r>
            <a:endParaRPr lang="en-US" dirty="0" smtClean="0"/>
          </a:p>
          <a:p>
            <a:endParaRPr lang="en-US" dirty="0" smtClean="0"/>
          </a:p>
          <a:p>
            <a:r>
              <a:rPr lang="en-US" dirty="0" smtClean="0"/>
              <a:t>If not raised, ask “What about posts on websites? Any social media content interest you?” How can we capture or secure those things?</a:t>
            </a:r>
          </a:p>
        </p:txBody>
      </p:sp>
    </p:spTree>
    <p:extLst>
      <p:ext uri="{BB962C8B-B14F-4D97-AF65-F5344CB8AC3E}">
        <p14:creationId xmlns:p14="http://schemas.microsoft.com/office/powerpoint/2010/main" val="4196397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tipping point for me is whether or not it’s useful to keep text-based</a:t>
            </a:r>
            <a:r>
              <a:rPr lang="en-US" baseline="0" dirty="0" smtClean="0"/>
              <a:t> objects </a:t>
            </a:r>
            <a:r>
              <a:rPr lang="en-US" dirty="0" smtClean="0"/>
              <a:t>electronic. Most of the time my definition of useful means “searchable” but we might also equate useful with something you know is requested often or needs to be easy to share. </a:t>
            </a:r>
          </a:p>
          <a:p>
            <a:endParaRPr lang="en-US" dirty="0" smtClean="0"/>
          </a:p>
          <a:p>
            <a:r>
              <a:rPr lang="en-US" dirty="0" smtClean="0"/>
              <a:t>For A/V content, we need more information and that leads us back to that concept of inherent vice. </a:t>
            </a:r>
          </a:p>
          <a:p>
            <a:endParaRPr lang="en-US" dirty="0" smtClean="0"/>
          </a:p>
          <a:p>
            <a:pPr>
              <a:buNone/>
            </a:pPr>
            <a:r>
              <a:rPr lang="en-US" dirty="0" smtClean="0"/>
              <a:t>Your staffing level or budget will influence the decisions: more staff, less money might make self-monitoring necessary; </a:t>
            </a:r>
          </a:p>
          <a:p>
            <a:pPr>
              <a:buNone/>
            </a:pPr>
            <a:r>
              <a:rPr lang="en-US" dirty="0" smtClean="0"/>
              <a:t>    more money, fewer staff might mean you can outsource to a preservation service.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data comes up: </a:t>
            </a:r>
            <a:r>
              <a:rPr lang="en-US" sz="1100" dirty="0" smtClean="0"/>
              <a:t>Keep any printed product or output from the original creation purpose. Then try reducing to .</a:t>
            </a:r>
            <a:r>
              <a:rPr lang="en-US" sz="1100" dirty="0" err="1" smtClean="0"/>
              <a:t>csv</a:t>
            </a:r>
            <a:r>
              <a:rPr lang="en-US" sz="1100" dirty="0" smtClean="0"/>
              <a:t> or .txt for storage. Can be exported back into databases and spreadsheets and not tied to proprietary forms.}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Unless you subscribe to a web-harvesting service, you will have to capture text-based content like blogs and make them into Word or PDF for long term preservation.</a:t>
            </a:r>
          </a:p>
          <a:p>
            <a:r>
              <a:rPr lang="en-US" sz="1100" dirty="0" err="1" smtClean="0"/>
              <a:t>OpenDocumentFormat</a:t>
            </a:r>
            <a:r>
              <a:rPr lang="en-US" sz="1100" smtClean="0"/>
              <a:t> </a:t>
            </a:r>
            <a:endParaRPr lang="en-US" dirty="0" smtClean="0"/>
          </a:p>
          <a:p>
            <a:endParaRPr lang="en-US" dirty="0" smtClean="0"/>
          </a:p>
          <a:p>
            <a:r>
              <a:rPr lang="en-US" dirty="0" smtClean="0"/>
              <a:t>There are many issues to consider for A/V content but long-term it will be best to keep the original media but also make a copy in an open or widely</a:t>
            </a:r>
            <a:r>
              <a:rPr lang="en-US" baseline="0" dirty="0" smtClean="0"/>
              <a:t> adopted format </a:t>
            </a:r>
            <a:r>
              <a:rPr lang="en-US" dirty="0" smtClean="0"/>
              <a:t>that can be stored on a server or drive.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as unstable and prone to obsolescence as transfer media like flash drives and DVDs are, moving to networked storage on receipt is a vital first step.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make these decisions part of your </a:t>
            </a:r>
            <a:r>
              <a:rPr lang="en-US" dirty="0" err="1" smtClean="0"/>
              <a:t>coll</a:t>
            </a:r>
            <a:r>
              <a:rPr lang="en-US" dirty="0" smtClean="0"/>
              <a:t> </a:t>
            </a:r>
            <a:r>
              <a:rPr lang="en-US" dirty="0" err="1" smtClean="0"/>
              <a:t>dev</a:t>
            </a:r>
            <a:r>
              <a:rPr lang="en-US" dirty="0" smtClean="0"/>
              <a:t> policy so everyone knows,</a:t>
            </a:r>
            <a:r>
              <a:rPr lang="en-US" baseline="0" dirty="0" smtClean="0"/>
              <a:t> but you will also want to establish written workflows that the people who have your jobs in the future can follow. These processes can be laid out in preservation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I’ve made it</a:t>
            </a:r>
            <a:r>
              <a:rPr lang="en-US" baseline="0" dirty="0" smtClean="0"/>
              <a:t> part of my outreach message that I prefer NOT to receive media but that educational piece is a tall hill to climb!</a:t>
            </a:r>
            <a:endParaRPr lang="en-US" dirty="0" smtClean="0"/>
          </a:p>
        </p:txBody>
      </p:sp>
    </p:spTree>
    <p:extLst>
      <p:ext uri="{BB962C8B-B14F-4D97-AF65-F5344CB8AC3E}">
        <p14:creationId xmlns:p14="http://schemas.microsoft.com/office/powerpoint/2010/main" val="267036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questions to help you</a:t>
            </a:r>
            <a:r>
              <a:rPr lang="en-US" baseline="0" dirty="0" smtClean="0"/>
              <a:t> think through transfer issues.</a:t>
            </a:r>
          </a:p>
          <a:p>
            <a:r>
              <a:rPr lang="en-US" baseline="0" dirty="0" smtClean="0"/>
              <a:t>Email attachments okay?</a:t>
            </a:r>
          </a:p>
          <a:p>
            <a:r>
              <a:rPr lang="en-US" baseline="0" dirty="0" smtClean="0"/>
              <a:t>Will you accept someone sending you a link to a webpage for you to pull offline?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Depending on your staff levels and quantity</a:t>
            </a:r>
            <a:r>
              <a:rPr lang="en-US" sz="1100" baseline="0" dirty="0" smtClean="0"/>
              <a:t> of material being acquired, you probably won’t have time to examine every file as it comes in. Getting the donors to send anything they know about the items will keep your backlog to a minimum and is especially helpful with non-textual material descriptions.</a:t>
            </a:r>
          </a:p>
          <a:p>
            <a:endParaRPr lang="en-US" sz="1100" dirty="0" smtClean="0"/>
          </a:p>
          <a:p>
            <a:r>
              <a:rPr lang="en-US" sz="1100" dirty="0" smtClean="0"/>
              <a:t>There are sometimes problems with </a:t>
            </a:r>
            <a:r>
              <a:rPr lang="en-US" sz="1100" baseline="0" dirty="0" smtClean="0"/>
              <a:t>intellectual property in the digital realm that didn’t seem as serious with our analog materials. The ease we can share things with online and the ability for others to re-gift or share them after they are out of our hands is something worthy of special consideration. Avoid</a:t>
            </a:r>
            <a:r>
              <a:rPr lang="en-US" sz="1100" dirty="0" smtClean="0"/>
              <a:t> potential lawsuits by asking donors what they intend and stating what your</a:t>
            </a:r>
            <a:r>
              <a:rPr lang="en-US" sz="1100" baseline="0" dirty="0" smtClean="0"/>
              <a:t> rights and obligations are upfront.</a:t>
            </a:r>
            <a:endParaRPr lang="en-US" sz="11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data mentioned, add “</a:t>
            </a:r>
            <a:r>
              <a:rPr lang="en-US" sz="1100" dirty="0" smtClean="0"/>
              <a:t>and purpose or use for data”]</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a:buNone/>
            </a:pPr>
            <a:r>
              <a:rPr lang="en" dirty="0" smtClean="0"/>
              <a:t>The LoC program does</a:t>
            </a:r>
            <a:r>
              <a:rPr lang="en" baseline="0" dirty="0" smtClean="0"/>
              <a:t> not explicitly recommend tracking donor/author/creator information.  You can choose to include that information in the descrition portion of your inventory or combine the donor/accession information that Noraleen outlined in her presentation yesterday. This is essentially the who-what-when factor: who gave it, what is it, when was it created and when did you get it. </a:t>
            </a:r>
          </a:p>
          <a:p>
            <a:pPr>
              <a:buNone/>
            </a:pPr>
            <a:endParaRPr lang="en" baseline="0" dirty="0" smtClean="0"/>
          </a:p>
          <a:p>
            <a:pPr>
              <a:buNone/>
            </a:pPr>
            <a:r>
              <a:rPr lang="en" baseline="0" dirty="0" smtClean="0"/>
              <a:t>For digital files, we recommend adding more detail to help inform later decisions about how to handle the material we’re curating. That’s the two columns for Extent and Format.</a:t>
            </a:r>
          </a:p>
          <a:p>
            <a:pPr>
              <a:buNone/>
            </a:pPr>
            <a:endParaRPr lang="en" baseline="0" dirty="0" smtClean="0"/>
          </a:p>
          <a:p>
            <a:pPr>
              <a:buNone/>
            </a:pPr>
            <a:r>
              <a:rPr lang="en" baseline="0" dirty="0" smtClean="0"/>
              <a:t>EMPHASIS: But remember that local decision-making means you establish what to document—you may want more detail.</a:t>
            </a:r>
            <a:endParaRPr lang="e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a database for gathering accession information. Here’s what</a:t>
            </a:r>
            <a:r>
              <a:rPr lang="en-US" baseline="0" dirty="0" smtClean="0"/>
              <a:t> an Excel version of the Library of Congress’s recommended metadata looks like. I wanted to include donor information with my inventory and added to description—I could have made a new column for it, too.</a:t>
            </a:r>
          </a:p>
          <a:p>
            <a:endParaRPr lang="en-US" baseline="0" dirty="0" smtClean="0"/>
          </a:p>
          <a:p>
            <a:r>
              <a:rPr lang="en-US" baseline="0" dirty="0" smtClean="0"/>
              <a:t>Saving and backing up this information about our objects is important as well!</a:t>
            </a:r>
            <a:endParaRPr lang="en-US" dirty="0"/>
          </a:p>
        </p:txBody>
      </p:sp>
    </p:spTree>
    <p:extLst>
      <p:ext uri="{BB962C8B-B14F-4D97-AF65-F5344CB8AC3E}">
        <p14:creationId xmlns:p14="http://schemas.microsoft.com/office/powerpoint/2010/main" val="875110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Other groups are involved in setting national standards. You’ve seen examples from the Library of Congress. Another one of them is NDSA. What my POWRR group found striking is that there are similarities with what we all already do.</a:t>
            </a:r>
            <a:r>
              <a:rPr lang="en-US" sz="1100" baseline="0" dirty="0" smtClean="0"/>
              <a:t> </a:t>
            </a:r>
          </a:p>
          <a:p>
            <a:endParaRPr lang="en-US" sz="1100" baseline="0" dirty="0" smtClean="0"/>
          </a:p>
          <a:p>
            <a:r>
              <a:rPr lang="en-US" sz="1100" dirty="0" smtClean="0"/>
              <a:t>We already collect information on accession for our analog content. But we need to be explicit with quantity</a:t>
            </a:r>
            <a:r>
              <a:rPr lang="en-US" sz="1100" baseline="0" dirty="0" smtClean="0"/>
              <a:t> and type of files due to the inherent vices I mentioned. We need to know file formats and their age in order to help us understand the types of software that might have been used as time passes. And then there is our future selves—the others who come into our jobs later—that we need to think of. They will need clues about how to follow up on what we learned from our donors. </a:t>
            </a:r>
            <a:endParaRPr lang="en-US" dirty="0"/>
          </a:p>
        </p:txBody>
      </p:sp>
    </p:spTree>
    <p:extLst>
      <p:ext uri="{BB962C8B-B14F-4D97-AF65-F5344CB8AC3E}">
        <p14:creationId xmlns:p14="http://schemas.microsoft.com/office/powerpoint/2010/main" val="2762654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When we think about preserving digital objects, we have to choose what we’re going to try defending against. Knowing what you want to preserve and</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at what level is important. And knowing exactly what kind of content we have is the start of that process.</a:t>
            </a:r>
            <a:r>
              <a:rPr lang="en-US" sz="11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During the course of our project, the</a:t>
            </a:r>
            <a:r>
              <a:rPr lang="en-US" baseline="0" dirty="0" smtClean="0"/>
              <a:t> Digital POWRR team</a:t>
            </a:r>
            <a:r>
              <a:rPr lang="en-US" dirty="0" smtClean="0"/>
              <a:t> looked at a lot of things other people created while working on DP issues. This table is something</a:t>
            </a:r>
            <a:r>
              <a:rPr lang="en-US" baseline="0" dirty="0" smtClean="0"/>
              <a:t> we </a:t>
            </a:r>
            <a:r>
              <a:rPr lang="en-US" dirty="0" smtClean="0"/>
              <a:t>found to be helpful in thinking through what steps we can take in preserving</a:t>
            </a:r>
            <a:r>
              <a:rPr lang="en-US" baseline="0" dirty="0" smtClean="0"/>
              <a:t> our objects now and ones we can start planning for. </a:t>
            </a:r>
          </a:p>
          <a:p>
            <a:endParaRPr lang="en-US" baseline="0" dirty="0" smtClean="0"/>
          </a:p>
          <a:p>
            <a:r>
              <a:rPr lang="en-US" baseline="0" dirty="0" smtClean="0"/>
              <a:t>I wanted you to have it as a take away reminder of the different levels of preservations digital objects might need (across the top row) and for the changes in attributes to consider for each level (column 1). The copy in your packet printed a little fuzzy, but the URL is printed for you.</a:t>
            </a:r>
            <a:endParaRPr lang="en-US" dirty="0" smtClean="0"/>
          </a:p>
          <a:p>
            <a:endParaRPr lang="en-US" dirty="0" smtClean="0"/>
          </a:p>
          <a:p>
            <a:r>
              <a:rPr lang="en-US" dirty="0" smtClean="0"/>
              <a:t>This chart</a:t>
            </a:r>
            <a:r>
              <a:rPr lang="en-US" baseline="0" dirty="0" smtClean="0"/>
              <a:t> </a:t>
            </a:r>
            <a:r>
              <a:rPr lang="en-US" dirty="0" smtClean="0"/>
              <a:t>is version</a:t>
            </a:r>
            <a:r>
              <a:rPr lang="en-US" baseline="0" dirty="0" smtClean="0"/>
              <a:t> 1…like everyone else, t</a:t>
            </a:r>
            <a:r>
              <a:rPr lang="en-US" dirty="0" smtClean="0"/>
              <a:t>he NDSA’s recommendations are a </a:t>
            </a:r>
            <a:r>
              <a:rPr lang="en-US" baseline="0" dirty="0" smtClean="0"/>
              <a:t>work in progress!!! Your handout contains this </a:t>
            </a:r>
            <a:r>
              <a:rPr lang="en-US" baseline="0" dirty="0" err="1" smtClean="0"/>
              <a:t>url</a:t>
            </a:r>
            <a:r>
              <a:rPr lang="en-US" baseline="0" dirty="0" smtClean="0"/>
              <a:t> so you can stay informed about any updates.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has an idea of what digital preservation means. Most people assume because something is digital it IS preserved. We who</a:t>
            </a:r>
            <a:r>
              <a:rPr lang="en-US" baseline="0" dirty="0" smtClean="0"/>
              <a:t> are charged with caring for historical records </a:t>
            </a:r>
            <a:r>
              <a:rPr lang="en-US" dirty="0" smtClean="0"/>
              <a:t>need to push back a little on these central assumptions especially because at some point we all have to convince the people who fund our operations to spend money on this.</a:t>
            </a:r>
          </a:p>
          <a:p>
            <a:endParaRPr lang="en-US" dirty="0" smtClean="0"/>
          </a:p>
          <a:p>
            <a:r>
              <a:rPr lang="en-US" dirty="0" smtClean="0"/>
              <a:t>These are widespread beliefs! We see digital objects on the screen all day…it’s easy to think they exist, they are stable and they’ll always be there. But that’s not really the case. It’s our job, our duty, to care for these objects as much as we can within the boundaries of our resources.</a:t>
            </a:r>
          </a:p>
          <a:p>
            <a:endParaRPr lang="en-US" dirty="0" smtClean="0"/>
          </a:p>
          <a:p>
            <a:r>
              <a:rPr lang="en-US" dirty="0" smtClean="0"/>
              <a:t>So I’m going to take you through some examples that you can use with others. Takeaway concepts for today are #1 storage</a:t>
            </a:r>
            <a:r>
              <a:rPr lang="en-US" baseline="0" dirty="0" smtClean="0"/>
              <a:t> is not preservation and #2 different digital formats have different preservation challenges. The punch line for this talk is: ONE SOLUTION WILL NOT WORK FOR ALL.</a:t>
            </a:r>
            <a:endParaRPr lang="en-US" dirty="0"/>
          </a:p>
        </p:txBody>
      </p:sp>
    </p:spTree>
    <p:extLst>
      <p:ext uri="{BB962C8B-B14F-4D97-AF65-F5344CB8AC3E}">
        <p14:creationId xmlns:p14="http://schemas.microsoft.com/office/powerpoint/2010/main" val="1396528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 all of the content we keep will receive the same level of treatment. This is a major concept that distinguishes digital from analog. Remember you can refer to the NDSA Levels document for help. There are other decision making tools, too, of course.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flowchart (also in handout) is another</a:t>
            </a:r>
            <a:r>
              <a:rPr lang="en-US" baseline="0" dirty="0" smtClean="0"/>
              <a:t> tool someone created that we </a:t>
            </a:r>
            <a:r>
              <a:rPr lang="en-US" dirty="0" smtClean="0"/>
              <a:t>found to be helpful in thinking through what might need protection and at what level. This workflow starts by asking if they need to make a</a:t>
            </a:r>
            <a:r>
              <a:rPr lang="en-US" baseline="0" dirty="0" smtClean="0"/>
              <a:t> collection</a:t>
            </a:r>
            <a:r>
              <a:rPr lang="en-US" dirty="0" smtClean="0"/>
              <a:t> digital, but you</a:t>
            </a:r>
            <a:r>
              <a:rPr lang="en-US" baseline="0" dirty="0" smtClean="0"/>
              <a:t> can just as easily start with the second step (first box) in the left column.</a:t>
            </a:r>
            <a:endParaRPr lang="en-US" dirty="0" smtClean="0"/>
          </a:p>
          <a:p>
            <a:endParaRPr lang="en-US" dirty="0" smtClean="0"/>
          </a:p>
          <a:p>
            <a:r>
              <a:rPr lang="en-US" dirty="0" smtClean="0"/>
              <a:t>Note </a:t>
            </a:r>
            <a:r>
              <a:rPr lang="en-US" dirty="0"/>
              <a:t>that </a:t>
            </a:r>
            <a:r>
              <a:rPr lang="en-US" dirty="0" smtClean="0"/>
              <a:t>on your handout there is </a:t>
            </a:r>
            <a:r>
              <a:rPr lang="en-US" dirty="0"/>
              <a:t>a side 2 to help </a:t>
            </a:r>
            <a:r>
              <a:rPr lang="en-US" dirty="0" smtClean="0"/>
              <a:t>define the different </a:t>
            </a:r>
            <a:r>
              <a:rPr lang="en-US" dirty="0"/>
              <a:t>decision points</a:t>
            </a:r>
            <a:r>
              <a:rPr lang="en-US" dirty="0" smtClean="0"/>
              <a:t>. This is a locally created workflow and so their terminology matches their local needs.</a:t>
            </a:r>
            <a:endParaRPr lang="en-US" dirty="0"/>
          </a:p>
        </p:txBody>
      </p:sp>
    </p:spTree>
    <p:extLst>
      <p:ext uri="{BB962C8B-B14F-4D97-AF65-F5344CB8AC3E}">
        <p14:creationId xmlns:p14="http://schemas.microsoft.com/office/powerpoint/2010/main" val="1260929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thought on collection content: Space is an issue, especially with the proliferation of A/V material but quality of this content is also an issue. You have to decide what you are going to care for just like you do with anything else.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turn to specifics about storage choices. We’ll go back to the initial part of this presentation.</a:t>
            </a:r>
            <a:r>
              <a:rPr lang="en-US" baseline="0" dirty="0" smtClean="0"/>
              <a:t> </a:t>
            </a:r>
            <a:r>
              <a:rPr lang="en-US" sz="1100" dirty="0" smtClean="0"/>
              <a:t>Remember: Storage &amp; access are different from preservation. </a:t>
            </a:r>
          </a:p>
          <a:p>
            <a:endParaRPr lang="en-US" sz="1100" baseline="0" dirty="0" smtClean="0"/>
          </a:p>
          <a:p>
            <a:r>
              <a:rPr lang="en-US" baseline="0" dirty="0" smtClean="0"/>
              <a:t>I felt it necessary to dwell on the difference to get us thinking along the same lines today, but there are ways that you can use widespread storage devices if you keep these preservation concerns in mind:</a:t>
            </a:r>
            <a:r>
              <a:rPr lang="en-US" dirty="0" smtClean="0"/>
              <a:t> one external hard drive for mass collections will not be good enough and not all Clouds have silver</a:t>
            </a:r>
            <a:r>
              <a:rPr lang="en-US" baseline="0" dirty="0" smtClean="0"/>
              <a:t> linings. </a:t>
            </a:r>
          </a:p>
        </p:txBody>
      </p:sp>
    </p:spTree>
    <p:extLst>
      <p:ext uri="{BB962C8B-B14F-4D97-AF65-F5344CB8AC3E}">
        <p14:creationId xmlns:p14="http://schemas.microsoft.com/office/powerpoint/2010/main" val="96127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Ties back to donor agreements and collection policies. What are you promising your communities of users?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if you are relying on hard drives or other storage media for transfer that you need to replace</a:t>
            </a:r>
            <a:r>
              <a:rPr lang="en-US" baseline="0" dirty="0" smtClean="0"/>
              <a:t> it about every five years.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think Internet Archive is an excellent choice for most small institutions or people without many staff, but the free version requires you to have the content available freely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Mention that Amazon’s Glacier is available as standalone distributed storage and also a back-end option with 2</a:t>
            </a:r>
            <a:r>
              <a:rPr lang="en" baseline="0" dirty="0" smtClean="0"/>
              <a:t> of the 4 backend systems/</a:t>
            </a:r>
            <a:r>
              <a:rPr lang="en" dirty="0" smtClean="0"/>
              <a:t>products that we tested…more on this to come.</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DuraCloud</a:t>
            </a:r>
            <a:r>
              <a:rPr lang="en-US" dirty="0" smtClean="0"/>
              <a:t> does not require a lot of technical know-how</a:t>
            </a:r>
            <a:r>
              <a:rPr lang="en-US" baseline="0" dirty="0" smtClean="0"/>
              <a:t> and allows you to provide others with links to specific materials you store there.</a:t>
            </a:r>
          </a:p>
          <a:p>
            <a:endParaRPr lang="en-US" baseline="0" dirty="0" smtClean="0"/>
          </a:p>
          <a:p>
            <a:r>
              <a:rPr lang="en-US" baseline="0" dirty="0" err="1" smtClean="0"/>
              <a:t>Preservica</a:t>
            </a:r>
            <a:r>
              <a:rPr lang="en-US" baseline="0" dirty="0" smtClean="0"/>
              <a:t> offers a suite of services including an interface your community of users can access content from without you (only for what you set open permissions for).</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lvl="0" rtl="0">
              <a:buNone/>
            </a:pPr>
            <a:r>
              <a:rPr lang="en" dirty="0" smtClean="0"/>
              <a:t>Explain </a:t>
            </a:r>
            <a:r>
              <a:rPr lang="en" dirty="0"/>
              <a:t>what we mean by processing and backend. </a:t>
            </a:r>
            <a:r>
              <a:rPr lang="en" dirty="0" smtClean="0"/>
              <a:t>We’re not detailing processing tools</a:t>
            </a:r>
            <a:r>
              <a:rPr lang="en" baseline="0" dirty="0" smtClean="0"/>
              <a:t> today but this is part of the awareness you can start developing for future decisions.</a:t>
            </a:r>
          </a:p>
          <a:p>
            <a:pPr lvl="0" rtl="0">
              <a:buNone/>
            </a:pPr>
            <a:endParaRPr lang="en" dirty="0" smtClean="0"/>
          </a:p>
          <a:p>
            <a:pPr lvl="0" rtl="0">
              <a:buNone/>
            </a:pPr>
            <a:r>
              <a:rPr lang="en" dirty="0" smtClean="0"/>
              <a:t>Details on these specific tools are</a:t>
            </a:r>
            <a:r>
              <a:rPr lang="en" baseline="0" dirty="0" smtClean="0"/>
              <a:t> available on our project website and the tool grid we created.</a:t>
            </a:r>
            <a:endParaRPr lang="en"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defTabSz="903976">
              <a:defRPr/>
            </a:pPr>
            <a:r>
              <a:rPr lang="en-US" dirty="0" smtClean="0"/>
              <a:t>I’m sure this is all sounding pretty complicated, but the summary of this part is that you need to make a list of what you have and make a decision about a way of doing distributed storage that’s logical for your organization.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9207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why you can’t keep your  new knowledge about fragile digital objects to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IWU Class of 1914.</a:t>
            </a:r>
            <a:r>
              <a:rPr lang="en-US" sz="1100" baseline="0" dirty="0" smtClean="0"/>
              <a:t> </a:t>
            </a:r>
            <a:r>
              <a:rPr lang="en-US" sz="1100" dirty="0" smtClean="0"/>
              <a:t>Records left behind: Senior Class pictures, hometown and activities, printed publications, course descriptions.</a:t>
            </a:r>
          </a:p>
          <a:p>
            <a:endParaRPr lang="en-US" dirty="0" smtClean="0"/>
          </a:p>
          <a:p>
            <a:r>
              <a:rPr lang="en-US" dirty="0" smtClean="0"/>
              <a:t>An archivist’s life was good (and less complicated) until the mid-1990s.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Records left behind: Class picture (not anymore—only small group shots and most individuals not identified), printed publications (some group publications plus the Commencement program), course descriptions (still printed, but more moving online).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How many of you can say this about your Chapters? What type of information are you usually asked about them? How will you make sure you continue to get this?</a:t>
            </a:r>
          </a:p>
          <a:p>
            <a:endParaRPr lang="en-US" dirty="0" smtClean="0"/>
          </a:p>
          <a:p>
            <a:r>
              <a:rPr lang="en-US" dirty="0" smtClean="0"/>
              <a:t>All of these represent cultural shifts. Our desire to collect our heritage hasn’t changed and our processes for collecting lag behind the technologies and impulses of creation</a:t>
            </a:r>
            <a:r>
              <a:rPr lang="en-US" baseline="0" dirty="0" smtClean="0"/>
              <a:t> and sharing. These are our challenges and we can’t face them alone.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The solution to this problem is in outreach to our communities!</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effectLst/>
              </a:rPr>
              <a:t>A fully implemented and viable preservation program addresses organizational issues, technological concerns, and funding questions, balancing them like a three-legged stool.</a:t>
            </a:r>
          </a:p>
          <a:p>
            <a:r>
              <a:rPr lang="en-US" b="1" dirty="0" smtClean="0">
                <a:effectLst/>
              </a:rPr>
              <a:t>Organizational Infrastructure</a:t>
            </a:r>
            <a:r>
              <a:rPr lang="en-US" dirty="0" smtClean="0">
                <a:effectLst/>
              </a:rPr>
              <a:t> includes the policies, procedures, practices, people—the elements that any programmatic area needs to thrive, but specialized to address digital preservation requirements. It addresses this key development question:</a:t>
            </a:r>
          </a:p>
          <a:p>
            <a:r>
              <a:rPr lang="en-US" b="1" i="1" dirty="0" smtClean="0">
                <a:effectLst/>
              </a:rPr>
              <a:t>What</a:t>
            </a:r>
            <a:r>
              <a:rPr lang="en-US" dirty="0" smtClean="0">
                <a:effectLst/>
              </a:rPr>
              <a:t> are the requirements and parameters for the organization's digital preservation program?</a:t>
            </a:r>
          </a:p>
          <a:p>
            <a:r>
              <a:rPr lang="en-US" b="1" dirty="0"/>
              <a:t>0101</a:t>
            </a:r>
            <a:r>
              <a:rPr lang="en-US" dirty="0" smtClean="0">
                <a:effectLst/>
              </a:rPr>
              <a:t> </a:t>
            </a:r>
            <a:r>
              <a:rPr lang="en-US" b="1" dirty="0" smtClean="0">
                <a:effectLst/>
              </a:rPr>
              <a:t>Technological Infrastructure</a:t>
            </a:r>
            <a:r>
              <a:rPr lang="en-US" dirty="0" smtClean="0">
                <a:effectLst/>
              </a:rPr>
              <a:t> consists of the requisite equipment, software, hardware, a secure environment, and skills to establish and maintain the digital preservation program. It anticipates and responds wisely to changing technology. It addresses this key development question:</a:t>
            </a:r>
          </a:p>
          <a:p>
            <a:r>
              <a:rPr lang="en-US" b="1" i="1" dirty="0" smtClean="0">
                <a:effectLst/>
              </a:rPr>
              <a:t>How</a:t>
            </a:r>
            <a:r>
              <a:rPr lang="en-US" dirty="0" smtClean="0">
                <a:effectLst/>
              </a:rPr>
              <a:t> will the organization meet defined digital preservation requirements?</a:t>
            </a:r>
          </a:p>
          <a:p>
            <a:r>
              <a:rPr lang="en-US" b="1" dirty="0"/>
              <a:t>$$$$</a:t>
            </a:r>
            <a:r>
              <a:rPr lang="en-US" dirty="0" smtClean="0">
                <a:effectLst/>
              </a:rPr>
              <a:t> </a:t>
            </a:r>
            <a:r>
              <a:rPr lang="en-US" b="1" dirty="0" smtClean="0">
                <a:effectLst/>
              </a:rPr>
              <a:t>Resources Framework </a:t>
            </a:r>
            <a:r>
              <a:rPr lang="en-US" dirty="0" smtClean="0">
                <a:effectLst/>
              </a:rPr>
              <a:t>addresses the requisite startup, ongoing, and contingency funding to enable and sustain the digital preservation program. It addresses this key development question:</a:t>
            </a:r>
          </a:p>
          <a:p>
            <a:r>
              <a:rPr lang="en-US" b="1" i="1" dirty="0" smtClean="0">
                <a:effectLst/>
              </a:rPr>
              <a:t>What</a:t>
            </a:r>
            <a:r>
              <a:rPr lang="en-US" dirty="0" smtClean="0">
                <a:effectLst/>
              </a:rPr>
              <a:t> resources will it take to develop and maintain the organization’s digital preservation program?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t>For our final group activity, you’re going to help each other think through who you can approach</a:t>
            </a:r>
            <a:r>
              <a:rPr lang="en-US" baseline="0" dirty="0" smtClean="0"/>
              <a:t> for help with getting this done.</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t>Handout called 3-3-3 action plan. Give them a</a:t>
            </a:r>
            <a:r>
              <a:rPr lang="en-US" baseline="0" dirty="0" smtClean="0"/>
              <a:t> couple of minutes to brainstorm some on their own (or in small groups based on institution type…)</a:t>
            </a:r>
          </a:p>
          <a:p>
            <a:endParaRPr lang="en-US" baseline="0" dirty="0" smtClean="0"/>
          </a:p>
          <a:p>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marL="0" marR="0" lvl="1" indent="0" algn="l" defTabSz="903976" rtl="0" eaLnBrk="1" fontAlgn="auto" latinLnBrk="0" hangingPunct="1">
              <a:lnSpc>
                <a:spcPct val="100000"/>
              </a:lnSpc>
              <a:spcBef>
                <a:spcPts val="0"/>
              </a:spcBef>
              <a:spcAft>
                <a:spcPts val="0"/>
              </a:spcAft>
              <a:buClrTx/>
              <a:buSzTx/>
              <a:buFontTx/>
              <a:buNone/>
              <a:tabLst/>
              <a:defRPr/>
            </a:pPr>
            <a:r>
              <a:rPr lang="en-US" baseline="0" dirty="0" smtClean="0"/>
              <a:t>If no time, fill out the rest at home. Don’t forget to ask each other—you new-found digital preservation friends—for ideas in the future!</a:t>
            </a:r>
          </a:p>
          <a:p>
            <a:pPr marL="0" lvl="1" defTabSz="903976">
              <a:defRPr/>
            </a:pPr>
            <a:endParaRPr lang="en" dirty="0" smtClean="0"/>
          </a:p>
          <a:p>
            <a:pPr marL="0" lvl="1" defTabSz="903976">
              <a:defRPr/>
            </a:pPr>
            <a:r>
              <a:rPr lang="en" dirty="0" smtClean="0"/>
              <a:t>I </a:t>
            </a:r>
            <a:r>
              <a:rPr lang="en" dirty="0"/>
              <a:t>can imagine that some </a:t>
            </a:r>
            <a:r>
              <a:rPr lang="en" dirty="0" smtClean="0"/>
              <a:t>of you </a:t>
            </a:r>
            <a:r>
              <a:rPr lang="en" dirty="0"/>
              <a:t>might not “already have a working relationship” with people in the roles listed.  </a:t>
            </a:r>
            <a:r>
              <a:rPr lang="en" b="1" dirty="0"/>
              <a:t>Maybe add this as a point for </a:t>
            </a:r>
            <a:r>
              <a:rPr lang="en" b="1" dirty="0" smtClean="0"/>
              <a:t>emphasis. </a:t>
            </a:r>
          </a:p>
          <a:p>
            <a:pPr marL="0" lvl="1" defTabSz="903976">
              <a:defRPr/>
            </a:pPr>
            <a:r>
              <a:rPr lang="en" b="1" dirty="0" smtClean="0"/>
              <a:t>Think of it as moving even one square to the right on the NDSA Levels of Preservation grid </a:t>
            </a:r>
          </a:p>
          <a:p>
            <a:pPr>
              <a:buNone/>
            </a:pPr>
            <a:endParaRPr lang="e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t>Have them get out one pagers here! The final handout has two sides for two different audiences.</a:t>
            </a:r>
            <a:r>
              <a:rPr lang="en-US" baseline="0" dirty="0" smtClean="0"/>
              <a:t> Others are possible, and we’ve created similar arguments on templates you can use to modify for your needs. We have messages for administrators, fundraisers, IT and budget/finance people. You are welcome to make your own messages with our templates!</a:t>
            </a:r>
          </a:p>
          <a:p>
            <a:endParaRPr lang="en-US" baseline="0" dirty="0" smtClean="0"/>
          </a:p>
          <a:p>
            <a:r>
              <a:rPr lang="en-US" baseline="0" dirty="0" smtClean="0"/>
              <a:t>Academic focus but you can translate to meet your needs.</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635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kinds of ads pop up everywhere. We’ll sell you a box and your legacy will be secure. It’s a simple statement to make and one that most administrators in my experience think</a:t>
            </a:r>
            <a:r>
              <a:rPr lang="en-US" baseline="0" dirty="0" smtClean="0"/>
              <a:t> will solve the problem. Of course I am going to tell you the </a:t>
            </a:r>
            <a:r>
              <a:rPr lang="en-US" dirty="0" smtClean="0"/>
              <a:t>solution isn’t that clear.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Human intervention is needed, so no matter how cheap the storage, making the objects we store meaningful and usable over 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never be cheap!</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6228FBD-6D68-48C0-BBFA-15537D5D1AC6}" type="slidenum">
              <a:rPr lang="en-US" smtClean="0"/>
              <a:pPr>
                <a:defRPr/>
              </a:pPr>
              <a:t>6</a:t>
            </a:fld>
            <a:endParaRPr lang="en-US"/>
          </a:p>
        </p:txBody>
      </p:sp>
    </p:spTree>
    <p:extLst>
      <p:ext uri="{BB962C8B-B14F-4D97-AF65-F5344CB8AC3E}">
        <p14:creationId xmlns:p14="http://schemas.microsoft.com/office/powerpoint/2010/main" val="353357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Expected lifespan of an external hard drive is five years.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481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15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4"/>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4"/>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69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12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28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0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95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9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2"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7"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88691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47845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10"/>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2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BackgroundTitlePage.jp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228600" y="1485901"/>
            <a:ext cx="8686800" cy="742949"/>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228600" y="2228850"/>
            <a:ext cx="8686800" cy="4572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pic>
        <p:nvPicPr>
          <p:cNvPr id="8" name="Picture 7" descr="IMLS_Logo.jpg"/>
          <p:cNvPicPr>
            <a:picLocks noChangeAspect="1"/>
          </p:cNvPicPr>
          <p:nvPr/>
        </p:nvPicPr>
        <p:blipFill>
          <a:blip r:embed="rId3" cstate="print"/>
          <a:srcRect/>
          <a:stretch>
            <a:fillRect/>
          </a:stretch>
        </p:blipFill>
        <p:spPr>
          <a:xfrm>
            <a:off x="4038600" y="4327239"/>
            <a:ext cx="2057400" cy="701961"/>
          </a:xfrm>
          <a:prstGeom prst="rect">
            <a:avLst/>
          </a:prstGeom>
          <a:solidFill>
            <a:srgbClr val="FFFFFF">
              <a:shade val="85000"/>
            </a:srgbClr>
          </a:solidFill>
          <a:ln>
            <a:noFill/>
          </a:ln>
          <a:effectLst/>
        </p:spPr>
      </p:pic>
      <p:sp>
        <p:nvSpPr>
          <p:cNvPr id="9" name="TextBox 8"/>
          <p:cNvSpPr txBox="1"/>
          <p:nvPr/>
        </p:nvSpPr>
        <p:spPr>
          <a:xfrm>
            <a:off x="2209800" y="4650001"/>
            <a:ext cx="2438400" cy="276999"/>
          </a:xfrm>
          <a:prstGeom prst="rect">
            <a:avLst/>
          </a:prstGeom>
          <a:noFill/>
        </p:spPr>
        <p:txBody>
          <a:bodyPr wrap="square" rtlCol="0">
            <a:spAutoFit/>
          </a:bodyPr>
          <a:lstStyle/>
          <a:p>
            <a:pPr algn="ctr"/>
            <a:r>
              <a:rPr lang="en-US" sz="1200" b="1" kern="1200" dirty="0" smtClean="0">
                <a:solidFill>
                  <a:prstClr val="black"/>
                </a:solidFill>
                <a:latin typeface="Lucida Sans Unicode" pitchFamily="34" charset="0"/>
                <a:cs typeface="Lucida Sans Unicode" pitchFamily="34" charset="0"/>
              </a:rPr>
              <a:t>Sponsored By:</a:t>
            </a:r>
            <a:endParaRPr lang="en-US" sz="1200" b="1" kern="1200" dirty="0">
              <a:solidFill>
                <a:prstClr val="black"/>
              </a:solidFill>
              <a:latin typeface="Lucida Sans Unicode" pitchFamily="34" charset="0"/>
              <a:cs typeface="Lucida Sans Unicode" pitchFamily="34" charset="0"/>
            </a:endParaRPr>
          </a:p>
        </p:txBody>
      </p:sp>
      <p:pic>
        <p:nvPicPr>
          <p:cNvPr id="10" name="Picture 9" descr="CSU logo - B2.png"/>
          <p:cNvPicPr>
            <a:picLocks noChangeAspect="1"/>
          </p:cNvPicPr>
          <p:nvPr/>
        </p:nvPicPr>
        <p:blipFill>
          <a:blip r:embed="rId4" cstate="print"/>
          <a:stretch>
            <a:fillRect/>
          </a:stretch>
        </p:blipFill>
        <p:spPr>
          <a:xfrm>
            <a:off x="914400" y="3543300"/>
            <a:ext cx="1752600" cy="886427"/>
          </a:xfrm>
          <a:prstGeom prst="rect">
            <a:avLst/>
          </a:prstGeom>
        </p:spPr>
      </p:pic>
      <p:pic>
        <p:nvPicPr>
          <p:cNvPr id="11" name="Picture 10" descr="ISU logo wide RGB.png"/>
          <p:cNvPicPr>
            <a:picLocks noChangeAspect="1"/>
          </p:cNvPicPr>
          <p:nvPr/>
        </p:nvPicPr>
        <p:blipFill>
          <a:blip r:embed="rId5" cstate="print"/>
          <a:stretch>
            <a:fillRect/>
          </a:stretch>
        </p:blipFill>
        <p:spPr>
          <a:xfrm>
            <a:off x="685800" y="2628900"/>
            <a:ext cx="2150228" cy="457200"/>
          </a:xfrm>
          <a:prstGeom prst="rect">
            <a:avLst/>
          </a:prstGeom>
        </p:spPr>
      </p:pic>
      <p:pic>
        <p:nvPicPr>
          <p:cNvPr id="12" name="Picture 11" descr="NIU_vert_3Clr.png"/>
          <p:cNvPicPr>
            <a:picLocks noChangeAspect="1"/>
          </p:cNvPicPr>
          <p:nvPr/>
        </p:nvPicPr>
        <p:blipFill>
          <a:blip r:embed="rId6" cstate="print"/>
          <a:stretch>
            <a:fillRect/>
          </a:stretch>
        </p:blipFill>
        <p:spPr>
          <a:xfrm>
            <a:off x="3547532" y="2914650"/>
            <a:ext cx="1634068" cy="1002723"/>
          </a:xfrm>
          <a:prstGeom prst="rect">
            <a:avLst/>
          </a:prstGeom>
        </p:spPr>
      </p:pic>
      <p:pic>
        <p:nvPicPr>
          <p:cNvPr id="13" name="Picture 12" descr="IWU-SealLogo_1Line_sig-342-8640.png"/>
          <p:cNvPicPr>
            <a:picLocks noChangeAspect="1"/>
          </p:cNvPicPr>
          <p:nvPr/>
        </p:nvPicPr>
        <p:blipFill>
          <a:blip r:embed="rId7" cstate="print"/>
          <a:stretch>
            <a:fillRect/>
          </a:stretch>
        </p:blipFill>
        <p:spPr>
          <a:xfrm>
            <a:off x="6002534" y="2628900"/>
            <a:ext cx="2608066" cy="457200"/>
          </a:xfrm>
          <a:prstGeom prst="rect">
            <a:avLst/>
          </a:prstGeom>
        </p:spPr>
      </p:pic>
      <p:pic>
        <p:nvPicPr>
          <p:cNvPr id="14" name="Picture 2"/>
          <p:cNvPicPr>
            <a:picLocks noChangeAspect="1" noChangeArrowheads="1"/>
          </p:cNvPicPr>
          <p:nvPr/>
        </p:nvPicPr>
        <p:blipFill>
          <a:blip r:embed="rId8" cstate="print"/>
          <a:srcRect/>
          <a:stretch>
            <a:fillRect/>
          </a:stretch>
        </p:blipFill>
        <p:spPr bwMode="auto">
          <a:xfrm>
            <a:off x="7133104" y="3429000"/>
            <a:ext cx="791696" cy="1106205"/>
          </a:xfrm>
          <a:prstGeom prst="rect">
            <a:avLst/>
          </a:prstGeom>
          <a:noFill/>
          <a:ln w="9525">
            <a:noFill/>
            <a:miter lim="800000"/>
            <a:headEnd/>
            <a:tailEnd/>
          </a:ln>
        </p:spPr>
      </p:pic>
    </p:spTree>
    <p:extLst>
      <p:ext uri="{BB962C8B-B14F-4D97-AF65-F5344CB8AC3E}">
        <p14:creationId xmlns:p14="http://schemas.microsoft.com/office/powerpoint/2010/main" val="99784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2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89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6/30/2014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049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8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32AD56-BD06-4376-A4EE-10A2064C552A}" type="datetimeFigureOut">
              <a:rPr lang="en-US" kern="1200" smtClean="0">
                <a:solidFill>
                  <a:prstClr val="black">
                    <a:tint val="75000"/>
                  </a:prstClr>
                </a:solidFill>
                <a:latin typeface="Lucida Sans Unicode"/>
              </a:rPr>
              <a:pPr/>
              <a:t>6/30/2014</a:t>
            </a:fld>
            <a:endParaRPr lang="en-US" kern="1200">
              <a:solidFill>
                <a:prstClr val="black">
                  <a:tint val="75000"/>
                </a:prstClr>
              </a:solidFill>
              <a:latin typeface="Lucida Sans Unicode"/>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Lucida Sans Unicode"/>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E5E135-6623-4E05-9BC9-4388F5168E39}" type="slidenum">
              <a:rPr lang="en-US" kern="1200" smtClean="0">
                <a:solidFill>
                  <a:prstClr val="black">
                    <a:tint val="75000"/>
                  </a:prstClr>
                </a:solidFill>
                <a:latin typeface="Lucida Sans Unicode"/>
              </a:rPr>
              <a:pPr/>
              <a:t>‹#›</a:t>
            </a:fld>
            <a:endParaRPr lang="en-US" kern="1200">
              <a:solidFill>
                <a:prstClr val="black">
                  <a:tint val="75000"/>
                </a:prstClr>
              </a:solidFill>
              <a:latin typeface="Lucida Sans Unicode"/>
            </a:endParaRPr>
          </a:p>
        </p:txBody>
      </p:sp>
    </p:spTree>
    <p:extLst>
      <p:ext uri="{BB962C8B-B14F-4D97-AF65-F5344CB8AC3E}">
        <p14:creationId xmlns:p14="http://schemas.microsoft.com/office/powerpoint/2010/main" val="641691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arli.illinois.edu/sites/files/digital_collections/documentation/digipres_identify.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hyperlink" Target="http://www.digitalpreservation.gov/ndsa/activities/level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dpworkshop.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igitalpowrr.niu.edu/survived-powrr-wksh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361951"/>
            <a:ext cx="7772400" cy="1159856"/>
          </a:xfrm>
          <a:prstGeom prst="rect">
            <a:avLst/>
          </a:prstGeom>
        </p:spPr>
        <p:txBody>
          <a:bodyPr lIns="91425" tIns="91425" rIns="91425" bIns="91425" anchor="b" anchorCtr="0">
            <a:noAutofit/>
          </a:bodyPr>
          <a:lstStyle/>
          <a:p>
            <a:pPr>
              <a:buNone/>
            </a:pPr>
            <a:r>
              <a:rPr lang="en" dirty="0" smtClean="0"/>
              <a:t>Digital POWRR</a:t>
            </a:r>
            <a:endParaRPr lang="en" dirty="0"/>
          </a:p>
        </p:txBody>
      </p:sp>
      <p:sp>
        <p:nvSpPr>
          <p:cNvPr id="24" name="Shape 24"/>
          <p:cNvSpPr txBox="1">
            <a:spLocks noGrp="1"/>
          </p:cNvSpPr>
          <p:nvPr>
            <p:ph type="subTitle" idx="1"/>
          </p:nvPr>
        </p:nvSpPr>
        <p:spPr>
          <a:xfrm>
            <a:off x="685800" y="1657350"/>
            <a:ext cx="7772400" cy="784737"/>
          </a:xfrm>
          <a:prstGeom prst="rect">
            <a:avLst/>
          </a:prstGeom>
        </p:spPr>
        <p:txBody>
          <a:bodyPr lIns="91425" tIns="91425" rIns="91425" bIns="91425" anchor="t" anchorCtr="0">
            <a:noAutofit/>
          </a:bodyPr>
          <a:lstStyle/>
          <a:p>
            <a:pPr>
              <a:buNone/>
            </a:pPr>
            <a:r>
              <a:rPr lang="en" sz="2400" dirty="0" smtClean="0">
                <a:solidFill>
                  <a:schemeClr val="tx1"/>
                </a:solidFill>
              </a:rPr>
              <a:t>Preserving Digital Objects with Restricted Resources</a:t>
            </a:r>
            <a:endParaRPr lang="en" sz="2400" dirty="0">
              <a:solidFill>
                <a:schemeClr val="tx1"/>
              </a:solidFill>
            </a:endParaRPr>
          </a:p>
        </p:txBody>
      </p:sp>
      <p:sp>
        <p:nvSpPr>
          <p:cNvPr id="4" name="Shape 24"/>
          <p:cNvSpPr txBox="1">
            <a:spLocks/>
          </p:cNvSpPr>
          <p:nvPr/>
        </p:nvSpPr>
        <p:spPr>
          <a:xfrm>
            <a:off x="457200" y="2343150"/>
            <a:ext cx="7772400" cy="12954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 sz="1600" dirty="0" smtClean="0"/>
              <a:t>Meg </a:t>
            </a:r>
            <a:r>
              <a:rPr lang="en" sz="1600" dirty="0"/>
              <a:t>Miner, University Archivist, </a:t>
            </a:r>
            <a:br>
              <a:rPr lang="en" sz="1600" dirty="0"/>
            </a:br>
            <a:r>
              <a:rPr lang="en" sz="1600" dirty="0"/>
              <a:t>Illinois Wesleyan University</a:t>
            </a:r>
          </a:p>
          <a:p>
            <a:endParaRPr lang="en" sz="1600" dirty="0" smtClean="0"/>
          </a:p>
          <a:p>
            <a:r>
              <a:rPr lang="en" sz="1600" dirty="0" smtClean="0"/>
              <a:t>National Archives Conference for Fraternities and Sororities, </a:t>
            </a:r>
            <a:br>
              <a:rPr lang="en" sz="1600" dirty="0" smtClean="0"/>
            </a:br>
            <a:r>
              <a:rPr lang="en" sz="1600" dirty="0" smtClean="0"/>
              <a:t>June 13, 2014</a:t>
            </a:r>
          </a:p>
        </p:txBody>
      </p:sp>
      <p:pic>
        <p:nvPicPr>
          <p:cNvPr id="5" name="image00.jpg">
            <a:hlinkClick r:id="rId3"/>
          </p:cNvPr>
          <p:cNvPicPr/>
          <p:nvPr/>
        </p:nvPicPr>
        <p:blipFill>
          <a:blip r:embed="rId4" cstate="print"/>
          <a:srcRect/>
          <a:stretch>
            <a:fillRect/>
          </a:stretch>
        </p:blipFill>
        <p:spPr>
          <a:xfrm>
            <a:off x="1285875" y="3990977"/>
            <a:ext cx="1905000" cy="536893"/>
          </a:xfrm>
          <a:prstGeom prst="rect">
            <a:avLst/>
          </a:prstGeom>
          <a:ln/>
        </p:spPr>
      </p:pic>
      <p:pic>
        <p:nvPicPr>
          <p:cNvPr id="6" name="image02.jpg" descr="IMLS_Logo.jpg"/>
          <p:cNvPicPr/>
          <p:nvPr/>
        </p:nvPicPr>
        <p:blipFill>
          <a:blip r:embed="rId5" cstate="print"/>
          <a:srcRect/>
          <a:stretch>
            <a:fillRect/>
          </a:stretch>
        </p:blipFill>
        <p:spPr>
          <a:xfrm>
            <a:off x="6019800" y="3765870"/>
            <a:ext cx="1676400" cy="762000"/>
          </a:xfrm>
          <a:prstGeom prst="rect">
            <a:avLst/>
          </a:prstGeom>
          <a:ln/>
        </p:spPr>
      </p:pic>
      <p:sp>
        <p:nvSpPr>
          <p:cNvPr id="2" name="Rectangle 1"/>
          <p:cNvSpPr/>
          <p:nvPr/>
        </p:nvSpPr>
        <p:spPr>
          <a:xfrm>
            <a:off x="3505200" y="4824740"/>
            <a:ext cx="1835759" cy="261610"/>
          </a:xfrm>
          <a:prstGeom prst="rect">
            <a:avLst/>
          </a:prstGeom>
        </p:spPr>
        <p:txBody>
          <a:bodyPr wrap="none">
            <a:spAutoFit/>
          </a:bodyPr>
          <a:lstStyle/>
          <a:p>
            <a:r>
              <a:rPr lang="en-US" sz="1100" dirty="0">
                <a:solidFill>
                  <a:schemeClr val="bg2"/>
                </a:solidFill>
                <a:hlinkClick r:id="rId3"/>
              </a:rPr>
              <a:t>http://digitalpowrr.niu.edu/</a:t>
            </a:r>
            <a:r>
              <a:rPr lang="en-US" sz="1100" dirty="0">
                <a:solidFill>
                  <a:schemeClr val="bg2"/>
                </a:solidFill>
              </a:rPr>
              <a:t>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(cont’d)</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143000"/>
            <a:ext cx="5540268" cy="3714750"/>
          </a:xfrm>
        </p:spPr>
      </p:pic>
      <p:sp>
        <p:nvSpPr>
          <p:cNvPr id="5" name="TextBox 4"/>
          <p:cNvSpPr txBox="1"/>
          <p:nvPr/>
        </p:nvSpPr>
        <p:spPr>
          <a:xfrm>
            <a:off x="228600" y="1047750"/>
            <a:ext cx="2514600" cy="1384995"/>
          </a:xfrm>
          <a:prstGeom prst="rect">
            <a:avLst/>
          </a:prstGeom>
          <a:noFill/>
        </p:spPr>
        <p:txBody>
          <a:bodyPr wrap="square" rtlCol="0">
            <a:spAutoFit/>
          </a:bodyPr>
          <a:lstStyle/>
          <a:p>
            <a:r>
              <a:rPr lang="en-US" sz="2800" dirty="0">
                <a:latin typeface="+mn-lt"/>
              </a:rPr>
              <a:t>B</a:t>
            </a:r>
            <a:r>
              <a:rPr lang="en-US" sz="2800" dirty="0" smtClean="0">
                <a:latin typeface="+mn-lt"/>
              </a:rPr>
              <a:t>ackups on cheap and/or fragile media</a:t>
            </a:r>
          </a:p>
        </p:txBody>
      </p:sp>
      <p:sp>
        <p:nvSpPr>
          <p:cNvPr id="6" name="TextBox 5"/>
          <p:cNvSpPr txBox="1"/>
          <p:nvPr/>
        </p:nvSpPr>
        <p:spPr>
          <a:xfrm>
            <a:off x="76200" y="2617170"/>
            <a:ext cx="2438400" cy="2123658"/>
          </a:xfrm>
          <a:prstGeom prst="rect">
            <a:avLst/>
          </a:prstGeom>
          <a:solidFill>
            <a:schemeClr val="bg1"/>
          </a:solidFill>
        </p:spPr>
        <p:txBody>
          <a:bodyPr wrap="square" rtlCol="0">
            <a:spAutoFit/>
          </a:bodyPr>
          <a:lstStyle/>
          <a:p>
            <a:r>
              <a:rPr lang="en-US" sz="2200" dirty="0" smtClean="0">
                <a:latin typeface="+mn-lt"/>
              </a:rPr>
              <a:t>“Data deterioration” by </a:t>
            </a:r>
            <a:r>
              <a:rPr lang="en-US" sz="2200" dirty="0" err="1" smtClean="0">
                <a:latin typeface="+mn-lt"/>
              </a:rPr>
              <a:t>Univ.of</a:t>
            </a:r>
            <a:r>
              <a:rPr lang="en-US" sz="2200" dirty="0" smtClean="0">
                <a:latin typeface="+mn-lt"/>
              </a:rPr>
              <a:t> VA Library, Preservation Services</a:t>
            </a:r>
            <a:endParaRPr lang="en-US" sz="2200" dirty="0">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310881"/>
            <a:ext cx="6142264" cy="2614613"/>
          </a:xfrm>
          <a:prstGeom prst="rect">
            <a:avLst/>
          </a:prstGeom>
        </p:spPr>
      </p:pic>
      <p:sp>
        <p:nvSpPr>
          <p:cNvPr id="7" name="TextBox 6"/>
          <p:cNvSpPr txBox="1"/>
          <p:nvPr/>
        </p:nvSpPr>
        <p:spPr>
          <a:xfrm>
            <a:off x="1295400" y="4552950"/>
            <a:ext cx="7543800" cy="369332"/>
          </a:xfrm>
          <a:prstGeom prst="rect">
            <a:avLst/>
          </a:prstGeom>
          <a:solidFill>
            <a:schemeClr val="bg1"/>
          </a:solidFill>
        </p:spPr>
        <p:txBody>
          <a:bodyPr wrap="square" rtlCol="0">
            <a:spAutoFit/>
          </a:bodyPr>
          <a:lstStyle/>
          <a:p>
            <a:r>
              <a:rPr lang="en-US" sz="1800" dirty="0">
                <a:latin typeface="+mn-lt"/>
              </a:rPr>
              <a:t>http://www.flickr.com/photos/uvalibpreservation/8033085992</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240466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(cont’d)</a:t>
            </a:r>
            <a:endParaRPr lang="en-US" sz="3200" dirty="0"/>
          </a:p>
        </p:txBody>
      </p:sp>
      <p:sp>
        <p:nvSpPr>
          <p:cNvPr id="3" name="Content Placeholder 2"/>
          <p:cNvSpPr>
            <a:spLocks noGrp="1"/>
          </p:cNvSpPr>
          <p:nvPr>
            <p:ph idx="1"/>
          </p:nvPr>
        </p:nvSpPr>
        <p:spPr>
          <a:xfrm>
            <a:off x="457200" y="1200150"/>
            <a:ext cx="8229600" cy="3543300"/>
          </a:xfrm>
        </p:spPr>
        <p:txBody>
          <a:bodyPr>
            <a:normAutofit fontScale="92500" lnSpcReduction="10000"/>
          </a:bodyPr>
          <a:lstStyle/>
          <a:p>
            <a:pPr marL="0" indent="0" algn="ctr">
              <a:buNone/>
            </a:pPr>
            <a:r>
              <a:rPr lang="en-US" sz="2800" dirty="0"/>
              <a:t>Cloud providers </a:t>
            </a:r>
            <a:r>
              <a:rPr lang="en-US" sz="2800" dirty="0" smtClean="0"/>
              <a:t/>
            </a:r>
            <a:br>
              <a:rPr lang="en-US" sz="2800" dirty="0" smtClean="0"/>
            </a:br>
            <a:r>
              <a:rPr lang="en-US" sz="2800" i="1" dirty="0" smtClean="0"/>
              <a:t>may not </a:t>
            </a:r>
            <a:r>
              <a:rPr lang="en-US" sz="2800" dirty="0" smtClean="0"/>
              <a:t>= </a:t>
            </a:r>
            <a:r>
              <a:rPr lang="en-US" sz="2800" dirty="0"/>
              <a:t>s</a:t>
            </a:r>
            <a:r>
              <a:rPr lang="en-US" sz="2800" dirty="0" smtClean="0"/>
              <a:t>table</a:t>
            </a:r>
            <a:r>
              <a:rPr lang="en-US" sz="2800" dirty="0"/>
              <a:t>, consistent access</a:t>
            </a:r>
            <a:endParaRPr lang="en-US" sz="2800" dirty="0" smtClean="0"/>
          </a:p>
          <a:p>
            <a:r>
              <a:rPr lang="en-US" sz="2800" dirty="0" smtClean="0"/>
              <a:t>What security measures do they promise? </a:t>
            </a:r>
          </a:p>
          <a:p>
            <a:r>
              <a:rPr lang="en-US" sz="2800" dirty="0" smtClean="0"/>
              <a:t>Do they back up anywhere? How will you know?</a:t>
            </a:r>
          </a:p>
          <a:p>
            <a:r>
              <a:rPr lang="en-US" sz="2800" dirty="0" smtClean="0"/>
              <a:t>Do they offer an exit strategy if they go out of business?</a:t>
            </a:r>
            <a:endParaRPr lang="en-US" sz="2800" dirty="0"/>
          </a:p>
          <a:p>
            <a:r>
              <a:rPr lang="en-US" sz="2800" dirty="0"/>
              <a:t>If the person who set up the account dies, who has access</a:t>
            </a:r>
            <a:r>
              <a:rPr lang="en-US" sz="2800" dirty="0" smtClean="0"/>
              <a:t>?</a:t>
            </a:r>
          </a:p>
        </p:txBody>
      </p:sp>
    </p:spTree>
    <p:extLst>
      <p:ext uri="{BB962C8B-B14F-4D97-AF65-F5344CB8AC3E}">
        <p14:creationId xmlns:p14="http://schemas.microsoft.com/office/powerpoint/2010/main" val="169954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05979"/>
            <a:ext cx="8610600" cy="857250"/>
          </a:xfrm>
        </p:spPr>
        <p:txBody>
          <a:bodyPr>
            <a:normAutofit/>
          </a:bodyPr>
          <a:lstStyle/>
          <a:p>
            <a:r>
              <a:rPr lang="en-US" sz="3200" dirty="0" smtClean="0"/>
              <a:t>Served ≠ preserved</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28700"/>
            <a:ext cx="7994676" cy="3714750"/>
          </a:xfrm>
          <a:prstGeom prst="rect">
            <a:avLst/>
          </a:prstGeom>
        </p:spPr>
      </p:pic>
    </p:spTree>
    <p:extLst>
      <p:ext uri="{BB962C8B-B14F-4D97-AF65-F5344CB8AC3E}">
        <p14:creationId xmlns:p14="http://schemas.microsoft.com/office/powerpoint/2010/main" val="166362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52400" y="285750"/>
            <a:ext cx="8458200" cy="549928"/>
          </a:xfrm>
          <a:prstGeom prst="rect">
            <a:avLst/>
          </a:prstGeom>
        </p:spPr>
        <p:txBody>
          <a:bodyPr lIns="91425" tIns="91425" rIns="91425" bIns="91425" anchor="b" anchorCtr="0">
            <a:noAutofit/>
          </a:bodyPr>
          <a:lstStyle/>
          <a:p>
            <a:pPr lvl="0" rtl="0">
              <a:buClr>
                <a:schemeClr val="dk1"/>
              </a:buClr>
              <a:buSzPct val="55000"/>
              <a:buFont typeface="Arial"/>
              <a:buNone/>
            </a:pPr>
            <a:r>
              <a:rPr lang="en" sz="3200" b="0" dirty="0"/>
              <a:t>
</a:t>
            </a:r>
            <a:r>
              <a:rPr lang="en" sz="3200" dirty="0"/>
              <a:t>Clarification: </a:t>
            </a:r>
            <a:r>
              <a:rPr lang="en" sz="3200" dirty="0" smtClean="0"/>
              <a:t>Preservation </a:t>
            </a:r>
            <a:r>
              <a:rPr lang="en" sz="3200" dirty="0"/>
              <a:t>vs. Access </a:t>
            </a:r>
          </a:p>
        </p:txBody>
      </p:sp>
      <p:sp>
        <p:nvSpPr>
          <p:cNvPr id="121" name="Shape 121"/>
          <p:cNvSpPr txBox="1">
            <a:spLocks noGrp="1"/>
          </p:cNvSpPr>
          <p:nvPr>
            <p:ph type="body" idx="1"/>
          </p:nvPr>
        </p:nvSpPr>
        <p:spPr>
          <a:xfrm>
            <a:off x="457200" y="2266950"/>
            <a:ext cx="3994500" cy="2658901"/>
          </a:xfrm>
          <a:prstGeom prst="rect">
            <a:avLst/>
          </a:prstGeom>
        </p:spPr>
        <p:txBody>
          <a:bodyPr lIns="91425" tIns="91425" rIns="91425" bIns="91425" anchor="t" anchorCtr="0">
            <a:noAutofit/>
          </a:bodyPr>
          <a:lstStyle/>
          <a:p>
            <a:pPr>
              <a:buNone/>
            </a:pPr>
            <a:r>
              <a:rPr lang="en" sz="1800" dirty="0">
                <a:solidFill>
                  <a:srgbClr val="10253F"/>
                </a:solidFill>
              </a:rPr>
              <a:t>
</a:t>
            </a:r>
          </a:p>
        </p:txBody>
      </p:sp>
      <p:pic>
        <p:nvPicPr>
          <p:cNvPr id="123" name="Shape 123"/>
          <p:cNvPicPr preferRelativeResize="0"/>
          <p:nvPr/>
        </p:nvPicPr>
        <p:blipFill>
          <a:blip r:embed="rId3"/>
          <a:stretch>
            <a:fillRect/>
          </a:stretch>
        </p:blipFill>
        <p:spPr>
          <a:xfrm>
            <a:off x="7239000" y="4522650"/>
            <a:ext cx="1570348" cy="335100"/>
          </a:xfrm>
          <a:prstGeom prst="rect">
            <a:avLst/>
          </a:prstGeom>
        </p:spPr>
      </p:pic>
      <p:sp>
        <p:nvSpPr>
          <p:cNvPr id="2" name="TextBox 1"/>
          <p:cNvSpPr txBox="1"/>
          <p:nvPr/>
        </p:nvSpPr>
        <p:spPr>
          <a:xfrm>
            <a:off x="304800" y="984230"/>
            <a:ext cx="3366627" cy="338554"/>
          </a:xfrm>
          <a:prstGeom prst="rect">
            <a:avLst/>
          </a:prstGeom>
          <a:noFill/>
        </p:spPr>
        <p:txBody>
          <a:bodyPr wrap="none" rtlCol="0">
            <a:spAutoFit/>
          </a:bodyPr>
          <a:lstStyle/>
          <a:p>
            <a:r>
              <a:rPr lang="en-US" sz="1600" b="1" dirty="0" smtClean="0"/>
              <a:t>Long term access (Preservation)</a:t>
            </a:r>
            <a:endParaRPr lang="en-US" sz="1600" b="1" dirty="0"/>
          </a:p>
        </p:txBody>
      </p:sp>
      <p:sp>
        <p:nvSpPr>
          <p:cNvPr id="8" name="TextBox 7"/>
          <p:cNvSpPr txBox="1"/>
          <p:nvPr/>
        </p:nvSpPr>
        <p:spPr>
          <a:xfrm>
            <a:off x="381000" y="1368207"/>
            <a:ext cx="3817712" cy="310854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Purpose</a:t>
            </a:r>
            <a:r>
              <a:rPr lang="en-US" dirty="0" smtClean="0"/>
              <a:t>: ensure long-term access</a:t>
            </a:r>
            <a:br>
              <a:rPr lang="en-US" dirty="0" smtClean="0"/>
            </a:br>
            <a:endParaRPr lang="en-US" dirty="0" smtClean="0"/>
          </a:p>
          <a:p>
            <a:pPr marL="285750" indent="-285750">
              <a:buFont typeface="Arial" panose="020B0604020202020204" pitchFamily="34" charset="0"/>
              <a:buChar char="•"/>
            </a:pPr>
            <a:r>
              <a:rPr lang="en-US" b="1" dirty="0" smtClean="0"/>
              <a:t>Focus: </a:t>
            </a:r>
            <a:r>
              <a:rPr lang="en-US" dirty="0" smtClean="0"/>
              <a:t>current &amp; </a:t>
            </a:r>
            <a:r>
              <a:rPr lang="en-US" b="1" dirty="0" smtClean="0"/>
              <a:t>future</a:t>
            </a:r>
            <a:r>
              <a:rPr lang="en-US" dirty="0" smtClean="0"/>
              <a:t> users</a:t>
            </a:r>
            <a:br>
              <a:rPr lang="en-US" dirty="0" smtClean="0"/>
            </a:br>
            <a:endParaRPr lang="en-US" dirty="0"/>
          </a:p>
          <a:p>
            <a:pPr marL="285750" indent="-285750">
              <a:buFont typeface="Arial" panose="020B0604020202020204" pitchFamily="34" charset="0"/>
              <a:buChar char="•"/>
            </a:pPr>
            <a:r>
              <a:rPr lang="en-US" dirty="0" smtClean="0"/>
              <a:t>Relies on </a:t>
            </a:r>
            <a:r>
              <a:rPr lang="en-US" b="1" dirty="0" smtClean="0"/>
              <a:t>proven (reliable)</a:t>
            </a:r>
            <a:r>
              <a:rPr lang="en-US" dirty="0" smtClean="0"/>
              <a:t> technologies to preserve digital objects across generations of technology</a:t>
            </a:r>
            <a:br>
              <a:rPr lang="en-US" dirty="0" smtClean="0"/>
            </a:br>
            <a:endParaRPr lang="en-US" dirty="0" smtClean="0"/>
          </a:p>
          <a:p>
            <a:pPr marL="285750" indent="-285750">
              <a:buFont typeface="Arial" panose="020B0604020202020204" pitchFamily="34" charset="0"/>
              <a:buChar char="•"/>
            </a:pPr>
            <a:r>
              <a:rPr lang="en-US" b="1" dirty="0" smtClean="0"/>
              <a:t>Accumulate</a:t>
            </a:r>
            <a:r>
              <a:rPr lang="en-US" dirty="0" smtClean="0"/>
              <a:t>s metadata over the life cycle to trace preserved content</a:t>
            </a:r>
            <a:br>
              <a:rPr lang="en-US" dirty="0" smtClean="0"/>
            </a:br>
            <a:endParaRPr lang="en-US" dirty="0" smtClean="0"/>
          </a:p>
          <a:p>
            <a:pPr marL="285750" indent="-285750">
              <a:buFont typeface="Arial" panose="020B0604020202020204" pitchFamily="34" charset="0"/>
              <a:buChar char="•"/>
            </a:pPr>
            <a:r>
              <a:rPr lang="en-US" dirty="0" smtClean="0"/>
              <a:t>Preservation systems </a:t>
            </a:r>
            <a:r>
              <a:rPr lang="en-US" b="1" dirty="0" smtClean="0"/>
              <a:t>create</a:t>
            </a:r>
            <a:r>
              <a:rPr lang="en-US" dirty="0" smtClean="0"/>
              <a:t> new versions of digital objects for access to deliver as needs change over time</a:t>
            </a:r>
          </a:p>
        </p:txBody>
      </p:sp>
      <p:sp>
        <p:nvSpPr>
          <p:cNvPr id="9" name="TextBox 8"/>
          <p:cNvSpPr txBox="1"/>
          <p:nvPr/>
        </p:nvSpPr>
        <p:spPr>
          <a:xfrm>
            <a:off x="4564288" y="987207"/>
            <a:ext cx="1963999" cy="338554"/>
          </a:xfrm>
          <a:prstGeom prst="rect">
            <a:avLst/>
          </a:prstGeom>
          <a:noFill/>
        </p:spPr>
        <p:txBody>
          <a:bodyPr wrap="none" rtlCol="0">
            <a:spAutoFit/>
          </a:bodyPr>
          <a:lstStyle/>
          <a:p>
            <a:r>
              <a:rPr lang="en-US" sz="1600" b="1" dirty="0" smtClean="0"/>
              <a:t>Short term access</a:t>
            </a:r>
            <a:endParaRPr lang="en-US" sz="1600" b="1" dirty="0"/>
          </a:p>
        </p:txBody>
      </p:sp>
      <p:sp>
        <p:nvSpPr>
          <p:cNvPr id="10" name="TextBox 9"/>
          <p:cNvSpPr txBox="1"/>
          <p:nvPr/>
        </p:nvSpPr>
        <p:spPr>
          <a:xfrm>
            <a:off x="4640488" y="1371184"/>
            <a:ext cx="3817712" cy="289310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Purpose</a:t>
            </a:r>
            <a:r>
              <a:rPr lang="en-US" dirty="0" smtClean="0"/>
              <a:t>: provide content to users now</a:t>
            </a:r>
            <a:br>
              <a:rPr lang="en-US" dirty="0" smtClean="0"/>
            </a:br>
            <a:endParaRPr lang="en-US" dirty="0" smtClean="0"/>
          </a:p>
          <a:p>
            <a:pPr marL="285750" indent="-285750">
              <a:buFont typeface="Arial" panose="020B0604020202020204" pitchFamily="34" charset="0"/>
              <a:buChar char="•"/>
            </a:pPr>
            <a:r>
              <a:rPr lang="en-US" b="1" dirty="0" smtClean="0"/>
              <a:t>Focus: </a:t>
            </a:r>
            <a:r>
              <a:rPr lang="en-US" dirty="0" smtClean="0"/>
              <a:t>current</a:t>
            </a:r>
            <a:br>
              <a:rPr lang="en-US" dirty="0" smtClean="0"/>
            </a:br>
            <a:endParaRPr lang="en-US" dirty="0"/>
          </a:p>
          <a:p>
            <a:pPr marL="285750" indent="-285750">
              <a:buFont typeface="Arial" panose="020B0604020202020204" pitchFamily="34" charset="0"/>
              <a:buChar char="•"/>
            </a:pPr>
            <a:r>
              <a:rPr lang="en-US" dirty="0" smtClean="0"/>
              <a:t>Relies on </a:t>
            </a:r>
            <a:r>
              <a:rPr lang="en-US" b="1" dirty="0" smtClean="0"/>
              <a:t>cutting edge</a:t>
            </a:r>
            <a:r>
              <a:rPr lang="en-US" dirty="0" smtClean="0"/>
              <a:t> technologies to provide best and fastest access at a point in time</a:t>
            </a:r>
            <a:br>
              <a:rPr lang="en-US" dirty="0" smtClean="0"/>
            </a:br>
            <a:endParaRPr lang="en-US" dirty="0" smtClean="0"/>
          </a:p>
          <a:p>
            <a:pPr marL="285750" indent="-285750">
              <a:buFont typeface="Arial" panose="020B0604020202020204" pitchFamily="34" charset="0"/>
              <a:buChar char="•"/>
            </a:pPr>
            <a:r>
              <a:rPr lang="en-US" b="1" dirty="0" smtClean="0"/>
              <a:t>Selects</a:t>
            </a:r>
            <a:r>
              <a:rPr lang="en-US" dirty="0" smtClean="0"/>
              <a:t> metadata needed to use and </a:t>
            </a:r>
            <a:r>
              <a:rPr lang="en-US" dirty="0"/>
              <a:t>u</a:t>
            </a:r>
            <a:r>
              <a:rPr lang="en-US" dirty="0" smtClean="0"/>
              <a:t>nderstand content</a:t>
            </a:r>
            <a:br>
              <a:rPr lang="en-US" dirty="0" smtClean="0"/>
            </a:br>
            <a:endParaRPr lang="en-US" dirty="0" smtClean="0"/>
          </a:p>
          <a:p>
            <a:pPr marL="285750" indent="-285750">
              <a:buFont typeface="Arial" panose="020B0604020202020204" pitchFamily="34" charset="0"/>
              <a:buChar char="•"/>
            </a:pPr>
            <a:r>
              <a:rPr lang="en-US" dirty="0" smtClean="0"/>
              <a:t>Access systems </a:t>
            </a:r>
            <a:r>
              <a:rPr lang="en-US" b="1" dirty="0" smtClean="0"/>
              <a:t>deliver</a:t>
            </a:r>
            <a:r>
              <a:rPr lang="en-US" dirty="0" smtClean="0"/>
              <a:t> objects with user-oriented services</a:t>
            </a:r>
          </a:p>
        </p:txBody>
      </p:sp>
    </p:spTree>
    <p:extLst>
      <p:ext uri="{BB962C8B-B14F-4D97-AF65-F5344CB8AC3E}">
        <p14:creationId xmlns:p14="http://schemas.microsoft.com/office/powerpoint/2010/main" val="244881389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458200" cy="3657600"/>
          </a:xfrm>
        </p:spPr>
        <p:txBody>
          <a:bodyPr>
            <a:normAutofit fontScale="92500" lnSpcReduction="10000"/>
          </a:bodyPr>
          <a:lstStyle/>
          <a:p>
            <a:pPr marL="457200" indent="-457200" algn="ctr">
              <a:lnSpc>
                <a:spcPct val="80000"/>
              </a:lnSpc>
              <a:buNone/>
              <a:defRPr/>
            </a:pPr>
            <a:r>
              <a:rPr lang="en-US" sz="3000" dirty="0"/>
              <a:t>Making back up copies of digital objects  </a:t>
            </a:r>
            <a:r>
              <a:rPr lang="en-US" sz="3000" dirty="0" smtClean="0"/>
              <a:t/>
            </a:r>
            <a:br>
              <a:rPr lang="en-US" sz="3000" dirty="0" smtClean="0"/>
            </a:br>
            <a:r>
              <a:rPr lang="en-US" sz="3000" dirty="0" smtClean="0"/>
              <a:t>vs. </a:t>
            </a:r>
          </a:p>
          <a:p>
            <a:pPr marL="457200" indent="-457200" algn="ctr">
              <a:lnSpc>
                <a:spcPct val="80000"/>
              </a:lnSpc>
              <a:buNone/>
              <a:defRPr/>
            </a:pPr>
            <a:r>
              <a:rPr lang="en-US" sz="3000" dirty="0" smtClean="0"/>
              <a:t>Making </a:t>
            </a:r>
            <a:r>
              <a:rPr lang="en-US" sz="3000" dirty="0"/>
              <a:t>back up copies of digital objects </a:t>
            </a:r>
            <a:r>
              <a:rPr lang="en-US" sz="3000" dirty="0" smtClean="0"/>
              <a:t/>
            </a:r>
            <a:br>
              <a:rPr lang="en-US" sz="3000" dirty="0" smtClean="0"/>
            </a:br>
            <a:r>
              <a:rPr lang="en-US" sz="3000" b="1" dirty="0" smtClean="0"/>
              <a:t>and </a:t>
            </a:r>
            <a:r>
              <a:rPr lang="en-US" sz="3000" b="1" dirty="0"/>
              <a:t>storing them in different places</a:t>
            </a:r>
          </a:p>
          <a:p>
            <a:pPr>
              <a:lnSpc>
                <a:spcPct val="80000"/>
              </a:lnSpc>
              <a:defRPr/>
            </a:pPr>
            <a:r>
              <a:rPr lang="en-US" sz="3000" dirty="0" smtClean="0"/>
              <a:t>The minimum recommendation: 2 copies</a:t>
            </a:r>
          </a:p>
          <a:p>
            <a:pPr>
              <a:lnSpc>
                <a:spcPct val="80000"/>
              </a:lnSpc>
              <a:defRPr/>
            </a:pPr>
            <a:endParaRPr lang="en-US" sz="3000" dirty="0" smtClean="0"/>
          </a:p>
          <a:p>
            <a:pPr>
              <a:lnSpc>
                <a:spcPct val="80000"/>
              </a:lnSpc>
              <a:defRPr/>
            </a:pPr>
            <a:r>
              <a:rPr lang="en-US" sz="3000" dirty="0"/>
              <a:t>G</a:t>
            </a:r>
            <a:r>
              <a:rPr lang="en-US" sz="3000" dirty="0" smtClean="0"/>
              <a:t>eographic distance = more protection</a:t>
            </a:r>
          </a:p>
          <a:p>
            <a:pPr lvl="1">
              <a:lnSpc>
                <a:spcPct val="80000"/>
              </a:lnSpc>
              <a:defRPr/>
            </a:pPr>
            <a:r>
              <a:rPr lang="en-US" sz="3000" dirty="0"/>
              <a:t>A</a:t>
            </a:r>
            <a:r>
              <a:rPr lang="en-US" sz="3000" dirty="0" smtClean="0"/>
              <a:t> Web </a:t>
            </a:r>
            <a:r>
              <a:rPr lang="en-US" sz="3000" dirty="0"/>
              <a:t>site </a:t>
            </a:r>
            <a:r>
              <a:rPr lang="en-US" sz="3000" dirty="0" smtClean="0"/>
              <a:t>and networked servers that are backed up to another city.</a:t>
            </a:r>
          </a:p>
          <a:p>
            <a:pPr lvl="1">
              <a:lnSpc>
                <a:spcPct val="80000"/>
              </a:lnSpc>
              <a:defRPr/>
            </a:pPr>
            <a:r>
              <a:rPr lang="en-US" sz="3000" dirty="0" smtClean="0"/>
              <a:t>Specialized storage sites (details to come!)</a:t>
            </a:r>
            <a:endParaRPr lang="en-US" sz="3000" dirty="0"/>
          </a:p>
        </p:txBody>
      </p:sp>
      <p:sp>
        <p:nvSpPr>
          <p:cNvPr id="4" name="Title 1"/>
          <p:cNvSpPr>
            <a:spLocks noGrp="1"/>
          </p:cNvSpPr>
          <p:nvPr>
            <p:ph type="title"/>
          </p:nvPr>
        </p:nvSpPr>
        <p:spPr/>
        <p:txBody>
          <a:bodyPr>
            <a:normAutofit/>
          </a:bodyPr>
          <a:lstStyle/>
          <a:p>
            <a:r>
              <a:rPr lang="en-US" sz="3200" dirty="0" smtClean="0"/>
              <a:t>Two steps towards preservation</a:t>
            </a:r>
          </a:p>
        </p:txBody>
      </p:sp>
    </p:spTree>
    <p:extLst>
      <p:ext uri="{BB962C8B-B14F-4D97-AF65-F5344CB8AC3E}">
        <p14:creationId xmlns:p14="http://schemas.microsoft.com/office/powerpoint/2010/main" val="35834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3950"/>
            <a:ext cx="8305800" cy="3699273"/>
          </a:xfrm>
        </p:spPr>
        <p:txBody>
          <a:bodyPr>
            <a:normAutofit fontScale="92500" lnSpcReduction="20000"/>
          </a:bodyPr>
          <a:lstStyle/>
          <a:p>
            <a:pPr marL="0" indent="0">
              <a:lnSpc>
                <a:spcPct val="120000"/>
              </a:lnSpc>
              <a:spcAft>
                <a:spcPts val="600"/>
              </a:spcAft>
              <a:buNone/>
              <a:defRPr/>
            </a:pPr>
            <a:r>
              <a:rPr lang="en-US" sz="2800" b="1" dirty="0" smtClean="0">
                <a:solidFill>
                  <a:srgbClr val="00B050"/>
                </a:solidFill>
              </a:rPr>
              <a:t>Decide</a:t>
            </a:r>
            <a:r>
              <a:rPr lang="en-US" sz="2800" dirty="0" smtClean="0">
                <a:solidFill>
                  <a:srgbClr val="00B050"/>
                </a:solidFill>
              </a:rPr>
              <a:t> </a:t>
            </a:r>
            <a:r>
              <a:rPr lang="en-US" sz="2800" dirty="0"/>
              <a:t>which digital objects need to be saved, </a:t>
            </a:r>
            <a:r>
              <a:rPr lang="en-US" sz="2800" b="1" dirty="0" smtClean="0">
                <a:solidFill>
                  <a:srgbClr val="00B050"/>
                </a:solidFill>
              </a:rPr>
              <a:t>describe</a:t>
            </a:r>
            <a:r>
              <a:rPr lang="en-US" sz="2800" dirty="0" smtClean="0"/>
              <a:t> them,  </a:t>
            </a:r>
            <a:br>
              <a:rPr lang="en-US" sz="2800" dirty="0" smtClean="0"/>
            </a:br>
            <a:r>
              <a:rPr lang="en-US" sz="2800" dirty="0" smtClean="0"/>
              <a:t>backing up (</a:t>
            </a:r>
            <a:r>
              <a:rPr lang="en-US" sz="2800" b="1" dirty="0" smtClean="0">
                <a:solidFill>
                  <a:srgbClr val="00B050"/>
                </a:solidFill>
              </a:rPr>
              <a:t>duplicate</a:t>
            </a:r>
            <a:r>
              <a:rPr lang="en-US" sz="2800" dirty="0" smtClean="0"/>
              <a:t>) </a:t>
            </a:r>
            <a:r>
              <a:rPr lang="en-US" sz="2800" dirty="0"/>
              <a:t>in </a:t>
            </a:r>
            <a:r>
              <a:rPr lang="en-US" sz="2800" dirty="0" smtClean="0"/>
              <a:t>geographically</a:t>
            </a:r>
            <a:r>
              <a:rPr lang="en-US" sz="2800" i="1" dirty="0" smtClean="0"/>
              <a:t> </a:t>
            </a:r>
            <a:r>
              <a:rPr lang="en-US" sz="2800" b="1" dirty="0" smtClean="0">
                <a:solidFill>
                  <a:srgbClr val="00B050"/>
                </a:solidFill>
              </a:rPr>
              <a:t>distant</a:t>
            </a:r>
            <a:r>
              <a:rPr lang="en-US" sz="2800" dirty="0" smtClean="0"/>
              <a:t> places, </a:t>
            </a:r>
            <a:r>
              <a:rPr lang="en-US" sz="2800" b="1" i="1" dirty="0" smtClean="0"/>
              <a:t>and</a:t>
            </a:r>
            <a:r>
              <a:rPr lang="en-US" sz="2800" dirty="0" smtClean="0"/>
              <a:t> </a:t>
            </a:r>
            <a:r>
              <a:rPr lang="en-US" sz="2800" b="1" dirty="0" smtClean="0">
                <a:solidFill>
                  <a:srgbClr val="00B050"/>
                </a:solidFill>
              </a:rPr>
              <a:t>monitor</a:t>
            </a:r>
            <a:r>
              <a:rPr lang="en-US" sz="2800" dirty="0" smtClean="0"/>
              <a:t> the digital files for deterioration (the </a:t>
            </a:r>
            <a:r>
              <a:rPr lang="en-US" sz="2800" i="1" dirty="0" smtClean="0"/>
              <a:t>bit rot </a:t>
            </a:r>
            <a:r>
              <a:rPr lang="en-US" sz="2800" dirty="0" smtClean="0"/>
              <a:t>factor—more to come!). </a:t>
            </a:r>
            <a:endParaRPr lang="en-US" sz="2800" i="1" dirty="0"/>
          </a:p>
          <a:p>
            <a:pPr marL="0" indent="0" algn="ctr">
              <a:buFont typeface="Arial" charset="0"/>
              <a:buNone/>
              <a:defRPr/>
            </a:pPr>
            <a:r>
              <a:rPr lang="en-US" sz="3000" b="1" i="1" dirty="0" smtClean="0">
                <a:solidFill>
                  <a:srgbClr val="00B050"/>
                </a:solidFill>
              </a:rPr>
              <a:t>4Ds and 1M</a:t>
            </a:r>
            <a:r>
              <a:rPr lang="en-US" sz="3000" b="1" dirty="0" smtClean="0">
                <a:solidFill>
                  <a:srgbClr val="00B050"/>
                </a:solidFill>
              </a:rPr>
              <a:t/>
            </a:r>
            <a:br>
              <a:rPr lang="en-US" sz="3000" b="1" dirty="0" smtClean="0">
                <a:solidFill>
                  <a:srgbClr val="00B050"/>
                </a:solidFill>
              </a:rPr>
            </a:br>
            <a:r>
              <a:rPr lang="en-US" sz="3000" b="1" dirty="0" smtClean="0">
                <a:solidFill>
                  <a:srgbClr val="00B050"/>
                </a:solidFill>
              </a:rPr>
              <a:t>Decision making + Description + Duplication + Distance + </a:t>
            </a:r>
            <a:r>
              <a:rPr lang="en-US" sz="3000" b="1" dirty="0">
                <a:solidFill>
                  <a:srgbClr val="00B050"/>
                </a:solidFill>
              </a:rPr>
              <a:t>Monitoring = </a:t>
            </a:r>
            <a:r>
              <a:rPr lang="en-US" sz="3000" b="1" dirty="0" smtClean="0">
                <a:solidFill>
                  <a:srgbClr val="00B050"/>
                </a:solidFill>
              </a:rPr>
              <a:t/>
            </a:r>
            <a:br>
              <a:rPr lang="en-US" sz="3000" b="1" dirty="0" smtClean="0">
                <a:solidFill>
                  <a:srgbClr val="00B050"/>
                </a:solidFill>
              </a:rPr>
            </a:br>
            <a:r>
              <a:rPr lang="en-US" sz="3000" b="1" dirty="0" smtClean="0">
                <a:solidFill>
                  <a:srgbClr val="00B050"/>
                </a:solidFill>
              </a:rPr>
              <a:t>Digital Preservation</a:t>
            </a:r>
            <a:endParaRPr lang="en-US" sz="3000" b="1" dirty="0">
              <a:solidFill>
                <a:srgbClr val="00B050"/>
              </a:solidFill>
            </a:endParaRPr>
          </a:p>
          <a:p>
            <a:endParaRPr lang="en-US" dirty="0"/>
          </a:p>
        </p:txBody>
      </p:sp>
      <p:sp>
        <p:nvSpPr>
          <p:cNvPr id="4" name="Title 1"/>
          <p:cNvSpPr>
            <a:spLocks noGrp="1"/>
          </p:cNvSpPr>
          <p:nvPr>
            <p:ph type="title"/>
          </p:nvPr>
        </p:nvSpPr>
        <p:spPr/>
        <p:txBody>
          <a:bodyPr>
            <a:normAutofit/>
          </a:bodyPr>
          <a:lstStyle/>
          <a:p>
            <a:r>
              <a:rPr lang="en-US" sz="3200" dirty="0" smtClean="0"/>
              <a:t>Full digital preservation</a:t>
            </a:r>
          </a:p>
        </p:txBody>
      </p:sp>
    </p:spTree>
    <p:extLst>
      <p:ext uri="{BB962C8B-B14F-4D97-AF65-F5344CB8AC3E}">
        <p14:creationId xmlns:p14="http://schemas.microsoft.com/office/powerpoint/2010/main" val="32879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69" y="400050"/>
            <a:ext cx="8669462" cy="4343400"/>
          </a:xfrm>
          <a:prstGeom prst="rect">
            <a:avLst/>
          </a:prstGeom>
        </p:spPr>
      </p:pic>
      <p:sp>
        <p:nvSpPr>
          <p:cNvPr id="2" name="TextBox 1"/>
          <p:cNvSpPr txBox="1"/>
          <p:nvPr/>
        </p:nvSpPr>
        <p:spPr>
          <a:xfrm>
            <a:off x="381000" y="638235"/>
            <a:ext cx="3953731" cy="1569660"/>
          </a:xfrm>
          <a:prstGeom prst="rect">
            <a:avLst/>
          </a:prstGeom>
          <a:solidFill>
            <a:schemeClr val="accent3">
              <a:lumMod val="40000"/>
              <a:lumOff val="60000"/>
            </a:schemeClr>
          </a:solidFill>
          <a:ln w="50800">
            <a:solidFill>
              <a:srgbClr val="FF0000"/>
            </a:solidFill>
          </a:ln>
        </p:spPr>
        <p:txBody>
          <a:bodyPr wrap="square" rtlCol="0">
            <a:spAutoFit/>
          </a:bodyPr>
          <a:lstStyle/>
          <a:p>
            <a:r>
              <a:rPr lang="en-US" sz="3200" dirty="0" smtClean="0"/>
              <a:t>Files become corrupted or degrade (aka, bit rot)</a:t>
            </a:r>
            <a:endParaRPr lang="en-US" sz="3200" dirty="0"/>
          </a:p>
        </p:txBody>
      </p:sp>
    </p:spTree>
    <p:extLst>
      <p:ext uri="{BB962C8B-B14F-4D97-AF65-F5344CB8AC3E}">
        <p14:creationId xmlns:p14="http://schemas.microsoft.com/office/powerpoint/2010/main" val="3265436450"/>
      </p:ext>
    </p:extLst>
  </p:cSld>
  <p:clrMapOvr>
    <a:masterClrMapping/>
  </p:clrMapOvr>
  <mc:AlternateContent xmlns:mc="http://schemas.openxmlformats.org/markup-compatibility/2006" xmlns:p14="http://schemas.microsoft.com/office/powerpoint/2010/main">
    <mc:Choice Requires="p14">
      <p:transition spd="slow" p14:dur="2000" advTm="7460"/>
    </mc:Choice>
    <mc:Fallback xmlns="">
      <p:transition spd="slow" advTm="746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Digital inherent vices</a:t>
            </a:r>
            <a:endParaRPr lang="en-US" sz="3200" dirty="0"/>
          </a:p>
        </p:txBody>
      </p:sp>
      <p:sp>
        <p:nvSpPr>
          <p:cNvPr id="3" name="Content Placeholder 2"/>
          <p:cNvSpPr>
            <a:spLocks noGrp="1"/>
          </p:cNvSpPr>
          <p:nvPr>
            <p:ph idx="1"/>
          </p:nvPr>
        </p:nvSpPr>
        <p:spPr>
          <a:xfrm>
            <a:off x="457200" y="1200151"/>
            <a:ext cx="8382000" cy="3394472"/>
          </a:xfrm>
        </p:spPr>
        <p:txBody>
          <a:bodyPr>
            <a:normAutofit/>
          </a:bodyPr>
          <a:lstStyle/>
          <a:p>
            <a:r>
              <a:rPr lang="en-US" sz="2800" dirty="0" smtClean="0"/>
              <a:t>Bit Rot</a:t>
            </a:r>
          </a:p>
          <a:p>
            <a:r>
              <a:rPr lang="en-US" sz="2800" dirty="0" smtClean="0"/>
              <a:t>Proprietary formats</a:t>
            </a:r>
          </a:p>
          <a:p>
            <a:r>
              <a:rPr lang="en-US" sz="2800" dirty="0" smtClean="0"/>
              <a:t>Software</a:t>
            </a:r>
          </a:p>
          <a:p>
            <a:r>
              <a:rPr lang="en-US" sz="2800" dirty="0" smtClean="0"/>
              <a:t>Hardware dependencies</a:t>
            </a:r>
          </a:p>
          <a:p>
            <a:r>
              <a:rPr lang="en-US" sz="2800" dirty="0" smtClean="0"/>
              <a:t>Practices of people who create these objects!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6" name="Shape 83"/>
          <p:cNvSpPr txBox="1">
            <a:spLocks/>
          </p:cNvSpPr>
          <p:nvPr/>
        </p:nvSpPr>
        <p:spPr>
          <a:xfrm>
            <a:off x="152400" y="1581150"/>
            <a:ext cx="8915400" cy="476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1800" dirty="0" smtClean="0"/>
              <a:t>Our take on what you need to consider when thinking about your digital stuff….. </a:t>
            </a:r>
          </a:p>
        </p:txBody>
      </p:sp>
      <p:sp>
        <p:nvSpPr>
          <p:cNvPr id="2" name="Rectangle 1"/>
          <p:cNvSpPr/>
          <p:nvPr/>
        </p:nvSpPr>
        <p:spPr>
          <a:xfrm>
            <a:off x="304800" y="3200550"/>
            <a:ext cx="862737" cy="276999"/>
          </a:xfrm>
          <a:prstGeom prst="rect">
            <a:avLst/>
          </a:prstGeom>
          <a:ln>
            <a:solidFill>
              <a:schemeClr val="accent1">
                <a:shade val="50000"/>
              </a:schemeClr>
            </a:solidFill>
          </a:ln>
        </p:spPr>
        <p:txBody>
          <a:bodyPr wrap="none">
            <a:spAutoFit/>
          </a:bodyPr>
          <a:lstStyle/>
          <a:p>
            <a:r>
              <a:rPr lang="en" sz="1200" b="1" dirty="0"/>
              <a:t>Getting it</a:t>
            </a:r>
          </a:p>
        </p:txBody>
      </p:sp>
      <p:sp>
        <p:nvSpPr>
          <p:cNvPr id="3" name="Rectangle 2"/>
          <p:cNvSpPr/>
          <p:nvPr/>
        </p:nvSpPr>
        <p:spPr>
          <a:xfrm>
            <a:off x="1371600" y="3730973"/>
            <a:ext cx="1409360" cy="646331"/>
          </a:xfrm>
          <a:prstGeom prst="rect">
            <a:avLst/>
          </a:prstGeom>
          <a:ln>
            <a:solidFill>
              <a:schemeClr val="accent1">
                <a:shade val="50000"/>
              </a:schemeClr>
            </a:solidFill>
          </a:ln>
        </p:spPr>
        <p:txBody>
          <a:bodyPr wrap="none">
            <a:spAutoFit/>
          </a:bodyPr>
          <a:lstStyle/>
          <a:p>
            <a:pPr algn="ctr"/>
            <a:r>
              <a:rPr lang="en" sz="1200" b="1" dirty="0"/>
              <a:t>Understanding </a:t>
            </a:r>
            <a:r>
              <a:rPr lang="en" sz="1200" b="1" dirty="0" smtClean="0"/>
              <a:t>it</a:t>
            </a:r>
          </a:p>
          <a:p>
            <a:pPr algn="ctr"/>
            <a:r>
              <a:rPr lang="en" sz="1200" b="1" dirty="0" smtClean="0"/>
              <a:t>&amp;</a:t>
            </a:r>
          </a:p>
          <a:p>
            <a:pPr algn="ctr"/>
            <a:r>
              <a:rPr lang="en" sz="1200" b="1" dirty="0" smtClean="0"/>
              <a:t>Documenting it</a:t>
            </a:r>
            <a:endParaRPr lang="en" sz="1200" b="1" dirty="0"/>
          </a:p>
        </p:txBody>
      </p:sp>
      <p:sp>
        <p:nvSpPr>
          <p:cNvPr id="5" name="Rectangle 4"/>
          <p:cNvSpPr/>
          <p:nvPr/>
        </p:nvSpPr>
        <p:spPr>
          <a:xfrm>
            <a:off x="5334000" y="3761751"/>
            <a:ext cx="1409360" cy="276999"/>
          </a:xfrm>
          <a:prstGeom prst="rect">
            <a:avLst/>
          </a:prstGeom>
          <a:ln>
            <a:solidFill>
              <a:schemeClr val="accent1">
                <a:shade val="50000"/>
              </a:schemeClr>
            </a:solidFill>
          </a:ln>
        </p:spPr>
        <p:txBody>
          <a:bodyPr wrap="none">
            <a:spAutoFit/>
          </a:bodyPr>
          <a:lstStyle/>
          <a:p>
            <a:r>
              <a:rPr lang="en" sz="1200" b="1" dirty="0"/>
              <a:t>Taking care of it </a:t>
            </a:r>
            <a:endParaRPr lang="en-US" sz="1200" b="1" dirty="0"/>
          </a:p>
        </p:txBody>
      </p:sp>
      <p:sp>
        <p:nvSpPr>
          <p:cNvPr id="7" name="Rectangle 6"/>
          <p:cNvSpPr/>
          <p:nvPr/>
        </p:nvSpPr>
        <p:spPr>
          <a:xfrm>
            <a:off x="3224642" y="3429150"/>
            <a:ext cx="1728358" cy="461665"/>
          </a:xfrm>
          <a:prstGeom prst="rect">
            <a:avLst/>
          </a:prstGeom>
          <a:ln>
            <a:solidFill>
              <a:schemeClr val="accent1">
                <a:shade val="50000"/>
              </a:schemeClr>
            </a:solidFill>
          </a:ln>
        </p:spPr>
        <p:txBody>
          <a:bodyPr wrap="none">
            <a:spAutoFit/>
          </a:bodyPr>
          <a:lstStyle/>
          <a:p>
            <a:r>
              <a:rPr lang="en" sz="1200" b="1" dirty="0"/>
              <a:t>Letting people use it </a:t>
            </a:r>
            <a:r>
              <a:rPr lang="en" sz="1200" b="1" dirty="0" smtClean="0"/>
              <a:t/>
            </a:r>
            <a:br>
              <a:rPr lang="en" sz="1200" b="1" dirty="0" smtClean="0"/>
            </a:br>
            <a:r>
              <a:rPr lang="en" sz="1200" b="1" dirty="0" smtClean="0"/>
              <a:t>…or </a:t>
            </a:r>
            <a:r>
              <a:rPr lang="en" sz="1200" b="1" dirty="0"/>
              <a:t>not</a:t>
            </a:r>
            <a:r>
              <a:rPr lang="en" sz="1200" b="1" dirty="0" smtClean="0"/>
              <a:t>!</a:t>
            </a:r>
            <a:endParaRPr lang="en" sz="1200" b="1" dirty="0"/>
          </a:p>
        </p:txBody>
      </p:sp>
      <p:sp>
        <p:nvSpPr>
          <p:cNvPr id="14" name="Rectangle 13"/>
          <p:cNvSpPr/>
          <p:nvPr/>
        </p:nvSpPr>
        <p:spPr>
          <a:xfrm>
            <a:off x="7239000" y="3200550"/>
            <a:ext cx="1383712" cy="461665"/>
          </a:xfrm>
          <a:prstGeom prst="rect">
            <a:avLst/>
          </a:prstGeom>
          <a:ln>
            <a:solidFill>
              <a:schemeClr val="accent1">
                <a:shade val="50000"/>
              </a:schemeClr>
            </a:solidFill>
          </a:ln>
        </p:spPr>
        <p:txBody>
          <a:bodyPr wrap="none">
            <a:spAutoFit/>
          </a:bodyPr>
          <a:lstStyle/>
          <a:p>
            <a:r>
              <a:rPr lang="en-US" sz="1200" b="1" dirty="0" smtClean="0"/>
              <a:t>A</a:t>
            </a:r>
            <a:r>
              <a:rPr lang="en" sz="1200" b="1" dirty="0" smtClean="0"/>
              <a:t>nd a few other </a:t>
            </a:r>
            <a:br>
              <a:rPr lang="en" sz="1200" b="1" dirty="0" smtClean="0"/>
            </a:br>
            <a:r>
              <a:rPr lang="en" sz="1200" b="1" dirty="0" smtClean="0"/>
              <a:t>odds &amp; ends…</a:t>
            </a:r>
            <a:endParaRPr lang="en-US" sz="1200" b="1" dirty="0"/>
          </a:p>
        </p:txBody>
      </p:sp>
      <p:cxnSp>
        <p:nvCxnSpPr>
          <p:cNvPr id="10" name="Straight Arrow Connector 9"/>
          <p:cNvCxnSpPr/>
          <p:nvPr/>
        </p:nvCxnSpPr>
        <p:spPr>
          <a:xfrm flipV="1">
            <a:off x="812369" y="2895751"/>
            <a:ext cx="0" cy="3047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0"/>
          </p:cNvCxnSpPr>
          <p:nvPr/>
        </p:nvCxnSpPr>
        <p:spPr>
          <a:xfrm flipH="1" flipV="1">
            <a:off x="1295400" y="2895751"/>
            <a:ext cx="780880" cy="835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p:cNvCxnSpPr>
          <p:nvPr/>
        </p:nvCxnSpPr>
        <p:spPr>
          <a:xfrm flipH="1" flipV="1">
            <a:off x="3788851" y="2916717"/>
            <a:ext cx="299970" cy="5124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929006"/>
            <a:ext cx="0" cy="801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257800" y="2929006"/>
            <a:ext cx="762635" cy="832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324600" y="2916717"/>
            <a:ext cx="0" cy="845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772400" y="2931238"/>
            <a:ext cx="0" cy="269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Shape 77"/>
          <p:cNvSpPr txBox="1">
            <a:spLocks noGrp="1"/>
          </p:cNvSpPr>
          <p:nvPr>
            <p:ph type="title"/>
          </p:nvPr>
        </p:nvSpPr>
        <p:spPr>
          <a:xfrm>
            <a:off x="228600" y="361950"/>
            <a:ext cx="8229600" cy="777628"/>
          </a:xfrm>
          <a:prstGeom prst="rect">
            <a:avLst/>
          </a:prstGeom>
        </p:spPr>
        <p:txBody>
          <a:bodyPr lIns="91425" tIns="91425" rIns="91425" bIns="91425" anchor="b" anchorCtr="0">
            <a:noAutofit/>
          </a:bodyPr>
          <a:lstStyle/>
          <a:p>
            <a:r>
              <a:rPr lang="en" sz="3200" dirty="0"/>
              <a:t>Solution in Practice </a:t>
            </a:r>
            <a:r>
              <a:rPr lang="en" sz="3200" dirty="0" smtClean="0"/>
              <a:t/>
            </a:r>
            <a:br>
              <a:rPr lang="en" sz="3200" dirty="0" smtClean="0"/>
            </a:br>
            <a:r>
              <a:rPr lang="en" sz="2000" dirty="0" smtClean="0"/>
              <a:t>AKA </a:t>
            </a:r>
            <a:r>
              <a:rPr lang="en" sz="2000" dirty="0"/>
              <a:t>Good Enough DP for real </a:t>
            </a:r>
            <a:r>
              <a:rPr lang="en" sz="2000" dirty="0" smtClean="0"/>
              <a:t>people!!</a:t>
            </a:r>
            <a:endParaRPr lang="en"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623084"/>
            <a:ext cx="8915401" cy="25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body" idx="1"/>
          </p:nvPr>
        </p:nvSpPr>
        <p:spPr>
          <a:xfrm>
            <a:off x="76200" y="2876550"/>
            <a:ext cx="8382000" cy="1752600"/>
          </a:xfrm>
          <a:prstGeom prst="rect">
            <a:avLst/>
          </a:prstGeom>
        </p:spPr>
        <p:txBody>
          <a:bodyPr lIns="91425" tIns="91425" rIns="91425" bIns="91425" anchor="t" anchorCtr="0">
            <a:noAutofit/>
          </a:bodyPr>
          <a:lstStyle/>
          <a:p>
            <a:pPr indent="0" algn="ctr">
              <a:buNone/>
            </a:pPr>
            <a:r>
              <a:rPr lang="en" sz="2400" dirty="0" smtClean="0"/>
              <a:t>Our take on some things that need to happen or </a:t>
            </a:r>
            <a:br>
              <a:rPr lang="en" sz="2400" dirty="0" smtClean="0"/>
            </a:br>
            <a:r>
              <a:rPr lang="en" sz="2400" dirty="0" smtClean="0"/>
              <a:t>be considered along the way to this </a:t>
            </a:r>
            <a:br>
              <a:rPr lang="en" sz="2400" dirty="0" smtClean="0"/>
            </a:br>
            <a:r>
              <a:rPr lang="en" sz="2400" i="1" dirty="0" smtClean="0"/>
              <a:t>“Digital Preservation” </a:t>
            </a:r>
            <a:r>
              <a:rPr lang="en" sz="2400" dirty="0" smtClean="0"/>
              <a:t>thing….</a:t>
            </a:r>
          </a:p>
          <a:p>
            <a:pPr indent="0" algn="ctr">
              <a:buNone/>
            </a:pPr>
            <a:r>
              <a:rPr lang="en" sz="2200" dirty="0" smtClean="0"/>
              <a:t>The live site is at http://digitalpowrr.niu.edu/tool-grid</a:t>
            </a:r>
            <a:endParaRPr lang="en"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0550"/>
            <a:ext cx="8229600" cy="173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28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6200" y="76201"/>
            <a:ext cx="6781800" cy="666749"/>
          </a:xfrm>
          <a:noFill/>
        </p:spPr>
        <p:txBody>
          <a:bodyPr anchor="t">
            <a:normAutofit/>
          </a:bodyPr>
          <a:lstStyle/>
          <a:p>
            <a:pPr algn="l"/>
            <a:r>
              <a:rPr lang="en-US" sz="2400" b="1" dirty="0" smtClean="0">
                <a:latin typeface="Arial" panose="020B0604020202020204" pitchFamily="34" charset="0"/>
                <a:cs typeface="Arial" panose="020B0604020202020204" pitchFamily="34" charset="0"/>
              </a:rPr>
              <a:t>Who we are….and how we got here….</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457200" y="524530"/>
            <a:ext cx="6178294" cy="73866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smtClean="0"/>
              <a:t>Defining Moments </a:t>
            </a:r>
            <a:r>
              <a:rPr lang="en-US" dirty="0" smtClean="0">
                <a:sym typeface="Wingdings" panose="05000000000000000000" pitchFamily="2" charset="2"/>
              </a:rPr>
              <a:t> Found Some Friends</a:t>
            </a:r>
          </a:p>
          <a:p>
            <a:pPr marL="285750" indent="-285750">
              <a:lnSpc>
                <a:spcPct val="150000"/>
              </a:lnSpc>
              <a:buFont typeface="Arial" panose="020B0604020202020204" pitchFamily="34" charset="0"/>
              <a:buChar char="•"/>
            </a:pPr>
            <a:r>
              <a:rPr lang="en-US" dirty="0" smtClean="0">
                <a:sym typeface="Wingdings" panose="05000000000000000000" pitchFamily="2" charset="2"/>
              </a:rPr>
              <a:t>Applied for an Implementation Grant  Received a “Figure It Out” Grant</a:t>
            </a:r>
          </a:p>
        </p:txBody>
      </p:sp>
      <p:sp>
        <p:nvSpPr>
          <p:cNvPr id="9" name="Title 2"/>
          <p:cNvSpPr txBox="1">
            <a:spLocks/>
          </p:cNvSpPr>
          <p:nvPr/>
        </p:nvSpPr>
        <p:spPr>
          <a:xfrm>
            <a:off x="1143000" y="1581151"/>
            <a:ext cx="6705600" cy="762000"/>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nSpc>
                <a:spcPct val="150000"/>
              </a:lnSpc>
            </a:pPr>
            <a:r>
              <a:rPr lang="en-US" sz="2000" dirty="0" smtClean="0">
                <a:latin typeface="Arial" panose="020B0604020202020204" pitchFamily="34" charset="0"/>
                <a:cs typeface="Arial" panose="020B0604020202020204" pitchFamily="34" charset="0"/>
              </a:rPr>
              <a:t>The Digital POWRR Team: Proud to be works-in-progress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836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7"/>
          <p:cNvSpPr txBox="1">
            <a:spLocks noGrp="1"/>
          </p:cNvSpPr>
          <p:nvPr>
            <p:ph type="title"/>
          </p:nvPr>
        </p:nvSpPr>
        <p:spPr>
          <a:xfrm>
            <a:off x="304800" y="285750"/>
            <a:ext cx="8229600" cy="857400"/>
          </a:xfrm>
          <a:prstGeom prst="rect">
            <a:avLst/>
          </a:prstGeom>
        </p:spPr>
        <p:txBody>
          <a:bodyPr lIns="91425" tIns="91425" rIns="91425" bIns="91425" anchor="b" anchorCtr="0">
            <a:noAutofit/>
          </a:bodyPr>
          <a:lstStyle/>
          <a:p>
            <a:pPr>
              <a:buNone/>
            </a:pPr>
            <a:r>
              <a:rPr lang="en" sz="3200" dirty="0" smtClean="0">
                <a:latin typeface="Arial" panose="020B0604020202020204" pitchFamily="34" charset="0"/>
                <a:cs typeface="Arial" panose="020B0604020202020204" pitchFamily="34" charset="0"/>
              </a:rPr>
              <a:t>Activity Time!</a:t>
            </a:r>
            <a:r>
              <a:rPr lang="en" sz="2800" dirty="0" smtClean="0">
                <a:latin typeface="Arial" panose="020B0604020202020204" pitchFamily="34" charset="0"/>
                <a:cs typeface="Arial" panose="020B0604020202020204" pitchFamily="34" charset="0"/>
              </a:rPr>
              <a:t/>
            </a:r>
            <a:br>
              <a:rPr lang="en" sz="2800" dirty="0" smtClean="0">
                <a:latin typeface="Arial" panose="020B0604020202020204" pitchFamily="34" charset="0"/>
                <a:cs typeface="Arial" panose="020B0604020202020204" pitchFamily="34" charset="0"/>
              </a:rPr>
            </a:br>
            <a:r>
              <a:rPr lang="en" sz="2800" dirty="0" smtClean="0">
                <a:latin typeface="Arial" panose="020B0604020202020204" pitchFamily="34" charset="0"/>
                <a:cs typeface="Arial" panose="020B0604020202020204" pitchFamily="34" charset="0"/>
              </a:rPr>
              <a:t>5 Minutes</a:t>
            </a:r>
            <a:endParaRPr lang="en" sz="2800" dirty="0">
              <a:latin typeface="Arial" panose="020B0604020202020204" pitchFamily="34" charset="0"/>
              <a:cs typeface="Arial" panose="020B0604020202020204" pitchFamily="34" charset="0"/>
            </a:endParaRPr>
          </a:p>
        </p:txBody>
      </p:sp>
      <p:sp>
        <p:nvSpPr>
          <p:cNvPr id="5" name="Shape 61"/>
          <p:cNvSpPr txBox="1">
            <a:spLocks/>
          </p:cNvSpPr>
          <p:nvPr/>
        </p:nvSpPr>
        <p:spPr>
          <a:xfrm>
            <a:off x="762000" y="1352550"/>
            <a:ext cx="7848600" cy="3352800"/>
          </a:xfrm>
          <a:prstGeom prst="rect">
            <a:avLst/>
          </a:prstGeom>
        </p:spPr>
        <p:txBody>
          <a:bodyPr vert="horz" lIns="91425" tIns="91425" rIns="91425" bIns="91425"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 sz="1800" dirty="0" smtClean="0">
              <a:latin typeface="Arial" panose="020B0604020202020204" pitchFamily="34" charset="0"/>
              <a:cs typeface="Arial" panose="020B0604020202020204" pitchFamily="34" charset="0"/>
            </a:endParaRPr>
          </a:p>
          <a:p>
            <a:pPr algn="l">
              <a:lnSpc>
                <a:spcPct val="150000"/>
              </a:lnSpc>
            </a:pPr>
            <a:endParaRPr lang="en" sz="1800" dirty="0">
              <a:latin typeface="Arial" panose="020B0604020202020204" pitchFamily="34" charset="0"/>
              <a:cs typeface="Arial" panose="020B0604020202020204" pitchFamily="34" charset="0"/>
            </a:endParaRPr>
          </a:p>
          <a:p>
            <a:pPr algn="l">
              <a:lnSpc>
                <a:spcPct val="150000"/>
              </a:lnSpc>
            </a:pPr>
            <a:r>
              <a:rPr lang="en" sz="1800" dirty="0" smtClean="0">
                <a:latin typeface="Arial" panose="020B0604020202020204" pitchFamily="34" charset="0"/>
                <a:cs typeface="Arial" panose="020B0604020202020204" pitchFamily="34" charset="0"/>
              </a:rPr>
              <a:t>1) What </a:t>
            </a:r>
            <a:r>
              <a:rPr lang="en" sz="1800" dirty="0">
                <a:latin typeface="Arial" panose="020B0604020202020204" pitchFamily="34" charset="0"/>
                <a:cs typeface="Arial" panose="020B0604020202020204" pitchFamily="34" charset="0"/>
              </a:rPr>
              <a:t>content do </a:t>
            </a:r>
            <a:r>
              <a:rPr lang="en" sz="1800" dirty="0" smtClean="0">
                <a:latin typeface="Arial" panose="020B0604020202020204" pitchFamily="34" charset="0"/>
                <a:cs typeface="Arial" panose="020B0604020202020204" pitchFamily="34" charset="0"/>
              </a:rPr>
              <a:t>you collect </a:t>
            </a:r>
            <a:r>
              <a:rPr lang="en" sz="1800" dirty="0">
                <a:latin typeface="Arial" panose="020B0604020202020204" pitchFamily="34" charset="0"/>
                <a:cs typeface="Arial" panose="020B0604020202020204" pitchFamily="34" charset="0"/>
              </a:rPr>
              <a:t>that increasingly only comes in digital </a:t>
            </a:r>
            <a:r>
              <a:rPr lang="en" sz="1800" dirty="0" smtClean="0">
                <a:latin typeface="Arial" panose="020B0604020202020204" pitchFamily="34" charset="0"/>
                <a:cs typeface="Arial" panose="020B0604020202020204" pitchFamily="34" charset="0"/>
              </a:rPr>
              <a:t>form?</a:t>
            </a:r>
          </a:p>
          <a:p>
            <a:pPr algn="l">
              <a:lnSpc>
                <a:spcPct val="150000"/>
              </a:lnSpc>
            </a:pPr>
            <a:r>
              <a:rPr lang="en" sz="1800" dirty="0" smtClean="0">
                <a:latin typeface="Arial" panose="020B0604020202020204" pitchFamily="34" charset="0"/>
                <a:cs typeface="Arial" panose="020B0604020202020204" pitchFamily="34" charset="0"/>
              </a:rPr>
              <a:t>     -- Example: Pictures, news items, etc.</a:t>
            </a:r>
          </a:p>
          <a:p>
            <a:pPr algn="l">
              <a:lnSpc>
                <a:spcPct val="150000"/>
              </a:lnSpc>
            </a:pPr>
            <a:endParaRPr lang="en" sz="1800" dirty="0" smtClean="0">
              <a:latin typeface="Arial" panose="020B0604020202020204" pitchFamily="34" charset="0"/>
              <a:cs typeface="Arial" panose="020B0604020202020204" pitchFamily="34" charset="0"/>
            </a:endParaRPr>
          </a:p>
          <a:p>
            <a:pPr algn="l">
              <a:lnSpc>
                <a:spcPct val="150000"/>
              </a:lnSpc>
            </a:pPr>
            <a:r>
              <a:rPr lang="en" sz="1800" dirty="0" smtClean="0">
                <a:latin typeface="Arial" panose="020B0604020202020204" pitchFamily="34" charset="0"/>
                <a:cs typeface="Arial" panose="020B0604020202020204" pitchFamily="34" charset="0"/>
              </a:rPr>
              <a:t>2) How are you receiving it?</a:t>
            </a:r>
          </a:p>
          <a:p>
            <a:pPr marL="285750" indent="-285750" algn="l">
              <a:lnSpc>
                <a:spcPct val="150000"/>
              </a:lnSpc>
            </a:pPr>
            <a:r>
              <a:rPr lang="en" sz="1800" dirty="0" smtClean="0">
                <a:latin typeface="Arial" panose="020B0604020202020204" pitchFamily="34" charset="0"/>
                <a:cs typeface="Arial" panose="020B0604020202020204" pitchFamily="34" charset="0"/>
              </a:rPr>
              <a:t>     -- Example: Email, flashdrive, website?</a:t>
            </a:r>
          </a:p>
          <a:p>
            <a:pPr marL="285750" indent="-285750" algn="l">
              <a:lnSpc>
                <a:spcPct val="150000"/>
              </a:lnSpc>
            </a:pPr>
            <a:endParaRPr lang="en" sz="1800" dirty="0">
              <a:latin typeface="Arial" panose="020B0604020202020204" pitchFamily="34" charset="0"/>
              <a:cs typeface="Arial" panose="020B0604020202020204" pitchFamily="34" charset="0"/>
            </a:endParaRPr>
          </a:p>
          <a:p>
            <a:pPr marL="285750" indent="-285750" algn="l">
              <a:lnSpc>
                <a:spcPct val="150000"/>
              </a:lnSpc>
            </a:pPr>
            <a:r>
              <a:rPr lang="en" sz="1800" dirty="0" smtClean="0">
                <a:latin typeface="Arial" panose="020B0604020202020204" pitchFamily="34" charset="0"/>
                <a:cs typeface="Arial" panose="020B0604020202020204" pitchFamily="34" charset="0"/>
              </a:rPr>
              <a:t>3) What problems are you encountering that are new to you?</a:t>
            </a:r>
          </a:p>
          <a:p>
            <a:pPr marL="285750" indent="-285750" algn="l">
              <a:lnSpc>
                <a:spcPct val="150000"/>
              </a:lnSpc>
              <a:buFont typeface="Arial" panose="020B0604020202020204" pitchFamily="34" charset="0"/>
              <a:buChar char="•"/>
            </a:pPr>
            <a:endParaRPr lang="en"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223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Format examples</a:t>
            </a:r>
            <a:endParaRPr lang="en-US" sz="3200" dirty="0"/>
          </a:p>
        </p:txBody>
      </p:sp>
      <p:sp>
        <p:nvSpPr>
          <p:cNvPr id="3" name="Content Placeholder 2"/>
          <p:cNvSpPr>
            <a:spLocks noGrp="1"/>
          </p:cNvSpPr>
          <p:nvPr>
            <p:ph idx="1"/>
          </p:nvPr>
        </p:nvSpPr>
        <p:spPr>
          <a:xfrm>
            <a:off x="381000" y="1200150"/>
            <a:ext cx="8305800" cy="3733799"/>
          </a:xfrm>
        </p:spPr>
        <p:txBody>
          <a:bodyPr>
            <a:normAutofit/>
          </a:bodyPr>
          <a:lstStyle/>
          <a:p>
            <a:pPr>
              <a:buNone/>
            </a:pPr>
            <a:r>
              <a:rPr lang="en-US" sz="2800" dirty="0" smtClean="0"/>
              <a:t>Word documents or other text-based material: </a:t>
            </a:r>
            <a:r>
              <a:rPr lang="en-US" sz="2200" dirty="0" smtClean="0"/>
              <a:t>we may decide we only need to print the documents and store as we used to. </a:t>
            </a:r>
          </a:p>
          <a:p>
            <a:pPr>
              <a:buNone/>
            </a:pPr>
            <a:endParaRPr lang="en-US" sz="2200" dirty="0" smtClean="0"/>
          </a:p>
          <a:p>
            <a:pPr>
              <a:buNone/>
            </a:pPr>
            <a:r>
              <a:rPr lang="en-US" sz="2800" dirty="0" smtClean="0"/>
              <a:t>A/V content: </a:t>
            </a:r>
            <a:r>
              <a:rPr lang="en-US" sz="2200" dirty="0" smtClean="0"/>
              <a:t>we need more information. Was the object created in a format you can monitor for obsolescence?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Saving originals is good </a:t>
            </a:r>
            <a:r>
              <a:rPr lang="en-US" sz="3200" dirty="0" smtClean="0"/>
              <a:t>practice but…</a:t>
            </a:r>
            <a:endParaRPr lang="en-US" sz="3200" dirty="0"/>
          </a:p>
        </p:txBody>
      </p:sp>
      <p:sp>
        <p:nvSpPr>
          <p:cNvPr id="3" name="Content Placeholder 2"/>
          <p:cNvSpPr>
            <a:spLocks noGrp="1"/>
          </p:cNvSpPr>
          <p:nvPr>
            <p:ph idx="1"/>
          </p:nvPr>
        </p:nvSpPr>
        <p:spPr>
          <a:xfrm>
            <a:off x="228600" y="1200150"/>
            <a:ext cx="8620125" cy="3394472"/>
          </a:xfrm>
        </p:spPr>
        <p:txBody>
          <a:bodyPr>
            <a:normAutofit lnSpcReduction="10000"/>
          </a:bodyPr>
          <a:lstStyle/>
          <a:p>
            <a:pPr marL="0" indent="0">
              <a:buNone/>
            </a:pPr>
            <a:r>
              <a:rPr lang="en-US" sz="2800" dirty="0" smtClean="0"/>
              <a:t>Consider “normalizing” content, </a:t>
            </a:r>
            <a:r>
              <a:rPr lang="en-US" sz="2800" i="1" dirty="0" smtClean="0"/>
              <a:t>too</a:t>
            </a:r>
            <a:r>
              <a:rPr lang="en-US" sz="2800" dirty="0" smtClean="0"/>
              <a:t>! </a:t>
            </a:r>
          </a:p>
          <a:p>
            <a:pPr lvl="1"/>
            <a:r>
              <a:rPr lang="en-US" sz="2200" dirty="0" smtClean="0"/>
              <a:t>Copy HTML to </a:t>
            </a:r>
            <a:r>
              <a:rPr lang="en-US" sz="2200" smtClean="0"/>
              <a:t>Word or ODF</a:t>
            </a:r>
            <a:r>
              <a:rPr lang="en-US" sz="2200" dirty="0" smtClean="0"/>
              <a:t>, PDF or PDF/A</a:t>
            </a:r>
          </a:p>
          <a:p>
            <a:pPr lvl="1"/>
            <a:r>
              <a:rPr lang="en-US" sz="2200" dirty="0" smtClean="0"/>
              <a:t>Transfer audio/visual content from CD/DVD and save files locally with an open multimedia player like VLC http://videolan.org</a:t>
            </a:r>
          </a:p>
          <a:p>
            <a:pPr algn="ctr">
              <a:buNone/>
            </a:pPr>
            <a:endParaRPr lang="en-US" sz="2200" dirty="0" smtClean="0"/>
          </a:p>
          <a:p>
            <a:pPr algn="ctr">
              <a:buNone/>
            </a:pPr>
            <a:r>
              <a:rPr lang="en-US" sz="2200" dirty="0" smtClean="0"/>
              <a:t>Check out tips for media and social media at http</a:t>
            </a:r>
            <a:r>
              <a:rPr lang="en-US" sz="2200" dirty="0"/>
              <a:t>://</a:t>
            </a:r>
            <a:r>
              <a:rPr lang="en-US" sz="2200" dirty="0" smtClean="0"/>
              <a:t>digitalpowrr.niu.edu/digital-preservation-101 /</a:t>
            </a:r>
            <a:r>
              <a:rPr lang="en-US" sz="2200" dirty="0"/>
              <a:t>personal-preservation/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Format bottom-line</a:t>
            </a:r>
            <a:endParaRPr lang="en-US" sz="3200" dirty="0"/>
          </a:p>
        </p:txBody>
      </p:sp>
      <p:sp>
        <p:nvSpPr>
          <p:cNvPr id="3" name="Content Placeholder 2"/>
          <p:cNvSpPr>
            <a:spLocks noGrp="1"/>
          </p:cNvSpPr>
          <p:nvPr>
            <p:ph idx="1"/>
          </p:nvPr>
        </p:nvSpPr>
        <p:spPr/>
        <p:txBody>
          <a:bodyPr>
            <a:normAutofit/>
          </a:bodyPr>
          <a:lstStyle/>
          <a:p>
            <a:r>
              <a:rPr lang="en-US" sz="2800" dirty="0"/>
              <a:t>Make a </a:t>
            </a:r>
            <a:r>
              <a:rPr lang="en-US" sz="2800" dirty="0" smtClean="0"/>
              <a:t>decision:</a:t>
            </a:r>
            <a:r>
              <a:rPr lang="en-US" sz="2200" dirty="0" smtClean="0"/>
              <a:t> what you think you can care for informs what you should accept.</a:t>
            </a:r>
            <a:endParaRPr lang="en-US" sz="2800" dirty="0" smtClean="0"/>
          </a:p>
          <a:p>
            <a:r>
              <a:rPr lang="en-US" sz="2800" dirty="0" smtClean="0"/>
              <a:t>Start </a:t>
            </a:r>
            <a:r>
              <a:rPr lang="en-US" sz="2800" dirty="0"/>
              <a:t>educating: </a:t>
            </a:r>
            <a:r>
              <a:rPr lang="en-US" sz="2200" dirty="0"/>
              <a:t>content creators/donors need to know about the formats you accept and your users need to know what you are able to provide.</a:t>
            </a:r>
          </a:p>
          <a:p>
            <a:pPr>
              <a:buNone/>
            </a:pPr>
            <a:r>
              <a:rPr lang="en-US" sz="3000" dirty="0"/>
              <a:t> </a:t>
            </a:r>
          </a:p>
          <a:p>
            <a:pPr algn="ctr">
              <a:buNone/>
            </a:pPr>
            <a:r>
              <a:rPr lang="en-US" sz="3000" i="1" dirty="0"/>
              <a:t>Add to Policies: </a:t>
            </a:r>
            <a:r>
              <a:rPr lang="en-US" sz="3000" i="1" dirty="0" err="1"/>
              <a:t>Coll.Dev</a:t>
            </a:r>
            <a:r>
              <a:rPr lang="en-US" sz="3000" i="1" dirty="0"/>
              <a:t>. and Preservation!</a:t>
            </a:r>
          </a:p>
          <a:p>
            <a:pPr marL="0" indent="0">
              <a:buNone/>
            </a:pPr>
            <a:endParaRPr lang="en-US" dirty="0"/>
          </a:p>
        </p:txBody>
      </p:sp>
    </p:spTree>
    <p:extLst>
      <p:ext uri="{BB962C8B-B14F-4D97-AF65-F5344CB8AC3E}">
        <p14:creationId xmlns:p14="http://schemas.microsoft.com/office/powerpoint/2010/main" val="2453800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Transfer questions</a:t>
            </a:r>
            <a:endParaRPr lang="en-US" sz="3200" dirty="0"/>
          </a:p>
        </p:txBody>
      </p:sp>
      <p:sp>
        <p:nvSpPr>
          <p:cNvPr id="3" name="Content Placeholder 2"/>
          <p:cNvSpPr>
            <a:spLocks noGrp="1"/>
          </p:cNvSpPr>
          <p:nvPr>
            <p:ph idx="1"/>
          </p:nvPr>
        </p:nvSpPr>
        <p:spPr>
          <a:xfrm>
            <a:off x="304800" y="1200150"/>
            <a:ext cx="8382000" cy="3581399"/>
          </a:xfrm>
        </p:spPr>
        <p:txBody>
          <a:bodyPr>
            <a:normAutofit/>
          </a:bodyPr>
          <a:lstStyle/>
          <a:p>
            <a:pPr>
              <a:buNone/>
            </a:pPr>
            <a:r>
              <a:rPr lang="en-US" sz="2800" dirty="0" smtClean="0"/>
              <a:t>Will you collect at individual file increments? </a:t>
            </a:r>
            <a:br>
              <a:rPr lang="en-US" sz="2800" dirty="0" smtClean="0"/>
            </a:br>
            <a:r>
              <a:rPr lang="en-US" sz="2200" dirty="0" smtClean="0"/>
              <a:t>Or create some kind of schedule for transferring specific content in bulk at periodic intervals? </a:t>
            </a:r>
          </a:p>
          <a:p>
            <a:pPr>
              <a:buNone/>
            </a:pPr>
            <a:r>
              <a:rPr lang="en-US" sz="2800" dirty="0" smtClean="0"/>
              <a:t>If in bulk, will you know how/if files relate to each other if there’s no donor face-to-face?</a:t>
            </a:r>
          </a:p>
          <a:p>
            <a:pPr algn="ctr">
              <a:buNone/>
            </a:pPr>
            <a:r>
              <a:rPr lang="en-US" sz="2800" dirty="0" smtClean="0"/>
              <a:t/>
            </a:r>
            <a:br>
              <a:rPr lang="en-US" sz="2800" dirty="0" smtClean="0"/>
            </a:br>
            <a:r>
              <a:rPr lang="en-US" sz="2800" i="1" dirty="0" smtClean="0"/>
              <a:t>Create a transfer template </a:t>
            </a:r>
            <a:r>
              <a:rPr lang="en-US" sz="2800" i="1" dirty="0"/>
              <a:t>for donors </a:t>
            </a:r>
            <a:r>
              <a:rPr lang="en-US" sz="2800" i="1" dirty="0" smtClean="0"/>
              <a:t>that matches your accessions info needs!</a:t>
            </a:r>
          </a:p>
          <a:p>
            <a:pPr>
              <a:buNone/>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Transfer template</a:t>
            </a:r>
            <a:endParaRPr lang="en-US" sz="3200"/>
          </a:p>
        </p:txBody>
      </p:sp>
      <p:sp>
        <p:nvSpPr>
          <p:cNvPr id="3" name="Content Placeholder 2"/>
          <p:cNvSpPr>
            <a:spLocks noGrp="1"/>
          </p:cNvSpPr>
          <p:nvPr>
            <p:ph idx="1"/>
          </p:nvPr>
        </p:nvSpPr>
        <p:spPr>
          <a:xfrm>
            <a:off x="457200" y="1200150"/>
            <a:ext cx="8229600" cy="3733800"/>
          </a:xfrm>
        </p:spPr>
        <p:txBody>
          <a:bodyPr>
            <a:normAutofit/>
          </a:bodyPr>
          <a:lstStyle/>
          <a:p>
            <a:pPr>
              <a:buNone/>
            </a:pPr>
            <a:r>
              <a:rPr lang="en-US" sz="2800" dirty="0" smtClean="0"/>
              <a:t>What information do you collect for analog content? Get it for e-content! Plus…</a:t>
            </a:r>
          </a:p>
          <a:p>
            <a:pPr>
              <a:buNone/>
            </a:pPr>
            <a:r>
              <a:rPr lang="en-US" sz="1600" dirty="0" smtClean="0"/>
              <a:t>  </a:t>
            </a:r>
            <a:r>
              <a:rPr lang="en-US" sz="2200" dirty="0" smtClean="0"/>
              <a:t>Ask questions about activities and people present for A/V. Multimedia content without metadata has limited long-term value!</a:t>
            </a:r>
          </a:p>
          <a:p>
            <a:pPr>
              <a:buNone/>
            </a:pPr>
            <a:r>
              <a:rPr lang="en-US" sz="1600" dirty="0" smtClean="0"/>
              <a:t> </a:t>
            </a:r>
          </a:p>
          <a:p>
            <a:pPr>
              <a:buNone/>
            </a:pPr>
            <a:r>
              <a:rPr lang="en-US" sz="2800" dirty="0" smtClean="0"/>
              <a:t>And just like analog, you will need to ask the donor to declare any issues with privacy, security or copyright restrictions.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52400" y="-171450"/>
            <a:ext cx="8229600" cy="857400"/>
          </a:xfrm>
          <a:prstGeom prst="rect">
            <a:avLst/>
          </a:prstGeom>
        </p:spPr>
        <p:txBody>
          <a:bodyPr lIns="91425" tIns="91425" rIns="91425" bIns="91425" anchor="b" anchorCtr="0">
            <a:noAutofit/>
          </a:bodyPr>
          <a:lstStyle/>
          <a:p>
            <a:pPr>
              <a:buNone/>
            </a:pPr>
            <a:r>
              <a:rPr lang="en" sz="2800" dirty="0"/>
              <a:t>Pre-Ingest </a:t>
            </a:r>
            <a:r>
              <a:rPr lang="en" sz="2800" dirty="0" smtClean="0"/>
              <a:t>Inventory Spreadsheet </a:t>
            </a:r>
            <a:r>
              <a:rPr lang="en" sz="2800" dirty="0"/>
              <a:t>Categories</a:t>
            </a:r>
          </a:p>
        </p:txBody>
      </p:sp>
      <p:sp>
        <p:nvSpPr>
          <p:cNvPr id="160" name="Shape 160"/>
          <p:cNvSpPr txBox="1">
            <a:spLocks noGrp="1"/>
          </p:cNvSpPr>
          <p:nvPr>
            <p:ph type="body" idx="1"/>
          </p:nvPr>
        </p:nvSpPr>
        <p:spPr>
          <a:xfrm>
            <a:off x="-76200" y="660516"/>
            <a:ext cx="8915400" cy="3725699"/>
          </a:xfrm>
          <a:prstGeom prst="rect">
            <a:avLst/>
          </a:prstGeom>
        </p:spPr>
        <p:txBody>
          <a:bodyPr lIns="91425" tIns="91425" rIns="91425" bIns="91425" anchor="t" anchorCtr="0">
            <a:noAutofit/>
          </a:bodyPr>
          <a:lstStyle/>
          <a:p>
            <a:pPr marL="609600" marR="749300" lvl="1" indent="0">
              <a:lnSpc>
                <a:spcPct val="115000"/>
              </a:lnSpc>
              <a:spcBef>
                <a:spcPts val="0"/>
              </a:spcBef>
            </a:pPr>
            <a:r>
              <a:rPr lang="en" sz="1400" dirty="0"/>
              <a:t>These </a:t>
            </a:r>
            <a:r>
              <a:rPr lang="en" sz="1400" dirty="0" smtClean="0"/>
              <a:t>suggestions </a:t>
            </a:r>
            <a:r>
              <a:rPr lang="en" sz="1400" dirty="0"/>
              <a:t>follow the recommended </a:t>
            </a:r>
            <a:r>
              <a:rPr lang="en" sz="1400" dirty="0" smtClean="0"/>
              <a:t>DPOE </a:t>
            </a:r>
            <a:r>
              <a:rPr lang="en" sz="1400" dirty="0"/>
              <a:t>step “</a:t>
            </a:r>
            <a:r>
              <a:rPr lang="en" sz="1400" dirty="0" smtClean="0"/>
              <a:t>Identify” as locally </a:t>
            </a:r>
            <a:r>
              <a:rPr lang="en" sz="1400" dirty="0"/>
              <a:t>defined by </a:t>
            </a:r>
            <a:r>
              <a:rPr lang="en" sz="1400" dirty="0" smtClean="0"/>
              <a:t>curator/archivist. Example at: </a:t>
            </a:r>
            <a:r>
              <a:rPr lang="en" sz="800" u="sng" dirty="0">
                <a:solidFill>
                  <a:srgbClr val="1155CC"/>
                </a:solidFill>
                <a:latin typeface="Verdana"/>
                <a:ea typeface="Verdana"/>
                <a:cs typeface="Verdana"/>
                <a:sym typeface="Verdana"/>
                <a:hlinkClick r:id="rId3"/>
              </a:rPr>
              <a:t>http://</a:t>
            </a:r>
            <a:r>
              <a:rPr lang="en" sz="800" u="sng" dirty="0" smtClean="0">
                <a:solidFill>
                  <a:srgbClr val="1155CC"/>
                </a:solidFill>
                <a:latin typeface="Verdana"/>
                <a:ea typeface="Verdana"/>
                <a:cs typeface="Verdana"/>
                <a:sym typeface="Verdana"/>
                <a:hlinkClick r:id="rId3"/>
              </a:rPr>
              <a:t>www.carli.illinois.edu/sites/files/digital_collections/documentation/digipres_identify.pdf</a:t>
            </a:r>
            <a:r>
              <a:rPr lang="en" sz="800" u="sng" dirty="0" smtClean="0">
                <a:solidFill>
                  <a:srgbClr val="1155CC"/>
                </a:solidFill>
                <a:latin typeface="Verdana"/>
                <a:ea typeface="Verdana"/>
                <a:cs typeface="Verdana"/>
                <a:sym typeface="Verdana"/>
              </a:rPr>
              <a:t/>
            </a:r>
            <a:br>
              <a:rPr lang="en" sz="800" u="sng" dirty="0" smtClean="0">
                <a:solidFill>
                  <a:srgbClr val="1155CC"/>
                </a:solidFill>
                <a:latin typeface="Verdana"/>
                <a:ea typeface="Verdana"/>
                <a:cs typeface="Verdana"/>
                <a:sym typeface="Verdana"/>
              </a:rPr>
            </a:br>
            <a:endParaRPr lang="en" sz="1200" dirty="0" smtClean="0"/>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Category (digitization project; born digital; university archives)</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Title </a:t>
            </a:r>
            <a:r>
              <a:rPr lang="en" sz="1200" dirty="0"/>
              <a:t>and Description</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Date(s) </a:t>
            </a:r>
            <a:r>
              <a:rPr lang="en" sz="1200" dirty="0"/>
              <a:t>(date range of what’s IN there or date of creation if born digital)</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Location (CD, Jump drive, server location?)</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Extent (quantity: 48 journal issues; 106 images; 2 TB of video)</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Format (file formats: PDF, .Jpeg, Animated GIF, Wordstar2.0 file</a:t>
            </a:r>
            <a:r>
              <a:rPr lang="en" sz="1200" dirty="0" smtClean="0"/>
              <a:t>)</a:t>
            </a:r>
            <a:endParaRPr lang="en" sz="1200" dirty="0"/>
          </a:p>
          <a:p>
            <a:endParaRPr dirty="0"/>
          </a:p>
        </p:txBody>
      </p:sp>
      <p:pic>
        <p:nvPicPr>
          <p:cNvPr id="161" name="Shape 161"/>
          <p:cNvPicPr preferRelativeResize="0"/>
          <p:nvPr/>
        </p:nvPicPr>
        <p:blipFill>
          <a:blip r:embed="rId4"/>
          <a:stretch>
            <a:fillRect/>
          </a:stretch>
        </p:blipFill>
        <p:spPr>
          <a:xfrm>
            <a:off x="908301" y="3105150"/>
            <a:ext cx="7092699" cy="626349"/>
          </a:xfrm>
          <a:prstGeom prst="rect">
            <a:avLst/>
          </a:prstGeom>
          <a:noFill/>
          <a:ln>
            <a:noFill/>
          </a:ln>
        </p:spPr>
      </p:pic>
      <p:sp>
        <p:nvSpPr>
          <p:cNvPr id="2" name="Rectangle 1"/>
          <p:cNvSpPr/>
          <p:nvPr/>
        </p:nvSpPr>
        <p:spPr>
          <a:xfrm>
            <a:off x="0" y="3908057"/>
            <a:ext cx="9144000" cy="375487"/>
          </a:xfrm>
          <a:prstGeom prst="rect">
            <a:avLst/>
          </a:prstGeom>
        </p:spPr>
        <p:txBody>
          <a:bodyPr wrap="square">
            <a:spAutoFit/>
          </a:bodyPr>
          <a:lstStyle/>
          <a:p>
            <a:pPr marL="609600" marR="749300" lvl="1">
              <a:lnSpc>
                <a:spcPct val="115000"/>
              </a:lnSpc>
              <a:buClr>
                <a:schemeClr val="dk1"/>
              </a:buClr>
              <a:buSzPct val="100000"/>
            </a:pPr>
            <a:r>
              <a:rPr lang="en" sz="1600" b="1" dirty="0"/>
              <a:t>FILL OUT WHAT YOU CAN  AS YOU WOULD WITH ANY </a:t>
            </a:r>
            <a:r>
              <a:rPr lang="en" sz="1600" b="1" dirty="0" smtClean="0"/>
              <a:t>NORMAL ACCESSION</a:t>
            </a:r>
            <a:endParaRPr lang="en" sz="1600" b="1" dirty="0"/>
          </a:p>
        </p:txBody>
      </p:sp>
      <p:sp>
        <p:nvSpPr>
          <p:cNvPr id="3" name="TextBox 2"/>
          <p:cNvSpPr txBox="1"/>
          <p:nvPr/>
        </p:nvSpPr>
        <p:spPr>
          <a:xfrm>
            <a:off x="5239192" y="4486930"/>
            <a:ext cx="2146742" cy="477054"/>
          </a:xfrm>
          <a:prstGeom prst="rect">
            <a:avLst/>
          </a:prstGeom>
          <a:noFill/>
        </p:spPr>
        <p:txBody>
          <a:bodyPr wrap="none" rtlCol="0">
            <a:spAutoFit/>
          </a:bodyPr>
          <a:lstStyle/>
          <a:p>
            <a:pPr algn="r"/>
            <a:r>
              <a:rPr lang="en-US" sz="900" i="1" dirty="0" smtClean="0">
                <a:solidFill>
                  <a:schemeClr val="tx1"/>
                </a:solidFill>
              </a:rPr>
              <a:t>DPOE is a Library of Congress Digital </a:t>
            </a:r>
            <a:br>
              <a:rPr lang="en-US" sz="900" i="1" dirty="0" smtClean="0">
                <a:solidFill>
                  <a:schemeClr val="tx1"/>
                </a:solidFill>
              </a:rPr>
            </a:br>
            <a:r>
              <a:rPr lang="en-US" sz="900" i="1" dirty="0" smtClean="0">
                <a:solidFill>
                  <a:schemeClr val="tx1"/>
                </a:solidFill>
              </a:rPr>
              <a:t>Preservation and </a:t>
            </a:r>
            <a:r>
              <a:rPr lang="en-US" sz="900" i="1" dirty="0">
                <a:solidFill>
                  <a:schemeClr val="tx1"/>
                </a:solidFill>
              </a:rPr>
              <a:t>Outreach Program</a:t>
            </a:r>
            <a:br>
              <a:rPr lang="en-US" sz="900" i="1" dirty="0">
                <a:solidFill>
                  <a:schemeClr val="tx1"/>
                </a:solidFill>
              </a:rPr>
            </a:br>
            <a:r>
              <a:rPr lang="en-US" sz="700" i="1" dirty="0">
                <a:solidFill>
                  <a:schemeClr val="tx1"/>
                </a:solidFill>
              </a:rPr>
              <a:t>http://www.digitalpreservation.gov/education/ </a:t>
            </a:r>
            <a:endParaRPr lang="en-US" sz="900" i="1" dirty="0">
              <a:solidFill>
                <a:schemeClr val="tx1"/>
              </a:solidFill>
            </a:endParaRPr>
          </a:p>
        </p:txBody>
      </p:sp>
      <p:pic>
        <p:nvPicPr>
          <p:cNvPr id="7" name="Shape 123"/>
          <p:cNvPicPr preferRelativeResize="0"/>
          <p:nvPr/>
        </p:nvPicPr>
        <p:blipFill>
          <a:blip r:embed="rId5"/>
          <a:stretch>
            <a:fillRect/>
          </a:stretch>
        </p:blipFill>
        <p:spPr>
          <a:xfrm>
            <a:off x="7421252" y="4552950"/>
            <a:ext cx="1570348" cy="335100"/>
          </a:xfrm>
          <a:prstGeom prst="rect">
            <a:avLst/>
          </a:prstGeom>
        </p:spPr>
      </p:pic>
      <p:sp>
        <p:nvSpPr>
          <p:cNvPr id="8" name="Rectangle 7"/>
          <p:cNvSpPr/>
          <p:nvPr/>
        </p:nvSpPr>
        <p:spPr>
          <a:xfrm>
            <a:off x="6324600" y="1200150"/>
            <a:ext cx="2450437" cy="738664"/>
          </a:xfrm>
          <a:prstGeom prst="rect">
            <a:avLst/>
          </a:prstGeom>
          <a:noFill/>
          <a:ln w="15875">
            <a:solidFill>
              <a:schemeClr val="accent1"/>
            </a:solidFill>
          </a:ln>
        </p:spPr>
        <p:txBody>
          <a:bodyPr wrap="square">
            <a:spAutoFit/>
          </a:bodyPr>
          <a:lstStyle/>
          <a:p>
            <a:pPr algn="ctr"/>
            <a:r>
              <a:rPr lang="en-US" sz="1050" b="1" dirty="0" smtClean="0"/>
              <a:t>This is YOUR inventory… YOU get to decide if it needs additional fields, </a:t>
            </a:r>
            <a:r>
              <a:rPr lang="en-US" sz="1050" b="1" dirty="0"/>
              <a:t> </a:t>
            </a:r>
            <a:r>
              <a:rPr lang="en-US" sz="1050" b="1" dirty="0" smtClean="0"/>
              <a:t>if some can be deleted, etc. You are the boss of this!</a:t>
            </a:r>
            <a:endParaRPr lang="en-US" sz="1050" b="1" dirty="0"/>
          </a:p>
        </p:txBody>
      </p:sp>
      <p:cxnSp>
        <p:nvCxnSpPr>
          <p:cNvPr id="9" name="Straight Arrow Connector 8"/>
          <p:cNvCxnSpPr/>
          <p:nvPr/>
        </p:nvCxnSpPr>
        <p:spPr>
          <a:xfrm flipH="1">
            <a:off x="5867400" y="1962150"/>
            <a:ext cx="1600200" cy="1066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71538"/>
            <a:ext cx="8978100" cy="307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980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8"/>
            <a:ext cx="8534400" cy="841772"/>
          </a:xfrm>
        </p:spPr>
        <p:txBody>
          <a:bodyPr>
            <a:normAutofit/>
          </a:bodyPr>
          <a:lstStyle/>
          <a:p>
            <a:r>
              <a:rPr lang="en" sz="3200" dirty="0" smtClean="0">
                <a:cs typeface="Arial" panose="020B0604020202020204" pitchFamily="34" charset="0"/>
              </a:rPr>
              <a:t>National </a:t>
            </a:r>
            <a:r>
              <a:rPr lang="en" sz="3200" dirty="0">
                <a:cs typeface="Arial" panose="020B0604020202020204" pitchFamily="34" charset="0"/>
              </a:rPr>
              <a:t>Digital Stewardship Alliance</a:t>
            </a:r>
            <a:endParaRPr lang="en-US" sz="3200" dirty="0"/>
          </a:p>
        </p:txBody>
      </p:sp>
      <p:sp>
        <p:nvSpPr>
          <p:cNvPr id="3" name="Content Placeholder 2"/>
          <p:cNvSpPr>
            <a:spLocks noGrp="1"/>
          </p:cNvSpPr>
          <p:nvPr>
            <p:ph idx="1"/>
          </p:nvPr>
        </p:nvSpPr>
        <p:spPr>
          <a:xfrm>
            <a:off x="228600" y="1200150"/>
            <a:ext cx="8686800" cy="3943350"/>
          </a:xfrm>
        </p:spPr>
        <p:txBody>
          <a:bodyPr>
            <a:normAutofit fontScale="92500"/>
          </a:bodyPr>
          <a:lstStyle/>
          <a:p>
            <a:r>
              <a:rPr lang="en-US" sz="2800" dirty="0" smtClean="0"/>
              <a:t>Definition </a:t>
            </a:r>
            <a:r>
              <a:rPr lang="en-US" sz="2800" dirty="0"/>
              <a:t>of “basic” </a:t>
            </a:r>
            <a:r>
              <a:rPr lang="en-US" sz="2800" dirty="0" smtClean="0"/>
              <a:t>fixity: expected </a:t>
            </a:r>
            <a:r>
              <a:rPr lang="en-US" sz="2800" dirty="0"/>
              <a:t>file size and file </a:t>
            </a:r>
            <a:r>
              <a:rPr lang="en-US" sz="2800" dirty="0" smtClean="0"/>
              <a:t>count on information </a:t>
            </a:r>
            <a:r>
              <a:rPr lang="en-US" sz="2800" dirty="0"/>
              <a:t>capture. </a:t>
            </a:r>
            <a:endParaRPr lang="en-US" sz="2800" dirty="0" smtClean="0"/>
          </a:p>
          <a:p>
            <a:pPr marL="0" indent="0">
              <a:buNone/>
            </a:pPr>
            <a:r>
              <a:rPr lang="en-US" sz="2200" dirty="0" smtClean="0"/>
              <a:t>     Example: Does the detailed view in a file window show a size of </a:t>
            </a:r>
          </a:p>
          <a:p>
            <a:pPr marL="0" indent="0">
              <a:buNone/>
            </a:pPr>
            <a:r>
              <a:rPr lang="en-US" sz="2200" dirty="0"/>
              <a:t>	</a:t>
            </a:r>
            <a:r>
              <a:rPr lang="en-US" sz="2200" dirty="0" smtClean="0"/>
              <a:t>0 bytes? Does your donation form (or the donor’s emailed </a:t>
            </a:r>
          </a:p>
          <a:p>
            <a:pPr marL="0" indent="0">
              <a:buNone/>
            </a:pPr>
            <a:r>
              <a:rPr lang="en-US" sz="2200" dirty="0" smtClean="0"/>
              <a:t>	message!) list quantity and does that match the attachment?</a:t>
            </a:r>
          </a:p>
          <a:p>
            <a:r>
              <a:rPr lang="en-US" sz="2800" dirty="0" smtClean="0"/>
              <a:t>More complexity of file analysis possible with checksum tools and systems (not our focus today).</a:t>
            </a:r>
            <a:endParaRPr lang="en-US" sz="2800" dirty="0"/>
          </a:p>
          <a:p>
            <a:endParaRPr lang="en-US" dirty="0"/>
          </a:p>
        </p:txBody>
      </p:sp>
      <p:pic>
        <p:nvPicPr>
          <p:cNvPr id="4" name="Picture 2" descr="ND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614" y="4324350"/>
            <a:ext cx="200918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55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050" name="Picture 2" descr="http://www.digitalpreservation.gov/ndsa/working_groups/images/levels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797"/>
            <a:ext cx="5172406" cy="5116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DSA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9822"/>
            <a:ext cx="1486793" cy="338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4857750"/>
            <a:ext cx="3640587" cy="230832"/>
          </a:xfrm>
          <a:prstGeom prst="rect">
            <a:avLst/>
          </a:prstGeom>
          <a:solidFill>
            <a:schemeClr val="bg2">
              <a:lumMod val="75000"/>
            </a:schemeClr>
          </a:solidFill>
          <a:ln>
            <a:solidFill>
              <a:schemeClr val="accent1"/>
            </a:solidFill>
          </a:ln>
        </p:spPr>
        <p:txBody>
          <a:bodyPr wrap="square">
            <a:spAutoFit/>
          </a:bodyPr>
          <a:lstStyle/>
          <a:p>
            <a:r>
              <a:rPr lang="en-US" sz="900" b="1" dirty="0"/>
              <a:t>http://www.digitalpreservation.gov/ndsa/activities/levels.html</a:t>
            </a:r>
          </a:p>
        </p:txBody>
      </p:sp>
    </p:spTree>
    <p:extLst>
      <p:ext uri="{BB962C8B-B14F-4D97-AF65-F5344CB8AC3E}">
        <p14:creationId xmlns:p14="http://schemas.microsoft.com/office/powerpoint/2010/main" val="97590748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sz="2800" dirty="0" smtClean="0"/>
          </a:p>
          <a:p>
            <a:pPr marL="0" indent="0" algn="ctr">
              <a:buNone/>
            </a:pPr>
            <a:r>
              <a:rPr lang="en-US" sz="3600" dirty="0" smtClean="0"/>
              <a:t>Storage is cheap and everywhere!</a:t>
            </a:r>
          </a:p>
          <a:p>
            <a:pPr marL="0" indent="0">
              <a:buNone/>
            </a:pPr>
            <a:r>
              <a:rPr lang="en-US" sz="3000" i="1" dirty="0"/>
              <a:t> </a:t>
            </a:r>
            <a:r>
              <a:rPr lang="en-US" sz="3000" i="1" dirty="0" smtClean="0"/>
              <a:t>    Is the content secure/accessible? How? By whom?</a:t>
            </a:r>
            <a:endParaRPr lang="en-US" sz="3000" i="1" dirty="0"/>
          </a:p>
          <a:p>
            <a:pPr marL="0" indent="0">
              <a:buNone/>
            </a:pPr>
            <a:endParaRPr lang="en-US" sz="3000" dirty="0"/>
          </a:p>
          <a:p>
            <a:pPr marL="0" indent="0">
              <a:buNone/>
            </a:pPr>
            <a:endParaRPr lang="en-US" sz="3000" dirty="0" smtClean="0"/>
          </a:p>
          <a:p>
            <a:pPr marL="0" indent="0">
              <a:buNone/>
            </a:pPr>
            <a:r>
              <a:rPr lang="en-US" sz="3000" dirty="0" smtClean="0"/>
              <a:t>	</a:t>
            </a:r>
            <a:r>
              <a:rPr lang="en-US" sz="3600" dirty="0" smtClean="0"/>
              <a:t>If it is digital it will always be available!</a:t>
            </a:r>
          </a:p>
          <a:p>
            <a:pPr marL="0" indent="0">
              <a:buNone/>
            </a:pPr>
            <a:r>
              <a:rPr lang="en-US" sz="3000" dirty="0" smtClean="0"/>
              <a:t>    </a:t>
            </a:r>
            <a:r>
              <a:rPr lang="en-US" sz="3000" i="1" dirty="0" smtClean="0"/>
              <a:t>Will it be useable? If software changes or files decay </a:t>
            </a:r>
            <a:br>
              <a:rPr lang="en-US" sz="3000" i="1" dirty="0" smtClean="0"/>
            </a:br>
            <a:r>
              <a:rPr lang="en-US" sz="3000" i="1" dirty="0" smtClean="0"/>
              <a:t>    how will we know what is gone before it is too late?</a:t>
            </a:r>
          </a:p>
        </p:txBody>
      </p:sp>
      <p:sp>
        <p:nvSpPr>
          <p:cNvPr id="4" name="Title 1"/>
          <p:cNvSpPr>
            <a:spLocks noGrp="1"/>
          </p:cNvSpPr>
          <p:nvPr>
            <p:ph type="title"/>
          </p:nvPr>
        </p:nvSpPr>
        <p:spPr/>
        <p:txBody>
          <a:bodyPr>
            <a:normAutofit/>
          </a:bodyPr>
          <a:lstStyle/>
          <a:p>
            <a:r>
              <a:rPr lang="en-US" sz="3200" dirty="0" smtClean="0"/>
              <a:t>Assumptions in the Digital Age</a:t>
            </a:r>
            <a:endParaRPr lang="en-US" sz="3200" dirty="0"/>
          </a:p>
        </p:txBody>
      </p:sp>
    </p:spTree>
    <p:extLst>
      <p:ext uri="{BB962C8B-B14F-4D97-AF65-F5344CB8AC3E}">
        <p14:creationId xmlns:p14="http://schemas.microsoft.com/office/powerpoint/2010/main" val="36010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Collection decision points</a:t>
            </a:r>
            <a:endParaRPr lang="en-US" sz="3200" dirty="0"/>
          </a:p>
        </p:txBody>
      </p:sp>
      <p:sp>
        <p:nvSpPr>
          <p:cNvPr id="3" name="Content Placeholder 2"/>
          <p:cNvSpPr>
            <a:spLocks noGrp="1"/>
          </p:cNvSpPr>
          <p:nvPr>
            <p:ph idx="1"/>
          </p:nvPr>
        </p:nvSpPr>
        <p:spPr/>
        <p:txBody>
          <a:bodyPr>
            <a:normAutofit/>
          </a:bodyPr>
          <a:lstStyle/>
          <a:p>
            <a:pPr algn="ctr">
              <a:buNone/>
            </a:pPr>
            <a:r>
              <a:rPr lang="en-US" sz="2800" dirty="0" smtClean="0"/>
              <a:t>Fact: Not every e-record needs the maximum amount of protection. </a:t>
            </a:r>
          </a:p>
          <a:p>
            <a:pPr>
              <a:buNone/>
            </a:pPr>
            <a:r>
              <a:rPr lang="en-US" sz="2800" dirty="0" smtClean="0"/>
              <a:t>   </a:t>
            </a:r>
          </a:p>
          <a:p>
            <a:pPr>
              <a:buNone/>
            </a:pPr>
            <a:r>
              <a:rPr lang="en-US" sz="2800" dirty="0" smtClean="0"/>
              <a:t>How will you decide what can be stored in-house, what goes to the cloud and what might need automatic monitoring?</a:t>
            </a:r>
            <a:endParaRPr lang="en-US" sz="2800" dirty="0"/>
          </a:p>
        </p:txBody>
      </p:sp>
    </p:spTree>
    <p:extLst>
      <p:ext uri="{BB962C8B-B14F-4D97-AF65-F5344CB8AC3E}">
        <p14:creationId xmlns:p14="http://schemas.microsoft.com/office/powerpoint/2010/main" val="3041521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94" y="0"/>
            <a:ext cx="483710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0" y="3955018"/>
            <a:ext cx="2057400" cy="954107"/>
          </a:xfrm>
          <a:prstGeom prst="rect">
            <a:avLst/>
          </a:prstGeom>
          <a:noFill/>
          <a:ln>
            <a:solidFill>
              <a:schemeClr val="accent1"/>
            </a:solidFill>
          </a:ln>
        </p:spPr>
        <p:txBody>
          <a:bodyPr wrap="square" rtlCol="0">
            <a:spAutoFit/>
          </a:bodyPr>
          <a:lstStyle/>
          <a:p>
            <a:r>
              <a:rPr lang="en-US" b="1" dirty="0" smtClean="0"/>
              <a:t>Courtesy of: </a:t>
            </a:r>
            <a:br>
              <a:rPr lang="en-US" b="1" dirty="0" smtClean="0"/>
            </a:br>
            <a:r>
              <a:rPr lang="en-US" dirty="0" err="1"/>
              <a:t>Tawnya</a:t>
            </a:r>
            <a:r>
              <a:rPr lang="en-US" dirty="0"/>
              <a:t> </a:t>
            </a:r>
            <a:r>
              <a:rPr lang="en-US" dirty="0" smtClean="0"/>
              <a:t>Keller, </a:t>
            </a:r>
            <a:r>
              <a:rPr lang="en-US" i="1" dirty="0"/>
              <a:t>Digital Preservation Archivist </a:t>
            </a:r>
          </a:p>
          <a:p>
            <a:r>
              <a:rPr lang="en-US" dirty="0" smtClean="0"/>
              <a:t>University </a:t>
            </a:r>
            <a:r>
              <a:rPr lang="en-US" dirty="0"/>
              <a:t>of Utah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95750"/>
            <a:ext cx="2157411" cy="93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080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Collection decision points</a:t>
            </a:r>
            <a:endParaRPr lang="en-US" sz="3200" dirty="0"/>
          </a:p>
        </p:txBody>
      </p:sp>
      <p:sp>
        <p:nvSpPr>
          <p:cNvPr id="3" name="Content Placeholder 2"/>
          <p:cNvSpPr>
            <a:spLocks noGrp="1"/>
          </p:cNvSpPr>
          <p:nvPr>
            <p:ph idx="1"/>
          </p:nvPr>
        </p:nvSpPr>
        <p:spPr/>
        <p:txBody>
          <a:bodyPr>
            <a:normAutofit fontScale="92500" lnSpcReduction="20000"/>
          </a:bodyPr>
          <a:lstStyle/>
          <a:p>
            <a:pPr>
              <a:buNone/>
            </a:pPr>
            <a:r>
              <a:rPr lang="en-US" sz="3000" dirty="0" smtClean="0"/>
              <a:t>Questions that are best thought through sooner rather than later:</a:t>
            </a:r>
            <a:br>
              <a:rPr lang="en-US" sz="3000" dirty="0" smtClean="0"/>
            </a:br>
            <a:r>
              <a:rPr lang="en-US" sz="3000" dirty="0" smtClean="0"/>
              <a:t>1) Does the e-content go with already acquired material, or </a:t>
            </a:r>
            <a:br>
              <a:rPr lang="en-US" sz="3000" dirty="0" smtClean="0"/>
            </a:br>
            <a:r>
              <a:rPr lang="en-US" sz="3000" dirty="0" smtClean="0"/>
              <a:t>2) Are you being asked to take it just because it’s digital and doesn’t take up “space”? </a:t>
            </a:r>
          </a:p>
          <a:p>
            <a:pPr algn="ctr">
              <a:buNone/>
            </a:pPr>
            <a:r>
              <a:rPr lang="en-US" sz="2600" dirty="0" smtClean="0"/>
              <a:t/>
            </a:r>
            <a:br>
              <a:rPr lang="en-US" sz="2600" dirty="0" smtClean="0"/>
            </a:br>
            <a:r>
              <a:rPr lang="en-US" sz="2800" i="1" dirty="0" smtClean="0"/>
              <a:t>Stick to your Collection Development Plan!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decision points</a:t>
            </a:r>
            <a:endParaRPr lang="en-US" sz="3200" dirty="0"/>
          </a:p>
        </p:txBody>
      </p:sp>
      <p:sp>
        <p:nvSpPr>
          <p:cNvPr id="3" name="Content Placeholder 2"/>
          <p:cNvSpPr>
            <a:spLocks noGrp="1"/>
          </p:cNvSpPr>
          <p:nvPr>
            <p:ph idx="1"/>
          </p:nvPr>
        </p:nvSpPr>
        <p:spPr/>
        <p:txBody>
          <a:bodyPr>
            <a:normAutofit fontScale="92500" lnSpcReduction="20000"/>
          </a:bodyPr>
          <a:lstStyle/>
          <a:p>
            <a:pPr>
              <a:buNone/>
            </a:pPr>
            <a:r>
              <a:rPr lang="en-US" sz="2800" dirty="0" smtClean="0"/>
              <a:t>Not every storage device is created equal. </a:t>
            </a:r>
          </a:p>
          <a:p>
            <a:pPr lvl="1">
              <a:buNone/>
            </a:pPr>
            <a:r>
              <a:rPr lang="en-US" sz="2400" dirty="0" smtClean="0"/>
              <a:t>   Remember: two copies in distributed storage is the minimum. Can you do this locally? Collaborate with a similar institution? Or will you be able to use a product or vendor?</a:t>
            </a:r>
          </a:p>
          <a:p>
            <a:pPr>
              <a:buNone/>
            </a:pPr>
            <a:endParaRPr lang="en-US" sz="2800" dirty="0" smtClean="0"/>
          </a:p>
          <a:p>
            <a:pPr>
              <a:buNone/>
            </a:pPr>
            <a:r>
              <a:rPr lang="en-US" sz="2800" dirty="0" smtClean="0"/>
              <a:t>How will you decide the type of storage to use?</a:t>
            </a:r>
          </a:p>
          <a:p>
            <a:pPr lvl="1">
              <a:buNone/>
            </a:pPr>
            <a:r>
              <a:rPr lang="en-US" sz="2400" dirty="0" smtClean="0"/>
              <a:t>   Hint: This goes back to the collection decision point about what level of preservation you decide your content needs.</a:t>
            </a:r>
            <a:endParaRPr lang="en-US" sz="2400" dirty="0"/>
          </a:p>
        </p:txBody>
      </p:sp>
    </p:spTree>
    <p:extLst>
      <p:ext uri="{BB962C8B-B14F-4D97-AF65-F5344CB8AC3E}">
        <p14:creationId xmlns:p14="http://schemas.microsoft.com/office/powerpoint/2010/main" val="4241632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Storage decision points</a:t>
            </a:r>
            <a:endParaRPr lang="en-US" sz="3200" dirty="0"/>
          </a:p>
        </p:txBody>
      </p:sp>
      <p:sp>
        <p:nvSpPr>
          <p:cNvPr id="3" name="Content Placeholder 2"/>
          <p:cNvSpPr>
            <a:spLocks noGrp="1"/>
          </p:cNvSpPr>
          <p:nvPr>
            <p:ph idx="1"/>
          </p:nvPr>
        </p:nvSpPr>
        <p:spPr>
          <a:xfrm>
            <a:off x="304800" y="1200150"/>
            <a:ext cx="8382000" cy="3733800"/>
          </a:xfrm>
        </p:spPr>
        <p:txBody>
          <a:bodyPr>
            <a:normAutofit fontScale="92500" lnSpcReduction="20000"/>
          </a:bodyPr>
          <a:lstStyle/>
          <a:p>
            <a:pPr>
              <a:buNone/>
            </a:pPr>
            <a:r>
              <a:rPr lang="en-US" sz="3000" dirty="0" smtClean="0"/>
              <a:t>Is public access necessary? </a:t>
            </a:r>
          </a:p>
          <a:p>
            <a:pPr>
              <a:buNone/>
            </a:pPr>
            <a:r>
              <a:rPr lang="en-US" sz="2400" dirty="0" smtClean="0"/>
              <a:t>    And how do you define public—organizational or Google-able?</a:t>
            </a:r>
          </a:p>
          <a:p>
            <a:pPr>
              <a:buNone/>
            </a:pPr>
            <a:r>
              <a:rPr lang="en-US" sz="3000" dirty="0" smtClean="0"/>
              <a:t>Does the access system have to be the same as the storage system? </a:t>
            </a:r>
            <a:br>
              <a:rPr lang="en-US" sz="3000" dirty="0" smtClean="0"/>
            </a:br>
            <a:r>
              <a:rPr lang="en-US" sz="2400" dirty="0" smtClean="0"/>
              <a:t>Will you have ability to provide reference/access on a one-on-one basis? Or the cafeteria-style of letting people retrieve their own content? </a:t>
            </a:r>
          </a:p>
          <a:p>
            <a:pPr>
              <a:buNone/>
            </a:pPr>
            <a:endParaRPr lang="en-US" sz="2400" i="1" dirty="0" smtClean="0"/>
          </a:p>
          <a:p>
            <a:pPr algn="ctr">
              <a:buNone/>
            </a:pPr>
            <a:r>
              <a:rPr lang="en-US" sz="3000" i="1" dirty="0" smtClean="0"/>
              <a:t>Guess which costs more in money and/or time!</a:t>
            </a:r>
            <a:endParaRPr lang="en-US" sz="30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decision types</a:t>
            </a:r>
            <a:endParaRPr lang="en-US" sz="3200" dirty="0"/>
          </a:p>
        </p:txBody>
      </p:sp>
      <p:sp>
        <p:nvSpPr>
          <p:cNvPr id="3" name="Content Placeholder 2"/>
          <p:cNvSpPr>
            <a:spLocks noGrp="1"/>
          </p:cNvSpPr>
          <p:nvPr>
            <p:ph idx="1"/>
          </p:nvPr>
        </p:nvSpPr>
        <p:spPr>
          <a:xfrm>
            <a:off x="457200" y="1200150"/>
            <a:ext cx="8229600" cy="3581399"/>
          </a:xfrm>
        </p:spPr>
        <p:txBody>
          <a:bodyPr>
            <a:normAutofit lnSpcReduction="10000"/>
          </a:bodyPr>
          <a:lstStyle/>
          <a:p>
            <a:pPr>
              <a:buNone/>
            </a:pPr>
            <a:r>
              <a:rPr lang="en-US" sz="2800" dirty="0" smtClean="0"/>
              <a:t>Distributed storage through collaboration</a:t>
            </a:r>
            <a:r>
              <a:rPr lang="en-US" sz="2200" dirty="0" smtClean="0"/>
              <a:t/>
            </a:r>
            <a:br>
              <a:rPr lang="en-US" sz="2200" dirty="0" smtClean="0"/>
            </a:br>
            <a:endParaRPr lang="en-US" sz="2200" dirty="0" smtClean="0"/>
          </a:p>
          <a:p>
            <a:r>
              <a:rPr lang="en-US" sz="2200" dirty="0" smtClean="0"/>
              <a:t>With IT, you might choose networked transfer of sites or even specific record types with another organization. </a:t>
            </a:r>
          </a:p>
          <a:p>
            <a:pPr>
              <a:buNone/>
            </a:pPr>
            <a:endParaRPr lang="en-US" sz="2200" dirty="0" smtClean="0"/>
          </a:p>
          <a:p>
            <a:r>
              <a:rPr lang="en-US" sz="2200" dirty="0" smtClean="0"/>
              <a:t>If no IT, go old school and swap hard drives with someone you trust on a regular basis!</a:t>
            </a:r>
          </a:p>
          <a:p>
            <a:pPr marL="0" indent="0">
              <a:buNone/>
            </a:pPr>
            <a:endParaRPr lang="en-US" sz="2200" dirty="0" smtClean="0"/>
          </a:p>
          <a:p>
            <a:r>
              <a:rPr lang="en-US" sz="2200" dirty="0" smtClean="0"/>
              <a:t>If no one to swap with use RAID (Redundant Array of Independent Discs) drives as a start.</a:t>
            </a:r>
          </a:p>
        </p:txBody>
      </p:sp>
    </p:spTree>
    <p:extLst>
      <p:ext uri="{BB962C8B-B14F-4D97-AF65-F5344CB8AC3E}">
        <p14:creationId xmlns:p14="http://schemas.microsoft.com/office/powerpoint/2010/main" val="424163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Storage decision types</a:t>
            </a:r>
          </a:p>
        </p:txBody>
      </p:sp>
      <p:sp>
        <p:nvSpPr>
          <p:cNvPr id="3" name="Content Placeholder 2"/>
          <p:cNvSpPr>
            <a:spLocks noGrp="1"/>
          </p:cNvSpPr>
          <p:nvPr>
            <p:ph idx="1"/>
          </p:nvPr>
        </p:nvSpPr>
        <p:spPr/>
        <p:txBody>
          <a:bodyPr>
            <a:normAutofit fontScale="92500" lnSpcReduction="10000"/>
          </a:bodyPr>
          <a:lstStyle/>
          <a:p>
            <a:pPr>
              <a:buNone/>
            </a:pPr>
            <a:r>
              <a:rPr lang="en-US" sz="2800" dirty="0"/>
              <a:t>Distributed </a:t>
            </a:r>
            <a:r>
              <a:rPr lang="en-US" sz="2800" dirty="0" smtClean="0"/>
              <a:t>storage up in the Clouds</a:t>
            </a:r>
            <a:br>
              <a:rPr lang="en-US" sz="2800" dirty="0" smtClean="0"/>
            </a:br>
            <a:endParaRPr lang="en-US" sz="2800" dirty="0" smtClean="0"/>
          </a:p>
          <a:p>
            <a:r>
              <a:rPr lang="en-US" sz="2800" dirty="0" smtClean="0"/>
              <a:t>Free but open to the world: </a:t>
            </a:r>
            <a:r>
              <a:rPr lang="en-US" sz="2800" i="1" dirty="0"/>
              <a:t>I</a:t>
            </a:r>
            <a:r>
              <a:rPr lang="en-US" sz="2800" i="1" dirty="0" smtClean="0"/>
              <a:t>nternet Archive</a:t>
            </a:r>
            <a:r>
              <a:rPr lang="en-US" sz="2800" dirty="0" smtClean="0"/>
              <a:t>. </a:t>
            </a:r>
            <a:r>
              <a:rPr lang="en-US" sz="2200" dirty="0" smtClean="0"/>
              <a:t>The lower cost, web-crawling product </a:t>
            </a:r>
            <a:r>
              <a:rPr lang="en-US" sz="2200" i="1" dirty="0" smtClean="0"/>
              <a:t>Archive-It</a:t>
            </a:r>
            <a:r>
              <a:rPr lang="en-US" sz="2200" dirty="0" smtClean="0"/>
              <a:t> does allow for file restrictions.</a:t>
            </a:r>
          </a:p>
          <a:p>
            <a:pPr>
              <a:buNone/>
            </a:pPr>
            <a:endParaRPr lang="en-US" sz="2200" dirty="0" smtClean="0"/>
          </a:p>
          <a:p>
            <a:r>
              <a:rPr lang="en-US" sz="2800" dirty="0" smtClean="0"/>
              <a:t>Commercial Cloud service providers.</a:t>
            </a:r>
            <a:r>
              <a:rPr lang="en-US" sz="2200" dirty="0" smtClean="0"/>
              <a:t/>
            </a:r>
            <a:br>
              <a:rPr lang="en-US" sz="2200" dirty="0" smtClean="0"/>
            </a:br>
            <a:r>
              <a:rPr lang="en-US" sz="2200" dirty="0" smtClean="0"/>
              <a:t>Numerous but not all equal…Check the fine print!</a:t>
            </a:r>
          </a:p>
          <a:p>
            <a:pPr>
              <a:buNone/>
            </a:pPr>
            <a:r>
              <a:rPr lang="en-US" sz="2800" dirty="0" smtClean="0"/>
              <a:t>   </a:t>
            </a:r>
          </a:p>
        </p:txBody>
      </p:sp>
    </p:spTree>
    <p:extLst>
      <p:ext uri="{BB962C8B-B14F-4D97-AF65-F5344CB8AC3E}">
        <p14:creationId xmlns:p14="http://schemas.microsoft.com/office/powerpoint/2010/main" val="162578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Storage decision types</a:t>
            </a:r>
          </a:p>
        </p:txBody>
      </p:sp>
      <p:sp>
        <p:nvSpPr>
          <p:cNvPr id="3" name="Content Placeholder 2"/>
          <p:cNvSpPr>
            <a:spLocks noGrp="1"/>
          </p:cNvSpPr>
          <p:nvPr>
            <p:ph idx="1"/>
          </p:nvPr>
        </p:nvSpPr>
        <p:spPr>
          <a:xfrm>
            <a:off x="457200" y="1200150"/>
            <a:ext cx="8229600" cy="3733800"/>
          </a:xfrm>
        </p:spPr>
        <p:txBody>
          <a:bodyPr>
            <a:normAutofit lnSpcReduction="10000"/>
          </a:bodyPr>
          <a:lstStyle/>
          <a:p>
            <a:pPr>
              <a:buNone/>
            </a:pPr>
            <a:r>
              <a:rPr lang="en-US" sz="2800" dirty="0"/>
              <a:t>Distributed </a:t>
            </a:r>
            <a:r>
              <a:rPr lang="en-US" sz="2800" dirty="0" smtClean="0"/>
              <a:t>storage with geographic plus!</a:t>
            </a:r>
          </a:p>
          <a:p>
            <a:pPr>
              <a:buNone/>
            </a:pPr>
            <a:endParaRPr lang="en-US" sz="2200" dirty="0" smtClean="0"/>
          </a:p>
          <a:p>
            <a:r>
              <a:rPr lang="en-US" sz="2800" dirty="0" smtClean="0"/>
              <a:t>Moderate cost: </a:t>
            </a:r>
            <a:r>
              <a:rPr lang="en-US" sz="2800" i="1" dirty="0" err="1" smtClean="0"/>
              <a:t>DuraCloud</a:t>
            </a:r>
            <a:r>
              <a:rPr lang="en-US" sz="2800" dirty="0" smtClean="0"/>
              <a:t> </a:t>
            </a:r>
          </a:p>
          <a:p>
            <a:pPr>
              <a:buNone/>
            </a:pPr>
            <a:r>
              <a:rPr lang="en-US" sz="2200" dirty="0" smtClean="0"/>
              <a:t>Allows open or closed file access. Includes fixity checks (AKA checksums, “health checks”)</a:t>
            </a:r>
          </a:p>
          <a:p>
            <a:pPr>
              <a:buNone/>
            </a:pPr>
            <a:endParaRPr lang="en-US" sz="2200" dirty="0" smtClean="0"/>
          </a:p>
          <a:p>
            <a:r>
              <a:rPr lang="en-US" sz="2800" dirty="0" smtClean="0"/>
              <a:t>Full service for a variable cost: </a:t>
            </a:r>
            <a:r>
              <a:rPr lang="en-US" sz="2800" i="1" dirty="0" err="1" smtClean="0"/>
              <a:t>Preservica</a:t>
            </a:r>
            <a:endParaRPr lang="en-US" sz="2200" i="1" dirty="0" smtClean="0"/>
          </a:p>
          <a:p>
            <a:pPr>
              <a:buNone/>
            </a:pPr>
            <a:r>
              <a:rPr lang="en-US" sz="2200" dirty="0" smtClean="0"/>
              <a:t>All of the above plus automatic file normalizing and an option to provide a public interface.</a:t>
            </a:r>
            <a:r>
              <a:rPr lang="en-US" sz="2800" dirty="0" smtClean="0"/>
              <a:t> </a:t>
            </a:r>
          </a:p>
        </p:txBody>
      </p:sp>
    </p:spTree>
    <p:extLst>
      <p:ext uri="{BB962C8B-B14F-4D97-AF65-F5344CB8AC3E}">
        <p14:creationId xmlns:p14="http://schemas.microsoft.com/office/powerpoint/2010/main" val="4154094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76200" y="-114450"/>
            <a:ext cx="8229600" cy="857400"/>
          </a:xfrm>
          <a:prstGeom prst="rect">
            <a:avLst/>
          </a:prstGeom>
        </p:spPr>
        <p:txBody>
          <a:bodyPr lIns="91425" tIns="91425" rIns="91425" bIns="91425" anchor="b" anchorCtr="0">
            <a:noAutofit/>
          </a:bodyPr>
          <a:lstStyle/>
          <a:p>
            <a:r>
              <a:rPr lang="en" sz="3200" dirty="0" smtClean="0"/>
              <a:t>Reme</a:t>
            </a:r>
            <a:r>
              <a:rPr lang="en-US" sz="3200" dirty="0" smtClean="0"/>
              <a:t>m</a:t>
            </a:r>
            <a:r>
              <a:rPr lang="en" sz="3200" dirty="0" smtClean="0"/>
              <a:t>ber this?</a:t>
            </a:r>
            <a:endParaRPr lang="en" sz="3200" dirty="0"/>
          </a:p>
        </p:txBody>
      </p:sp>
      <p:sp>
        <p:nvSpPr>
          <p:cNvPr id="2" name="TextBox 1"/>
          <p:cNvSpPr txBox="1"/>
          <p:nvPr/>
        </p:nvSpPr>
        <p:spPr>
          <a:xfrm>
            <a:off x="685800" y="1276350"/>
            <a:ext cx="2877711" cy="523220"/>
          </a:xfrm>
          <a:prstGeom prst="rect">
            <a:avLst/>
          </a:prstGeom>
          <a:noFill/>
        </p:spPr>
        <p:txBody>
          <a:bodyPr wrap="none" rtlCol="0">
            <a:spAutoFit/>
          </a:bodyPr>
          <a:lstStyle/>
          <a:p>
            <a:r>
              <a:rPr lang="en-US" b="1" dirty="0" smtClean="0"/>
              <a:t>There are front-end/processing </a:t>
            </a:r>
            <a:br>
              <a:rPr lang="en-US" b="1" dirty="0" smtClean="0"/>
            </a:br>
            <a:r>
              <a:rPr lang="en-US" b="1" dirty="0" smtClean="0"/>
              <a:t>tools like…..</a:t>
            </a:r>
            <a:endParaRPr lang="en-US" b="1" dirty="0"/>
          </a:p>
        </p:txBody>
      </p:sp>
      <p:sp>
        <p:nvSpPr>
          <p:cNvPr id="3" name="Rectangle 2"/>
          <p:cNvSpPr/>
          <p:nvPr/>
        </p:nvSpPr>
        <p:spPr>
          <a:xfrm>
            <a:off x="1676400" y="1885950"/>
            <a:ext cx="1787669" cy="461665"/>
          </a:xfrm>
          <a:prstGeom prst="rect">
            <a:avLst/>
          </a:prstGeom>
          <a:noFill/>
          <a:ln>
            <a:solidFill>
              <a:schemeClr val="tx1"/>
            </a:solidFill>
          </a:ln>
        </p:spPr>
        <p:txBody>
          <a:bodyPr wrap="none">
            <a:spAutoFit/>
          </a:bodyPr>
          <a:lstStyle/>
          <a:p>
            <a:pPr algn="ctr"/>
            <a:r>
              <a:rPr lang="en" sz="1200" i="1" dirty="0" smtClean="0"/>
              <a:t>Duke Data Accessioner</a:t>
            </a:r>
            <a:br>
              <a:rPr lang="en" sz="1200" i="1" dirty="0" smtClean="0"/>
            </a:br>
            <a:r>
              <a:rPr lang="en" sz="1200" i="1" dirty="0" smtClean="0"/>
              <a:t>Archivematica</a:t>
            </a:r>
            <a:endParaRPr lang="en-US" sz="1200" i="1" dirty="0"/>
          </a:p>
        </p:txBody>
      </p:sp>
      <p:sp>
        <p:nvSpPr>
          <p:cNvPr id="7" name="TextBox 6"/>
          <p:cNvSpPr txBox="1"/>
          <p:nvPr/>
        </p:nvSpPr>
        <p:spPr>
          <a:xfrm>
            <a:off x="5257800" y="1123950"/>
            <a:ext cx="3347391" cy="523220"/>
          </a:xfrm>
          <a:prstGeom prst="rect">
            <a:avLst/>
          </a:prstGeom>
          <a:noFill/>
        </p:spPr>
        <p:txBody>
          <a:bodyPr wrap="none" rtlCol="0">
            <a:spAutoFit/>
          </a:bodyPr>
          <a:lstStyle/>
          <a:p>
            <a:pPr algn="r"/>
            <a:r>
              <a:rPr lang="en-US" b="1" dirty="0" smtClean="0"/>
              <a:t>And there are back-end </a:t>
            </a:r>
            <a:br>
              <a:rPr lang="en-US" b="1" dirty="0" smtClean="0"/>
            </a:br>
            <a:r>
              <a:rPr lang="en-US" b="1" dirty="0" smtClean="0"/>
              <a:t>storage/preservation services like…..</a:t>
            </a:r>
            <a:endParaRPr lang="en-US" b="1" dirty="0"/>
          </a:p>
        </p:txBody>
      </p:sp>
      <p:sp>
        <p:nvSpPr>
          <p:cNvPr id="8" name="Rectangle 7"/>
          <p:cNvSpPr/>
          <p:nvPr/>
        </p:nvSpPr>
        <p:spPr>
          <a:xfrm>
            <a:off x="6400800" y="1657350"/>
            <a:ext cx="1276310" cy="830997"/>
          </a:xfrm>
          <a:prstGeom prst="rect">
            <a:avLst/>
          </a:prstGeom>
          <a:noFill/>
          <a:ln>
            <a:solidFill>
              <a:schemeClr val="tx1"/>
            </a:solidFill>
          </a:ln>
        </p:spPr>
        <p:txBody>
          <a:bodyPr wrap="none">
            <a:spAutoFit/>
          </a:bodyPr>
          <a:lstStyle/>
          <a:p>
            <a:pPr algn="ctr"/>
            <a:r>
              <a:rPr lang="en" sz="1200" i="1" dirty="0" smtClean="0"/>
              <a:t>MetaArchive</a:t>
            </a:r>
            <a:br>
              <a:rPr lang="en" sz="1200" i="1" dirty="0" smtClean="0"/>
            </a:br>
            <a:r>
              <a:rPr lang="en" sz="1200" i="1" dirty="0" smtClean="0"/>
              <a:t>DuraCloud</a:t>
            </a:r>
            <a:br>
              <a:rPr lang="en" sz="1200" i="1" dirty="0" smtClean="0"/>
            </a:br>
            <a:r>
              <a:rPr lang="en" sz="1200" i="1" dirty="0" smtClean="0"/>
              <a:t>Amazon Glacier</a:t>
            </a:r>
          </a:p>
          <a:p>
            <a:pPr algn="ctr"/>
            <a:r>
              <a:rPr lang="en" sz="1200" i="1" dirty="0" smtClean="0"/>
              <a:t>Internet Archive</a:t>
            </a:r>
          </a:p>
        </p:txBody>
      </p:sp>
      <p:sp>
        <p:nvSpPr>
          <p:cNvPr id="11" name="TextBox 10"/>
          <p:cNvSpPr txBox="1"/>
          <p:nvPr/>
        </p:nvSpPr>
        <p:spPr>
          <a:xfrm>
            <a:off x="1752600" y="3105150"/>
            <a:ext cx="4826962" cy="307777"/>
          </a:xfrm>
          <a:prstGeom prst="rect">
            <a:avLst/>
          </a:prstGeom>
          <a:noFill/>
        </p:spPr>
        <p:txBody>
          <a:bodyPr wrap="none" rtlCol="0">
            <a:spAutoFit/>
          </a:bodyPr>
          <a:lstStyle/>
          <a:p>
            <a:r>
              <a:rPr lang="en-US" b="1" dirty="0" smtClean="0"/>
              <a:t>But there are a few that will pretty much do it all like….</a:t>
            </a:r>
            <a:endParaRPr lang="en-US" b="1" dirty="0"/>
          </a:p>
        </p:txBody>
      </p:sp>
      <p:sp>
        <p:nvSpPr>
          <p:cNvPr id="12" name="Rectangle 11"/>
          <p:cNvSpPr/>
          <p:nvPr/>
        </p:nvSpPr>
        <p:spPr>
          <a:xfrm>
            <a:off x="3124200" y="3486150"/>
            <a:ext cx="2392001" cy="461665"/>
          </a:xfrm>
          <a:prstGeom prst="rect">
            <a:avLst/>
          </a:prstGeom>
          <a:noFill/>
          <a:ln>
            <a:solidFill>
              <a:schemeClr val="tx1"/>
            </a:solidFill>
          </a:ln>
        </p:spPr>
        <p:txBody>
          <a:bodyPr wrap="none">
            <a:spAutoFit/>
          </a:bodyPr>
          <a:lstStyle/>
          <a:p>
            <a:pPr algn="ctr"/>
            <a:r>
              <a:rPr lang="en" sz="1200" i="1" dirty="0" smtClean="0"/>
              <a:t>Preservica</a:t>
            </a:r>
            <a:br>
              <a:rPr lang="en" sz="1200" i="1" dirty="0" smtClean="0"/>
            </a:br>
            <a:r>
              <a:rPr lang="en" sz="1200" i="1" dirty="0" smtClean="0"/>
              <a:t>Dspace Direct (uses DuraCloud)</a:t>
            </a:r>
            <a:endParaRPr lang="en-US" sz="1200" i="1" dirty="0"/>
          </a:p>
        </p:txBody>
      </p:sp>
      <p:cxnSp>
        <p:nvCxnSpPr>
          <p:cNvPr id="10" name="Straight Connector 9"/>
          <p:cNvCxnSpPr/>
          <p:nvPr/>
        </p:nvCxnSpPr>
        <p:spPr>
          <a:xfrm>
            <a:off x="228600" y="1123950"/>
            <a:ext cx="0" cy="13284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1123950"/>
            <a:ext cx="1519679"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1047750"/>
            <a:ext cx="1828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15400" y="1047750"/>
            <a:ext cx="0" cy="1676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3333750"/>
            <a:ext cx="0" cy="914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38200" y="4248150"/>
            <a:ext cx="791728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763000" y="3257550"/>
            <a:ext cx="0" cy="99060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47950"/>
            <a:ext cx="8321782" cy="30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533400" y="590550"/>
            <a:ext cx="8458200" cy="338554"/>
          </a:xfrm>
          <a:prstGeom prst="rect">
            <a:avLst/>
          </a:prstGeom>
          <a:noFill/>
        </p:spPr>
        <p:txBody>
          <a:bodyPr wrap="square" rtlCol="0">
            <a:spAutoFit/>
          </a:bodyPr>
          <a:lstStyle/>
          <a:p>
            <a:r>
              <a:rPr lang="en-US" sz="1600" dirty="0" smtClean="0"/>
              <a:t>Most tools and services only perform </a:t>
            </a:r>
            <a:r>
              <a:rPr lang="en-US" sz="1600" i="1" dirty="0" smtClean="0"/>
              <a:t>some</a:t>
            </a:r>
            <a:r>
              <a:rPr lang="en-US" sz="1600" dirty="0" smtClean="0"/>
              <a:t> of the functions in a digital curation lifecycle.</a:t>
            </a:r>
            <a:endParaRPr lang="en-US" sz="1600" dirty="0"/>
          </a:p>
        </p:txBody>
      </p:sp>
      <p:sp>
        <p:nvSpPr>
          <p:cNvPr id="27" name="TextBox 26"/>
          <p:cNvSpPr txBox="1"/>
          <p:nvPr/>
        </p:nvSpPr>
        <p:spPr>
          <a:xfrm>
            <a:off x="2057400" y="4400550"/>
            <a:ext cx="5257800" cy="646331"/>
          </a:xfrm>
          <a:prstGeom prst="rect">
            <a:avLst/>
          </a:prstGeom>
          <a:noFill/>
          <a:ln>
            <a:solidFill>
              <a:schemeClr val="tx1"/>
            </a:solidFill>
          </a:ln>
        </p:spPr>
        <p:txBody>
          <a:bodyPr wrap="square" rtlCol="0">
            <a:spAutoFit/>
          </a:bodyPr>
          <a:lstStyle/>
          <a:p>
            <a:pPr marL="38100">
              <a:buSzPct val="166666"/>
            </a:pPr>
            <a:r>
              <a:rPr lang="en" sz="1200" b="1" dirty="0" smtClean="0"/>
              <a:t>Please Keep In Mind…</a:t>
            </a:r>
            <a:endParaRPr lang="en" sz="1200" dirty="0" smtClean="0"/>
          </a:p>
          <a:p>
            <a:pPr marL="38100">
              <a:buSzPct val="166666"/>
            </a:pPr>
            <a:r>
              <a:rPr lang="en" sz="1200" dirty="0"/>
              <a:t> </a:t>
            </a:r>
            <a:r>
              <a:rPr lang="en" sz="1200" dirty="0" smtClean="0"/>
              <a:t>       This </a:t>
            </a:r>
            <a:r>
              <a:rPr lang="en" sz="1200" dirty="0"/>
              <a:t>is NOT </a:t>
            </a:r>
            <a:r>
              <a:rPr lang="en" sz="1200" dirty="0" smtClean="0"/>
              <a:t>exhaustive. Software </a:t>
            </a:r>
            <a:r>
              <a:rPr lang="en" sz="1200" dirty="0"/>
              <a:t>changes quickly</a:t>
            </a:r>
            <a:r>
              <a:rPr lang="en" sz="1200" dirty="0" smtClean="0"/>
              <a:t>!</a:t>
            </a:r>
            <a:br>
              <a:rPr lang="en" sz="1200" dirty="0" smtClean="0"/>
            </a:br>
            <a:r>
              <a:rPr lang="en" sz="1200" dirty="0" smtClean="0"/>
              <a:t>        Based </a:t>
            </a:r>
            <a:r>
              <a:rPr lang="en" sz="1200" dirty="0"/>
              <a:t>on availability at time </a:t>
            </a:r>
            <a:r>
              <a:rPr lang="en" sz="1200" dirty="0" smtClean="0"/>
              <a:t>of testing </a:t>
            </a:r>
            <a:r>
              <a:rPr lang="en" sz="1200" dirty="0"/>
              <a:t>and our perceived </a:t>
            </a:r>
            <a:r>
              <a:rPr lang="en" sz="1200" dirty="0" smtClean="0"/>
              <a:t>needs.</a:t>
            </a:r>
            <a:endParaRPr lang="en" sz="1200" dirty="0"/>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52400" y="135765"/>
            <a:ext cx="8229600" cy="1066800"/>
          </a:xfrm>
          <a:prstGeom prst="rect">
            <a:avLst/>
          </a:prstGeom>
        </p:spPr>
        <p:txBody>
          <a:bodyPr lIns="91425" tIns="91425" rIns="91425" bIns="91425" anchor="b" anchorCtr="0">
            <a:noAutofit/>
          </a:bodyPr>
          <a:lstStyle/>
          <a:p>
            <a:pPr lvl="0" rtl="0">
              <a:buNone/>
            </a:pPr>
            <a:r>
              <a:rPr lang="en" sz="2800" dirty="0"/>
              <a:t>Don’t </a:t>
            </a:r>
            <a:r>
              <a:rPr lang="en" sz="2800" dirty="0" smtClean="0"/>
              <a:t>Panic - Your </a:t>
            </a:r>
            <a:r>
              <a:rPr lang="en" sz="2800" dirty="0"/>
              <a:t>Pre-Ingest Workflow</a:t>
            </a:r>
            <a:r>
              <a:rPr lang="en" sz="3200" dirty="0"/>
              <a:t/>
            </a:r>
            <a:br>
              <a:rPr lang="en" sz="3200" dirty="0"/>
            </a:br>
            <a:r>
              <a:rPr lang="en" sz="1800" b="0" dirty="0"/>
              <a:t>aka Wrangling your digital stuff before you can get it into a shiny system</a:t>
            </a:r>
            <a:br>
              <a:rPr lang="en" sz="1800" b="0" dirty="0"/>
            </a:br>
            <a:endParaRPr lang="en" sz="1800" b="0" dirty="0"/>
          </a:p>
        </p:txBody>
      </p:sp>
      <p:sp>
        <p:nvSpPr>
          <p:cNvPr id="2" name="TextBox 1"/>
          <p:cNvSpPr txBox="1"/>
          <p:nvPr/>
        </p:nvSpPr>
        <p:spPr>
          <a:xfrm>
            <a:off x="381000" y="1722894"/>
            <a:ext cx="4918334" cy="2246769"/>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dirty="0" smtClean="0"/>
              <a:t>Begin an Inventory Spreadsheet</a:t>
            </a:r>
          </a:p>
          <a:p>
            <a:pPr marL="285750" indent="-285750">
              <a:lnSpc>
                <a:spcPct val="200000"/>
              </a:lnSpc>
              <a:buFont typeface="Arial" panose="020B0604020202020204" pitchFamily="34" charset="0"/>
              <a:buChar char="•"/>
            </a:pPr>
            <a:r>
              <a:rPr lang="en-US" dirty="0" smtClean="0"/>
              <a:t>Move everything to </a:t>
            </a:r>
            <a:r>
              <a:rPr lang="en-US" dirty="0"/>
              <a:t>a stable carrier (like a network </a:t>
            </a:r>
            <a:r>
              <a:rPr lang="en-US" dirty="0" smtClean="0"/>
              <a:t>drive)</a:t>
            </a:r>
            <a:endParaRPr lang="en-US" dirty="0"/>
          </a:p>
          <a:p>
            <a:pPr marL="285750" indent="-285750">
              <a:lnSpc>
                <a:spcPct val="200000"/>
              </a:lnSpc>
              <a:buFont typeface="Arial" panose="020B0604020202020204" pitchFamily="34" charset="0"/>
              <a:buChar char="•"/>
            </a:pPr>
            <a:r>
              <a:rPr lang="en-US" dirty="0" smtClean="0">
                <a:solidFill>
                  <a:schemeClr val="tx1"/>
                </a:solidFill>
              </a:rPr>
              <a:t>Make an Access Copy from your Master Copy</a:t>
            </a:r>
          </a:p>
          <a:p>
            <a:pPr marL="285750" indent="-285750">
              <a:lnSpc>
                <a:spcPct val="200000"/>
              </a:lnSpc>
              <a:buFont typeface="Arial" panose="020B0604020202020204" pitchFamily="34" charset="0"/>
              <a:buChar char="•"/>
            </a:pPr>
            <a:r>
              <a:rPr lang="en-US" dirty="0" smtClean="0">
                <a:solidFill>
                  <a:schemeClr val="tx1"/>
                </a:solidFill>
              </a:rPr>
              <a:t>Note these locations in your Inventory Spreadsheet</a:t>
            </a:r>
          </a:p>
          <a:p>
            <a:pPr marL="285750" indent="-285750">
              <a:lnSpc>
                <a:spcPct val="200000"/>
              </a:lnSpc>
              <a:buFont typeface="Arial" panose="020B0604020202020204" pitchFamily="34" charset="0"/>
              <a:buChar char="•"/>
            </a:pPr>
            <a:r>
              <a:rPr lang="en-US" dirty="0" smtClean="0">
                <a:solidFill>
                  <a:schemeClr val="tx1"/>
                </a:solidFill>
              </a:rPr>
              <a:t>OPTIONAL: Keep original media </a:t>
            </a:r>
          </a:p>
        </p:txBody>
      </p:sp>
      <p:sp>
        <p:nvSpPr>
          <p:cNvPr id="7" name="TextBox 6"/>
          <p:cNvSpPr txBox="1"/>
          <p:nvPr/>
        </p:nvSpPr>
        <p:spPr>
          <a:xfrm>
            <a:off x="4800600" y="4010620"/>
            <a:ext cx="3981833"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200" i="1" dirty="0" smtClean="0"/>
              <a:t>Most of these will cost you more time than money</a:t>
            </a:r>
          </a:p>
          <a:p>
            <a:pPr marL="285750" indent="-285750">
              <a:lnSpc>
                <a:spcPct val="150000"/>
              </a:lnSpc>
              <a:buFont typeface="Wingdings" panose="05000000000000000000" pitchFamily="2" charset="2"/>
              <a:buChar char="ü"/>
            </a:pPr>
            <a:r>
              <a:rPr lang="en" sz="1200" i="1" dirty="0"/>
              <a:t>Document what you do pre-ingest. For future </a:t>
            </a:r>
            <a:r>
              <a:rPr lang="en" sz="1200" i="1" dirty="0" smtClean="0"/>
              <a:t>you.</a:t>
            </a:r>
            <a:endParaRPr lang="en-US" sz="1200" i="1" dirty="0" smtClean="0"/>
          </a:p>
          <a:p>
            <a:pPr marL="285750" indent="-285750">
              <a:lnSpc>
                <a:spcPct val="150000"/>
              </a:lnSpc>
              <a:buFont typeface="Wingdings" panose="05000000000000000000" pitchFamily="2" charset="2"/>
              <a:buChar char="ü"/>
            </a:pPr>
            <a:r>
              <a:rPr lang="en-US" sz="1200" i="1" dirty="0" smtClean="0"/>
              <a:t>Remember: Good enough is just fine. For now.</a:t>
            </a:r>
          </a:p>
        </p:txBody>
      </p:sp>
      <p:sp>
        <p:nvSpPr>
          <p:cNvPr id="5" name="Rectangle 4"/>
          <p:cNvSpPr/>
          <p:nvPr/>
        </p:nvSpPr>
        <p:spPr>
          <a:xfrm>
            <a:off x="306829" y="1491879"/>
            <a:ext cx="2055371" cy="307777"/>
          </a:xfrm>
          <a:prstGeom prst="rect">
            <a:avLst/>
          </a:prstGeom>
        </p:spPr>
        <p:txBody>
          <a:bodyPr wrap="none">
            <a:spAutoFit/>
          </a:bodyPr>
          <a:lstStyle/>
          <a:p>
            <a:r>
              <a:rPr lang="en-US" b="1" dirty="0" smtClean="0"/>
              <a:t>Starting from scratch:</a:t>
            </a:r>
            <a:endParaRPr lang="en-US" b="1" dirty="0"/>
          </a:p>
        </p:txBody>
      </p:sp>
      <p:sp>
        <p:nvSpPr>
          <p:cNvPr id="8" name="Rectangle 7"/>
          <p:cNvSpPr/>
          <p:nvPr/>
        </p:nvSpPr>
        <p:spPr>
          <a:xfrm>
            <a:off x="228600" y="999351"/>
            <a:ext cx="6170172" cy="276999"/>
          </a:xfrm>
          <a:prstGeom prst="rect">
            <a:avLst/>
          </a:prstGeom>
          <a:noFill/>
          <a:ln>
            <a:solidFill>
              <a:schemeClr val="accent1"/>
            </a:solidFill>
          </a:ln>
        </p:spPr>
        <p:txBody>
          <a:bodyPr wrap="square">
            <a:spAutoFit/>
          </a:bodyPr>
          <a:lstStyle/>
          <a:p>
            <a:pPr algn="ctr"/>
            <a:r>
              <a:rPr lang="en-US" sz="1200" b="1" dirty="0" smtClean="0"/>
              <a:t>NOTE: This is only ONE way to do this… Everyone’s workflow is a little different! </a:t>
            </a:r>
            <a:endParaRPr lang="en-US" sz="1200" b="1"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Storage options are cheap and everywhere!</a:t>
            </a:r>
          </a:p>
          <a:p>
            <a:endParaRPr lang="en-US" dirty="0"/>
          </a:p>
        </p:txBody>
      </p:sp>
      <p:sp>
        <p:nvSpPr>
          <p:cNvPr id="4" name="Title 1"/>
          <p:cNvSpPr>
            <a:spLocks noGrp="1"/>
          </p:cNvSpPr>
          <p:nvPr>
            <p:ph type="title"/>
          </p:nvPr>
        </p:nvSpPr>
        <p:spPr/>
        <p:txBody>
          <a:bodyPr>
            <a:normAutofit/>
          </a:bodyPr>
          <a:lstStyle/>
          <a:p>
            <a:r>
              <a:rPr lang="en-US" sz="3600" dirty="0" smtClean="0"/>
              <a:t>Storage</a:t>
            </a:r>
            <a:endParaRPr lang="en-US" sz="3600" dirty="0"/>
          </a:p>
        </p:txBody>
      </p:sp>
    </p:spTree>
    <p:extLst>
      <p:ext uri="{BB962C8B-B14F-4D97-AF65-F5344CB8AC3E}">
        <p14:creationId xmlns:p14="http://schemas.microsoft.com/office/powerpoint/2010/main" val="2281341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752600" y="418950"/>
            <a:ext cx="5562600" cy="857400"/>
          </a:xfrm>
          <a:prstGeom prst="rect">
            <a:avLst/>
          </a:prstGeom>
        </p:spPr>
        <p:txBody>
          <a:bodyPr lIns="91425" tIns="91425" rIns="91425" bIns="91425" anchor="b" anchorCtr="0">
            <a:noAutofit/>
          </a:bodyPr>
          <a:lstStyle/>
          <a:p>
            <a:pPr>
              <a:buNone/>
            </a:pPr>
            <a:r>
              <a:rPr lang="en" dirty="0" smtClean="0"/>
              <a:t>CONGRATULATIONS!</a:t>
            </a:r>
            <a:endParaRPr lang="en" dirty="0"/>
          </a:p>
        </p:txBody>
      </p:sp>
      <p:sp>
        <p:nvSpPr>
          <p:cNvPr id="304" name="Shape 304"/>
          <p:cNvSpPr txBox="1">
            <a:spLocks noGrp="1"/>
          </p:cNvSpPr>
          <p:nvPr>
            <p:ph type="body" idx="1"/>
          </p:nvPr>
        </p:nvSpPr>
        <p:spPr>
          <a:xfrm>
            <a:off x="228600" y="1733550"/>
            <a:ext cx="8686800" cy="1066798"/>
          </a:xfrm>
          <a:prstGeom prst="rect">
            <a:avLst/>
          </a:prstGeom>
        </p:spPr>
        <p:txBody>
          <a:bodyPr lIns="91425" tIns="91425" rIns="91425" bIns="91425" anchor="t" anchorCtr="0">
            <a:noAutofit/>
          </a:bodyPr>
          <a:lstStyle/>
          <a:p>
            <a:pPr algn="ctr"/>
            <a:r>
              <a:rPr lang="en-US" sz="2800" b="1" dirty="0" smtClean="0"/>
              <a:t>We call this “Digital Preservation in Your Office”</a:t>
            </a:r>
            <a:endParaRPr sz="2800" b="1" dirty="0"/>
          </a:p>
        </p:txBody>
      </p:sp>
      <p:sp>
        <p:nvSpPr>
          <p:cNvPr id="4" name="Shape 304"/>
          <p:cNvSpPr txBox="1">
            <a:spLocks/>
          </p:cNvSpPr>
          <p:nvPr/>
        </p:nvSpPr>
        <p:spPr>
          <a:xfrm>
            <a:off x="228600" y="3105152"/>
            <a:ext cx="8686800" cy="106679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algn="ctr"/>
            <a:r>
              <a:rPr lang="en-US" sz="2800" b="1" dirty="0" smtClean="0"/>
              <a:t>There are things that need to happen </a:t>
            </a:r>
            <a:r>
              <a:rPr lang="en-US" sz="2800" b="1" i="1" dirty="0" smtClean="0"/>
              <a:t>outside</a:t>
            </a:r>
            <a:r>
              <a:rPr lang="en-US" sz="2800" b="1" dirty="0" smtClean="0"/>
              <a:t> of your office as well….</a:t>
            </a:r>
            <a:endParaRPr lang="en-US" sz="2800" b="1" dirty="0"/>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2819400" cy="2362200"/>
          </a:xfrm>
        </p:spPr>
        <p:txBody>
          <a:bodyPr>
            <a:normAutofit/>
          </a:bodyPr>
          <a:lstStyle/>
          <a:p>
            <a:r>
              <a:rPr lang="en-US" sz="3200" b="0" dirty="0" smtClean="0"/>
              <a:t>A tale of two centuries: </a:t>
            </a:r>
            <a:br>
              <a:rPr lang="en-US" sz="3200" b="0" dirty="0" smtClean="0"/>
            </a:br>
            <a:r>
              <a:rPr lang="en-US" sz="3200" b="0" dirty="0"/>
              <a:t/>
            </a:r>
            <a:br>
              <a:rPr lang="en-US" sz="3200" b="0" dirty="0"/>
            </a:br>
            <a:r>
              <a:rPr lang="en-US" sz="3200" b="0" dirty="0" smtClean="0"/>
              <a:t>Class of 1914</a:t>
            </a:r>
            <a:endParaRPr lang="en-US" sz="3200"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199" y="285750"/>
            <a:ext cx="4728743" cy="4495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57550"/>
            <a:ext cx="5638800" cy="1524000"/>
          </a:xfrm>
        </p:spPr>
        <p:txBody>
          <a:bodyPr>
            <a:normAutofit/>
          </a:bodyPr>
          <a:lstStyle/>
          <a:p>
            <a:pPr>
              <a:buNone/>
            </a:pPr>
            <a:r>
              <a:rPr lang="en-US" sz="2000" i="1" dirty="0" smtClean="0"/>
              <a:t>Their legacy is locked up in scattered social media sites—personal and organizational—and who has access? </a:t>
            </a:r>
          </a:p>
          <a:p>
            <a:pPr algn="ctr">
              <a:buNone/>
            </a:pPr>
            <a:r>
              <a:rPr lang="en-US" sz="2000" i="1" dirty="0" smtClean="0"/>
              <a:t>Not me!</a:t>
            </a:r>
            <a:endParaRPr lang="en-US" sz="2000" i="1" dirty="0"/>
          </a:p>
        </p:txBody>
      </p:sp>
      <p:sp>
        <p:nvSpPr>
          <p:cNvPr id="5" name="Title 1"/>
          <p:cNvSpPr txBox="1">
            <a:spLocks/>
          </p:cNvSpPr>
          <p:nvPr/>
        </p:nvSpPr>
        <p:spPr>
          <a:xfrm>
            <a:off x="304800" y="133350"/>
            <a:ext cx="2819400" cy="2362200"/>
          </a:xfrm>
          <a:prstGeom prst="rect">
            <a:avLst/>
          </a:prstGeom>
        </p:spPr>
        <p:txBody>
          <a:bodyPr lIns="91425" tIns="91425" rIns="91425" bIns="91425" anchor="b" anchorCtr="0">
            <a:norm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US" sz="3200" b="0" dirty="0" smtClean="0"/>
              <a:t>A tale of two centuries: </a:t>
            </a:r>
            <a:br>
              <a:rPr lang="en-US" sz="3200" b="0" dirty="0" smtClean="0"/>
            </a:br>
            <a:r>
              <a:rPr lang="en-US" sz="3200" b="0" dirty="0" smtClean="0"/>
              <a:t/>
            </a:r>
            <a:br>
              <a:rPr lang="en-US" sz="3200" b="0" dirty="0" smtClean="0"/>
            </a:br>
            <a:r>
              <a:rPr lang="en-US" sz="3200" b="0" dirty="0" smtClean="0"/>
              <a:t>Class of 2014</a:t>
            </a:r>
            <a:endParaRPr lang="en-US" sz="32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33350"/>
            <a:ext cx="2362200" cy="48873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201260"/>
            <a:ext cx="2819400" cy="2819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09550"/>
            <a:ext cx="2667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52400" y="-171450"/>
            <a:ext cx="8229600" cy="857400"/>
          </a:xfrm>
          <a:prstGeom prst="rect">
            <a:avLst/>
          </a:prstGeom>
        </p:spPr>
        <p:txBody>
          <a:bodyPr lIns="91425" tIns="91425" rIns="91425" bIns="91425" anchor="b" anchorCtr="0">
            <a:noAutofit/>
          </a:bodyPr>
          <a:lstStyle/>
          <a:p>
            <a:pPr>
              <a:buNone/>
            </a:pPr>
            <a:r>
              <a:rPr lang="en" sz="3200" dirty="0"/>
              <a:t>Outside </a:t>
            </a:r>
            <a:r>
              <a:rPr lang="en" sz="3200" dirty="0" smtClean="0"/>
              <a:t>Your </a:t>
            </a:r>
            <a:r>
              <a:rPr lang="en" sz="3200" dirty="0"/>
              <a:t>O</a:t>
            </a:r>
            <a:r>
              <a:rPr lang="en" sz="3200" dirty="0" smtClean="0"/>
              <a:t>ffice</a:t>
            </a:r>
            <a:endParaRPr lang="en" sz="3200" dirty="0"/>
          </a:p>
        </p:txBody>
      </p:sp>
      <p:sp>
        <p:nvSpPr>
          <p:cNvPr id="2" name="TextBox 1"/>
          <p:cNvSpPr txBox="1"/>
          <p:nvPr/>
        </p:nvSpPr>
        <p:spPr>
          <a:xfrm>
            <a:off x="228600" y="753636"/>
            <a:ext cx="4648200" cy="4093428"/>
          </a:xfrm>
          <a:prstGeom prst="rect">
            <a:avLst/>
          </a:prstGeom>
          <a:noFill/>
        </p:spPr>
        <p:txBody>
          <a:bodyPr wrap="square" rtlCol="0">
            <a:spAutoFit/>
          </a:bodyPr>
          <a:lstStyle/>
          <a:p>
            <a:r>
              <a:rPr lang="en-US" sz="2000" dirty="0" smtClean="0"/>
              <a:t>Digital Preservation is not sustainable by just using a tool or selecting a service. Sustainability takes funding and people. </a:t>
            </a:r>
            <a:br>
              <a:rPr lang="en-US" sz="2000" dirty="0" smtClean="0"/>
            </a:br>
            <a:endParaRPr lang="en-US" sz="2000" dirty="0" smtClean="0"/>
          </a:p>
          <a:p>
            <a:r>
              <a:rPr lang="en-US" sz="2000" dirty="0" smtClean="0"/>
              <a:t>You cannot do this alone. </a:t>
            </a:r>
            <a:r>
              <a:rPr lang="en-US" sz="2000" b="1" dirty="0" smtClean="0"/>
              <a:t>You will need to talk to other people</a:t>
            </a:r>
            <a:r>
              <a:rPr lang="en-US" sz="2000" dirty="0" smtClean="0"/>
              <a:t>… because you are not the only boss </a:t>
            </a:r>
            <a:r>
              <a:rPr lang="en-US" sz="2000" dirty="0"/>
              <a:t>o</a:t>
            </a:r>
            <a:r>
              <a:rPr lang="en-US" sz="2000" dirty="0" smtClean="0"/>
              <a:t>f this.</a:t>
            </a:r>
            <a:br>
              <a:rPr lang="en-US" sz="2000" dirty="0" smtClean="0"/>
            </a:br>
            <a:endParaRPr lang="en-US" sz="2000" dirty="0" smtClean="0"/>
          </a:p>
          <a:p>
            <a:r>
              <a:rPr lang="en-US" sz="2000" dirty="0" smtClean="0"/>
              <a:t>Successful Digital Preservation programs take a team of people at multiple administrative levels.</a:t>
            </a:r>
            <a:endParaRPr lang="en-US" sz="2000" dirty="0"/>
          </a:p>
        </p:txBody>
      </p:sp>
      <p:pic>
        <p:nvPicPr>
          <p:cNvPr id="1026" name="Picture 2" descr="technology, organization, and resources are the three legs of digital pre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353" y="1287036"/>
            <a:ext cx="3536602" cy="25039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62155" y="3636571"/>
            <a:ext cx="3429000" cy="992579"/>
          </a:xfrm>
          <a:prstGeom prst="rect">
            <a:avLst/>
          </a:prstGeom>
        </p:spPr>
        <p:txBody>
          <a:bodyPr wrap="square">
            <a:spAutoFit/>
          </a:bodyPr>
          <a:lstStyle/>
          <a:p>
            <a:pPr algn="r"/>
            <a:r>
              <a:rPr lang="en-US" sz="1200" dirty="0" smtClean="0"/>
              <a:t/>
            </a:r>
            <a:br>
              <a:rPr lang="en-US" sz="1200" dirty="0" smtClean="0"/>
            </a:br>
            <a:r>
              <a:rPr lang="en-US" sz="1200" dirty="0" smtClean="0"/>
              <a:t>Anne </a:t>
            </a:r>
            <a:r>
              <a:rPr lang="en-US" sz="1200" dirty="0"/>
              <a:t>R. </a:t>
            </a:r>
            <a:r>
              <a:rPr lang="en-US" sz="1200" dirty="0" smtClean="0"/>
              <a:t>Kenney</a:t>
            </a:r>
          </a:p>
          <a:p>
            <a:pPr algn="r"/>
            <a:r>
              <a:rPr lang="en-US" sz="1200" dirty="0" smtClean="0"/>
              <a:t>Nancy McGovern </a:t>
            </a:r>
          </a:p>
          <a:p>
            <a:pPr algn="r"/>
            <a:r>
              <a:rPr lang="en-US" sz="1200" i="1" dirty="0" smtClean="0">
                <a:solidFill>
                  <a:schemeClr val="tx1"/>
                </a:solidFill>
              </a:rPr>
              <a:t>Digital </a:t>
            </a:r>
            <a:r>
              <a:rPr lang="en-US" sz="1200" i="1" dirty="0">
                <a:solidFill>
                  <a:schemeClr val="tx1"/>
                </a:solidFill>
              </a:rPr>
              <a:t>Preservation Management </a:t>
            </a:r>
            <a:r>
              <a:rPr lang="en-US" sz="1200" i="1" dirty="0" smtClean="0">
                <a:solidFill>
                  <a:schemeClr val="tx1"/>
                </a:solidFill>
              </a:rPr>
              <a:t>Workshop</a:t>
            </a:r>
          </a:p>
          <a:p>
            <a:pPr algn="r"/>
            <a:r>
              <a:rPr lang="en-US" sz="1000" dirty="0">
                <a:solidFill>
                  <a:schemeClr val="tx1"/>
                </a:solidFill>
                <a:hlinkClick r:id="rId4"/>
              </a:rPr>
              <a:t>http://www.dpworkshop.org/</a:t>
            </a:r>
            <a:endParaRPr lang="en-US" sz="1000" dirty="0">
              <a:solidFill>
                <a:schemeClr val="tx1"/>
              </a:solidFill>
            </a:endParaRPr>
          </a:p>
        </p:txBody>
      </p:sp>
      <p:sp>
        <p:nvSpPr>
          <p:cNvPr id="4" name="Rectangle 3"/>
          <p:cNvSpPr/>
          <p:nvPr/>
        </p:nvSpPr>
        <p:spPr>
          <a:xfrm>
            <a:off x="5181600" y="895350"/>
            <a:ext cx="3861955" cy="307777"/>
          </a:xfrm>
          <a:prstGeom prst="rect">
            <a:avLst/>
          </a:prstGeom>
        </p:spPr>
        <p:txBody>
          <a:bodyPr wrap="none">
            <a:spAutoFit/>
          </a:bodyPr>
          <a:lstStyle/>
          <a:p>
            <a:r>
              <a:rPr lang="en-US" b="1" dirty="0"/>
              <a:t>Three-Legged Stool of Digital Preservation </a:t>
            </a:r>
            <a:endParaRPr lang="en-US" dirty="0"/>
          </a:p>
        </p:txBody>
      </p:sp>
      <p:cxnSp>
        <p:nvCxnSpPr>
          <p:cNvPr id="6" name="Straight Connector 5"/>
          <p:cNvCxnSpPr/>
          <p:nvPr/>
        </p:nvCxnSpPr>
        <p:spPr>
          <a:xfrm>
            <a:off x="4876800" y="816173"/>
            <a:ext cx="0" cy="3889177"/>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981200" y="-19050"/>
            <a:ext cx="5181600" cy="857400"/>
          </a:xfrm>
          <a:prstGeom prst="rect">
            <a:avLst/>
          </a:prstGeom>
        </p:spPr>
        <p:txBody>
          <a:bodyPr lIns="91425" tIns="91425" rIns="91425" bIns="91425" anchor="b" anchorCtr="0">
            <a:noAutofit/>
          </a:bodyPr>
          <a:lstStyle/>
          <a:p>
            <a:pPr>
              <a:buNone/>
            </a:pPr>
            <a:r>
              <a:rPr lang="en" dirty="0"/>
              <a:t>Assemble Your Team!</a:t>
            </a:r>
          </a:p>
        </p:txBody>
      </p:sp>
      <p:sp>
        <p:nvSpPr>
          <p:cNvPr id="316" name="Shape 316"/>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buNone/>
            </a:pPr>
            <a:r>
              <a:rPr lang="en" sz="1800" dirty="0"/>
              <a:t>
</a:t>
            </a:r>
          </a:p>
          <a:p>
            <a:endParaRPr dirty="0"/>
          </a:p>
          <a:p>
            <a:endParaRPr dirty="0"/>
          </a:p>
          <a:p>
            <a:endParaRPr dirty="0"/>
          </a:p>
          <a:p>
            <a:endParaRPr dirty="0"/>
          </a:p>
          <a:p>
            <a:endParaRPr dirty="0"/>
          </a:p>
          <a:p>
            <a:endParaRPr dirty="0"/>
          </a:p>
        </p:txBody>
      </p:sp>
      <p:pic>
        <p:nvPicPr>
          <p:cNvPr id="317" name="Shape 317"/>
          <p:cNvPicPr preferRelativeResize="0"/>
          <p:nvPr/>
        </p:nvPicPr>
        <p:blipFill>
          <a:blip r:embed="rId3"/>
          <a:stretch>
            <a:fillRect/>
          </a:stretch>
        </p:blipFill>
        <p:spPr>
          <a:xfrm>
            <a:off x="1524000" y="895350"/>
            <a:ext cx="5864225" cy="3612499"/>
          </a:xfrm>
          <a:prstGeom prst="rect">
            <a:avLst/>
          </a:prstGeom>
          <a:noFill/>
          <a:ln>
            <a:solidFill>
              <a:schemeClr val="accent1"/>
            </a:solidFill>
          </a:ln>
        </p:spPr>
      </p:pic>
      <p:sp>
        <p:nvSpPr>
          <p:cNvPr id="5" name="Rectangle 4"/>
          <p:cNvSpPr/>
          <p:nvPr/>
        </p:nvSpPr>
        <p:spPr>
          <a:xfrm>
            <a:off x="1447800" y="4476750"/>
            <a:ext cx="4572000" cy="276999"/>
          </a:xfrm>
          <a:prstGeom prst="rect">
            <a:avLst/>
          </a:prstGeom>
        </p:spPr>
        <p:txBody>
          <a:bodyPr>
            <a:spAutoFit/>
          </a:bodyPr>
          <a:lstStyle/>
          <a:p>
            <a:pPr lvl="0"/>
            <a:r>
              <a:rPr lang="en" sz="1200" dirty="0"/>
              <a:t>Image: </a:t>
            </a:r>
            <a:r>
              <a:rPr lang="en" sz="1200" dirty="0" smtClean="0"/>
              <a:t>Flickr </a:t>
            </a:r>
            <a:r>
              <a:rPr lang="en" sz="1200" dirty="0"/>
              <a:t>Commons</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152400" y="342750"/>
            <a:ext cx="8229600" cy="857400"/>
          </a:xfrm>
          <a:prstGeom prst="rect">
            <a:avLst/>
          </a:prstGeom>
        </p:spPr>
        <p:txBody>
          <a:bodyPr lIns="91425" tIns="91425" rIns="91425" bIns="91425" anchor="b" anchorCtr="0">
            <a:noAutofit/>
          </a:bodyPr>
          <a:lstStyle/>
          <a:p>
            <a:pPr lvl="0" rtl="0">
              <a:buNone/>
            </a:pPr>
            <a:r>
              <a:rPr lang="en" sz="3200" dirty="0"/>
              <a:t>Outside Y</a:t>
            </a:r>
            <a:r>
              <a:rPr lang="en" sz="3200" dirty="0" smtClean="0"/>
              <a:t>our </a:t>
            </a:r>
            <a:r>
              <a:rPr lang="en" sz="3200" dirty="0"/>
              <a:t>O</a:t>
            </a:r>
            <a:r>
              <a:rPr lang="en" sz="3200" dirty="0" smtClean="0"/>
              <a:t>ffice</a:t>
            </a:r>
            <a:br>
              <a:rPr lang="en" sz="3200" dirty="0" smtClean="0"/>
            </a:br>
            <a:r>
              <a:rPr lang="en" sz="2800" i="1" dirty="0" smtClean="0"/>
              <a:t>Group Activity: 3-3-3 </a:t>
            </a:r>
            <a:r>
              <a:rPr lang="en" sz="2800" i="1" dirty="0"/>
              <a:t>Action Plan</a:t>
            </a:r>
            <a:endParaRPr lang="en" sz="3200" i="1" dirty="0"/>
          </a:p>
        </p:txBody>
      </p:sp>
      <p:sp>
        <p:nvSpPr>
          <p:cNvPr id="2" name="TextBox 1"/>
          <p:cNvSpPr txBox="1"/>
          <p:nvPr/>
        </p:nvSpPr>
        <p:spPr>
          <a:xfrm>
            <a:off x="228600" y="1504950"/>
            <a:ext cx="8686800" cy="2431435"/>
          </a:xfrm>
          <a:prstGeom prst="rect">
            <a:avLst/>
          </a:prstGeom>
          <a:noFill/>
        </p:spPr>
        <p:txBody>
          <a:bodyPr wrap="square" rtlCol="0">
            <a:spAutoFit/>
          </a:bodyPr>
          <a:lstStyle/>
          <a:p>
            <a:r>
              <a:rPr lang="en-US" sz="2800" dirty="0" smtClean="0"/>
              <a:t>Create a list of all roles in an organization that should </a:t>
            </a:r>
          </a:p>
          <a:p>
            <a:r>
              <a:rPr lang="en-US" sz="2800" dirty="0"/>
              <a:t> </a:t>
            </a:r>
            <a:r>
              <a:rPr lang="en-US" sz="2800" dirty="0" smtClean="0"/>
              <a:t>    play a part in some aspect of digital preservation.</a:t>
            </a:r>
          </a:p>
          <a:p>
            <a:endParaRPr lang="en-US" sz="2400" dirty="0" smtClean="0"/>
          </a:p>
          <a:p>
            <a:r>
              <a:rPr lang="en-US" sz="2200" dirty="0" smtClean="0"/>
              <a:t>Board? IT? Content creators?</a:t>
            </a: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76200" y="-323850"/>
            <a:ext cx="8229600" cy="857400"/>
          </a:xfrm>
          <a:prstGeom prst="rect">
            <a:avLst/>
          </a:prstGeom>
        </p:spPr>
        <p:txBody>
          <a:bodyPr lIns="91425" tIns="91425" rIns="91425" bIns="91425" anchor="b" anchorCtr="0">
            <a:noAutofit/>
          </a:bodyPr>
          <a:lstStyle/>
          <a:p>
            <a:pPr>
              <a:buNone/>
            </a:pPr>
            <a:r>
              <a:rPr lang="en" sz="2400" dirty="0"/>
              <a:t>3-3-3 Action Plan: Build Your Team</a:t>
            </a:r>
          </a:p>
        </p:txBody>
      </p:sp>
      <p:sp>
        <p:nvSpPr>
          <p:cNvPr id="2" name="TextBox 1"/>
          <p:cNvSpPr txBox="1"/>
          <p:nvPr/>
        </p:nvSpPr>
        <p:spPr>
          <a:xfrm>
            <a:off x="457200" y="433685"/>
            <a:ext cx="4584909" cy="400110"/>
          </a:xfrm>
          <a:prstGeom prst="rect">
            <a:avLst/>
          </a:prstGeom>
          <a:noFill/>
        </p:spPr>
        <p:txBody>
          <a:bodyPr wrap="none" rtlCol="0">
            <a:spAutoFit/>
          </a:bodyPr>
          <a:lstStyle/>
          <a:p>
            <a:r>
              <a:rPr lang="en-US" sz="2000" dirty="0" smtClean="0"/>
              <a:t>Now let’s move from roles to people….</a:t>
            </a:r>
            <a:endParaRPr lang="en-US" sz="2000" dirty="0"/>
          </a:p>
        </p:txBody>
      </p:sp>
      <p:sp>
        <p:nvSpPr>
          <p:cNvPr id="3" name="TextBox 2"/>
          <p:cNvSpPr txBox="1"/>
          <p:nvPr/>
        </p:nvSpPr>
        <p:spPr>
          <a:xfrm>
            <a:off x="838200" y="873026"/>
            <a:ext cx="7696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your 3-3-3 Action Plan handout, list 3 individuals at your institution in these roles that you already have a working relationship with.</a:t>
            </a:r>
            <a:br>
              <a:rPr lang="en-US" dirty="0" smtClean="0"/>
            </a:br>
            <a:endParaRPr lang="en-US" dirty="0" smtClean="0"/>
          </a:p>
          <a:p>
            <a:pPr marL="285750" indent="-285750">
              <a:buFont typeface="Arial" panose="020B0604020202020204" pitchFamily="34" charset="0"/>
              <a:buChar char="•"/>
            </a:pPr>
            <a:r>
              <a:rPr lang="en-US" dirty="0" smtClean="0"/>
              <a:t>Which of these folks are you willing to contact in the next 2 weeks?</a:t>
            </a:r>
            <a:br>
              <a:rPr lang="en-US" dirty="0" smtClean="0"/>
            </a:br>
            <a:r>
              <a:rPr lang="en-US" dirty="0" smtClean="0"/>
              <a:t>	…in the following month?</a:t>
            </a:r>
            <a:br>
              <a:rPr lang="en-US" dirty="0" smtClean="0"/>
            </a:br>
            <a:r>
              <a:rPr lang="en-US" dirty="0" smtClean="0"/>
              <a:t>	…in the following 3 months?</a:t>
            </a:r>
            <a:br>
              <a:rPr lang="en-US" dirty="0" smtClean="0"/>
            </a:br>
            <a:endParaRPr lang="en-US" dirty="0" smtClean="0"/>
          </a:p>
          <a:p>
            <a:pPr marL="285750" indent="-285750">
              <a:buFont typeface="Arial" panose="020B0604020202020204" pitchFamily="34" charset="0"/>
              <a:buChar char="•"/>
            </a:pPr>
            <a:r>
              <a:rPr lang="en-US" dirty="0" smtClean="0"/>
              <a:t>After bringing these colleagues on board, what are 3 concrete, small steps that you can take together to move your burgeoning DP program forward?</a:t>
            </a:r>
            <a:endParaRPr lang="en-US" dirty="0"/>
          </a:p>
        </p:txBody>
      </p:sp>
      <p:sp>
        <p:nvSpPr>
          <p:cNvPr id="11" name="Rectangle 10"/>
          <p:cNvSpPr/>
          <p:nvPr/>
        </p:nvSpPr>
        <p:spPr>
          <a:xfrm>
            <a:off x="914400" y="3257550"/>
            <a:ext cx="7367272" cy="1600438"/>
          </a:xfrm>
          <a:prstGeom prst="rect">
            <a:avLst/>
          </a:prstGeom>
          <a:noFill/>
          <a:ln>
            <a:solidFill>
              <a:schemeClr val="tx1"/>
            </a:solidFill>
          </a:ln>
        </p:spPr>
        <p:txBody>
          <a:bodyPr wrap="square">
            <a:spAutoFit/>
          </a:bodyPr>
          <a:lstStyle/>
          <a:p>
            <a:pPr algn="ctr"/>
            <a:r>
              <a:rPr lang="en-US" b="1" dirty="0" smtClean="0"/>
              <a:t>~Conversations/Meetings  </a:t>
            </a:r>
            <a:r>
              <a:rPr lang="en-US" b="1" dirty="0"/>
              <a:t> </a:t>
            </a:r>
            <a:r>
              <a:rPr lang="en-US" b="1" dirty="0" smtClean="0"/>
              <a:t>   ~Inventory </a:t>
            </a:r>
            <a:r>
              <a:rPr lang="en-US" b="1" dirty="0"/>
              <a:t>what you already have</a:t>
            </a:r>
          </a:p>
          <a:p>
            <a:pPr algn="ctr"/>
            <a:r>
              <a:rPr lang="en-US" b="1" dirty="0" smtClean="0">
                <a:solidFill>
                  <a:schemeClr val="bg2">
                    <a:lumMod val="75000"/>
                  </a:schemeClr>
                </a:solidFill>
              </a:rPr>
              <a:t>~Enhance the metadata of the records you already have</a:t>
            </a:r>
          </a:p>
          <a:p>
            <a:pPr algn="ctr"/>
            <a:r>
              <a:rPr lang="en-US" b="1" dirty="0" smtClean="0"/>
              <a:t>~Look at how current policies address digital materials (ex. collection development)</a:t>
            </a:r>
          </a:p>
          <a:p>
            <a:pPr algn="ctr"/>
            <a:r>
              <a:rPr lang="en-US" b="1" dirty="0" smtClean="0">
                <a:solidFill>
                  <a:schemeClr val="bg2">
                    <a:lumMod val="75000"/>
                  </a:schemeClr>
                </a:solidFill>
              </a:rPr>
              <a:t>~Tool investigation: Dig a little deeper on tools that piqued your interest today</a:t>
            </a:r>
          </a:p>
          <a:p>
            <a:pPr algn="ctr"/>
            <a:r>
              <a:rPr lang="en-US" b="1" dirty="0" smtClean="0"/>
              <a:t>~Look at other institutions’ DP policies with an eye to crafting your own</a:t>
            </a:r>
          </a:p>
          <a:p>
            <a:pPr algn="ctr"/>
            <a:r>
              <a:rPr lang="en-US" b="1" dirty="0" smtClean="0">
                <a:solidFill>
                  <a:schemeClr val="bg2">
                    <a:lumMod val="75000"/>
                  </a:schemeClr>
                </a:solidFill>
              </a:rPr>
              <a:t>~Engage in some outreach/education activities…host a Brown Bag!</a:t>
            </a:r>
          </a:p>
          <a:p>
            <a:pPr algn="ctr"/>
            <a:r>
              <a:rPr lang="en-US" b="1" dirty="0" smtClean="0"/>
              <a:t>~Read </a:t>
            </a:r>
            <a:r>
              <a:rPr lang="en-US" b="1" dirty="0"/>
              <a:t>the POWRR white </a:t>
            </a:r>
            <a:r>
              <a:rPr lang="en-US" b="1" dirty="0" smtClean="0"/>
              <a:t>paper</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04800" y="-114450"/>
            <a:ext cx="5105400" cy="857400"/>
          </a:xfrm>
          <a:prstGeom prst="rect">
            <a:avLst/>
          </a:prstGeom>
        </p:spPr>
        <p:txBody>
          <a:bodyPr lIns="91425" tIns="91425" rIns="91425" bIns="91425" anchor="b" anchorCtr="0">
            <a:noAutofit/>
          </a:bodyPr>
          <a:lstStyle/>
          <a:p>
            <a:pPr lvl="0" rtl="0">
              <a:buNone/>
            </a:pPr>
            <a:r>
              <a:rPr lang="en" sz="3200" dirty="0"/>
              <a:t>Advocacy Before Policy</a:t>
            </a:r>
          </a:p>
        </p:txBody>
      </p:sp>
      <p:sp>
        <p:nvSpPr>
          <p:cNvPr id="2" name="TextBox 1"/>
          <p:cNvSpPr txBox="1"/>
          <p:nvPr/>
        </p:nvSpPr>
        <p:spPr>
          <a:xfrm>
            <a:off x="533400" y="895350"/>
            <a:ext cx="7696200"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Advocacy is valuable because you’re educating people about why digital preservation is also THEIR problem.</a:t>
            </a:r>
          </a:p>
          <a:p>
            <a:r>
              <a:rPr lang="en-US" sz="1800" dirty="0"/>
              <a:t>	</a:t>
            </a:r>
            <a:r>
              <a:rPr lang="en-US" sz="1800" dirty="0" smtClean="0"/>
              <a:t>- Our one-pagers may help you frame why digital preservation is 	   important to different jobs/function.</a:t>
            </a:r>
          </a:p>
          <a:p>
            <a:r>
              <a:rPr lang="en-US" sz="1800" dirty="0"/>
              <a:t>	</a:t>
            </a:r>
            <a:r>
              <a:rPr lang="en-US" sz="1800" dirty="0" smtClean="0"/>
              <a:t>- The risks of doing nothing are a lot greater than they may think.</a:t>
            </a:r>
            <a:br>
              <a:rPr lang="en-US" sz="1800" dirty="0" smtClean="0"/>
            </a:br>
            <a:endParaRPr lang="en-US" sz="1800" dirty="0" smtClean="0"/>
          </a:p>
          <a:p>
            <a:pPr marL="285750" indent="-285750">
              <a:buFont typeface="Arial" panose="020B0604020202020204" pitchFamily="34" charset="0"/>
              <a:buChar char="•"/>
            </a:pPr>
            <a:r>
              <a:rPr lang="en-US" sz="1800" dirty="0" smtClean="0"/>
              <a:t>Good policies incorporate multiple viewpoints.</a:t>
            </a:r>
            <a:br>
              <a:rPr lang="en-US" sz="1800" dirty="0" smtClean="0"/>
            </a:br>
            <a:endParaRPr lang="en-US" sz="1800" dirty="0" smtClean="0"/>
          </a:p>
          <a:p>
            <a:pPr marL="285750" indent="-285750">
              <a:buFont typeface="Arial" panose="020B0604020202020204" pitchFamily="34" charset="0"/>
              <a:buChar char="•"/>
            </a:pPr>
            <a:r>
              <a:rPr lang="en-US" sz="1800" dirty="0" smtClean="0"/>
              <a:t>Other people in your organizations will bring up issues – and possible solutions – you may have missed.</a:t>
            </a:r>
            <a:br>
              <a:rPr lang="en-US" sz="1800" dirty="0" smtClean="0"/>
            </a:br>
            <a:endParaRPr lang="en-US" sz="1800" dirty="0" smtClean="0"/>
          </a:p>
          <a:p>
            <a:pPr marL="285750" indent="-285750">
              <a:buFont typeface="Arial" panose="020B0604020202020204" pitchFamily="34" charset="0"/>
              <a:buChar char="•"/>
            </a:pPr>
            <a:r>
              <a:rPr lang="en-US" sz="1800" dirty="0" smtClean="0"/>
              <a:t>You will discover many things that you don’t directly control that still directly affect your work. This will lead you to more people to add to your team.</a:t>
            </a:r>
            <a:endParaRPr lang="en-US" sz="1800"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152400" y="57150"/>
            <a:ext cx="3657600" cy="609600"/>
          </a:xfrm>
          <a:prstGeom prst="rect">
            <a:avLst/>
          </a:prstGeom>
        </p:spPr>
        <p:txBody>
          <a:bodyPr lIns="91425" tIns="91425" rIns="91425" bIns="91425" anchor="b" anchorCtr="0">
            <a:noAutofit/>
          </a:bodyPr>
          <a:lstStyle/>
          <a:p>
            <a:pPr>
              <a:buNone/>
            </a:pPr>
            <a:r>
              <a:rPr lang="en" sz="3200" dirty="0"/>
              <a:t>Wrapping U</a:t>
            </a:r>
            <a:r>
              <a:rPr lang="en" sz="3200" dirty="0" smtClean="0"/>
              <a:t>p</a:t>
            </a:r>
            <a:endParaRPr lang="en" sz="3200" dirty="0">
              <a:solidFill>
                <a:srgbClr val="FF0000"/>
              </a:solidFill>
            </a:endParaRPr>
          </a:p>
        </p:txBody>
      </p:sp>
      <p:sp>
        <p:nvSpPr>
          <p:cNvPr id="2" name="Rectangle 1"/>
          <p:cNvSpPr/>
          <p:nvPr/>
        </p:nvSpPr>
        <p:spPr>
          <a:xfrm>
            <a:off x="990600" y="676930"/>
            <a:ext cx="5698996" cy="461665"/>
          </a:xfrm>
          <a:prstGeom prst="rect">
            <a:avLst/>
          </a:prstGeom>
        </p:spPr>
        <p:txBody>
          <a:bodyPr wrap="none">
            <a:spAutoFit/>
          </a:bodyPr>
          <a:lstStyle/>
          <a:p>
            <a:r>
              <a:rPr lang="en" sz="2400" b="1" dirty="0"/>
              <a:t>Our Final </a:t>
            </a:r>
            <a:r>
              <a:rPr lang="en" sz="2400" b="1" dirty="0" smtClean="0"/>
              <a:t>Thoughts </a:t>
            </a:r>
            <a:r>
              <a:rPr lang="en" sz="2400" b="1" dirty="0">
                <a:solidFill>
                  <a:schemeClr val="tx1"/>
                </a:solidFill>
              </a:rPr>
              <a:t>&amp;</a:t>
            </a:r>
            <a:r>
              <a:rPr lang="en" sz="2400" b="1" dirty="0" smtClean="0">
                <a:solidFill>
                  <a:schemeClr val="tx1"/>
                </a:solidFill>
              </a:rPr>
              <a:t> </a:t>
            </a:r>
            <a:r>
              <a:rPr lang="en" sz="2400" b="1" dirty="0">
                <a:solidFill>
                  <a:schemeClr val="tx1"/>
                </a:solidFill>
              </a:rPr>
              <a:t>Your Questions</a:t>
            </a:r>
            <a:endParaRPr lang="en-US" sz="2400" b="1" dirty="0">
              <a:solidFill>
                <a:schemeClr val="tx1"/>
              </a:solidFill>
            </a:endParaRPr>
          </a:p>
        </p:txBody>
      </p:sp>
      <p:sp>
        <p:nvSpPr>
          <p:cNvPr id="5" name="TextBox 4"/>
          <p:cNvSpPr txBox="1"/>
          <p:nvPr/>
        </p:nvSpPr>
        <p:spPr>
          <a:xfrm>
            <a:off x="1447800" y="1276350"/>
            <a:ext cx="7315200" cy="3170099"/>
          </a:xfrm>
          <a:prstGeom prst="rect">
            <a:avLst/>
          </a:prstGeom>
          <a:noFill/>
        </p:spPr>
        <p:txBody>
          <a:bodyPr wrap="square" rtlCol="0">
            <a:spAutoFit/>
          </a:bodyPr>
          <a:lstStyle/>
          <a:p>
            <a:r>
              <a:rPr lang="en-US" sz="2000" dirty="0" smtClean="0"/>
              <a:t>I survived the POWRR workshop! Now what?</a:t>
            </a:r>
            <a:br>
              <a:rPr lang="en-US" sz="2000" dirty="0" smtClean="0"/>
            </a:br>
            <a:r>
              <a:rPr lang="en-US" sz="2000" dirty="0" smtClean="0"/>
              <a:t>	</a:t>
            </a:r>
            <a:r>
              <a:rPr lang="en-US" dirty="0" smtClean="0">
                <a:solidFill>
                  <a:schemeClr val="tx1"/>
                </a:solidFill>
                <a:hlinkClick r:id="rId3"/>
              </a:rPr>
              <a:t>https://digitalPOWRR.niu.edu/survived-powrr-wkshp/</a:t>
            </a:r>
            <a:r>
              <a:rPr lang="en-US" sz="1600" dirty="0" smtClean="0"/>
              <a:t/>
            </a:r>
            <a:br>
              <a:rPr lang="en-US" sz="1600" dirty="0" smtClean="0"/>
            </a:br>
            <a:endParaRPr lang="en-US" sz="1600" dirty="0" smtClean="0"/>
          </a:p>
          <a:p>
            <a:r>
              <a:rPr lang="en-US" sz="1600" dirty="0" smtClean="0">
                <a:solidFill>
                  <a:schemeClr val="tx1"/>
                </a:solidFill>
              </a:rPr>
              <a:t>We’re here to help. Seriously.</a:t>
            </a:r>
            <a:br>
              <a:rPr lang="en-US" sz="1600" dirty="0" smtClean="0">
                <a:solidFill>
                  <a:schemeClr val="tx1"/>
                </a:solidFill>
              </a:rPr>
            </a:br>
            <a:endParaRPr lang="en-US" sz="1600" dirty="0" smtClean="0">
              <a:solidFill>
                <a:schemeClr val="tx1"/>
              </a:solidFill>
            </a:endParaRPr>
          </a:p>
          <a:p>
            <a:r>
              <a:rPr lang="en-US" sz="1600" dirty="0" smtClean="0">
                <a:solidFill>
                  <a:schemeClr val="tx1"/>
                </a:solidFill>
              </a:rPr>
              <a:t>YOU CAN DO THIS. Really. But not alone. So bring some friends.</a:t>
            </a:r>
          </a:p>
          <a:p>
            <a:r>
              <a:rPr lang="en-US" sz="1600" dirty="0">
                <a:solidFill>
                  <a:schemeClr val="tx1"/>
                </a:solidFill>
              </a:rPr>
              <a:t>	</a:t>
            </a:r>
            <a:r>
              <a:rPr lang="en-US" sz="1600" i="1" dirty="0" smtClean="0">
                <a:solidFill>
                  <a:schemeClr val="tx1"/>
                </a:solidFill>
              </a:rPr>
              <a:t>“If </a:t>
            </a:r>
            <a:r>
              <a:rPr lang="en-US" sz="1600" i="1" dirty="0">
                <a:solidFill>
                  <a:schemeClr val="tx1"/>
                </a:solidFill>
              </a:rPr>
              <a:t>you want to go fast…go alone. If you want to go far…go </a:t>
            </a:r>
            <a:r>
              <a:rPr lang="en-US" sz="1600" i="1" dirty="0" smtClean="0">
                <a:solidFill>
                  <a:schemeClr val="tx1"/>
                </a:solidFill>
              </a:rPr>
              <a:t>	together</a:t>
            </a:r>
            <a:r>
              <a:rPr lang="en-US" sz="1600" i="1" dirty="0">
                <a:solidFill>
                  <a:schemeClr val="tx1"/>
                </a:solidFill>
              </a:rPr>
              <a:t>.” </a:t>
            </a:r>
            <a:r>
              <a:rPr lang="en-US" sz="1600" dirty="0" smtClean="0">
                <a:solidFill>
                  <a:schemeClr val="tx1"/>
                </a:solidFill>
              </a:rPr>
              <a:t>— African </a:t>
            </a:r>
            <a:r>
              <a:rPr lang="en-US" sz="1600" dirty="0">
                <a:solidFill>
                  <a:schemeClr val="tx1"/>
                </a:solidFill>
              </a:rPr>
              <a:t>Proverb</a:t>
            </a:r>
            <a:br>
              <a:rPr lang="en-US" sz="1600" dirty="0">
                <a:solidFill>
                  <a:schemeClr val="tx1"/>
                </a:solidFill>
              </a:rPr>
            </a:br>
            <a:endParaRPr lang="en-US" sz="1600" dirty="0" smtClean="0">
              <a:solidFill>
                <a:schemeClr val="tx1"/>
              </a:solidFill>
            </a:endParaRPr>
          </a:p>
          <a:p>
            <a:r>
              <a:rPr lang="en-US" sz="1600" dirty="0" smtClean="0">
                <a:solidFill>
                  <a:schemeClr val="tx1"/>
                </a:solidFill>
              </a:rPr>
              <a:t>Advocacy, Policy and Workflow function best when they are aligned.</a:t>
            </a:r>
            <a:br>
              <a:rPr lang="en-US" sz="1600" dirty="0" smtClean="0">
                <a:solidFill>
                  <a:schemeClr val="tx1"/>
                </a:solidFill>
              </a:rPr>
            </a:br>
            <a:endParaRPr lang="en-US" sz="1600" dirty="0" smtClean="0">
              <a:solidFill>
                <a:schemeClr val="tx1"/>
              </a:solidFill>
            </a:endParaRPr>
          </a:p>
          <a:p>
            <a:r>
              <a:rPr lang="en-US" sz="1600" dirty="0" smtClean="0">
                <a:solidFill>
                  <a:schemeClr val="tx1"/>
                </a:solidFill>
              </a:rPr>
              <a:t>Remember: Baby steps still move you forward!</a:t>
            </a:r>
            <a:endParaRPr lang="en-US" sz="1800" dirty="0" smtClean="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pPr algn="ctr"/>
            <a:r>
              <a:rPr lang="en-US" sz="2800" dirty="0" smtClean="0"/>
              <a:t>POWRR Project Team Members</a:t>
            </a:r>
            <a:br>
              <a:rPr lang="en-US" sz="2800" dirty="0" smtClean="0"/>
            </a:br>
            <a:r>
              <a:rPr lang="en-US" sz="2400" b="0" dirty="0" smtClean="0"/>
              <a:t>Contact us…we are here to help!</a:t>
            </a:r>
            <a:endParaRPr lang="en-US" sz="2400" b="0" dirty="0"/>
          </a:p>
        </p:txBody>
      </p:sp>
      <p:sp>
        <p:nvSpPr>
          <p:cNvPr id="3" name="Text Placeholder 2"/>
          <p:cNvSpPr>
            <a:spLocks noGrp="1"/>
          </p:cNvSpPr>
          <p:nvPr>
            <p:ph type="body" idx="1"/>
          </p:nvPr>
        </p:nvSpPr>
        <p:spPr>
          <a:xfrm>
            <a:off x="0" y="1047750"/>
            <a:ext cx="4572000" cy="3725680"/>
          </a:xfrm>
        </p:spPr>
        <p:txBody>
          <a:bodyPr/>
          <a:lstStyle/>
          <a:p>
            <a:r>
              <a:rPr lang="en-US" sz="1400" i="1" dirty="0" smtClean="0"/>
              <a:t>Northern Illinois University</a:t>
            </a:r>
            <a:r>
              <a:rPr lang="en-US" sz="1400" b="1" i="1" dirty="0" smtClean="0"/>
              <a:t/>
            </a:r>
            <a:br>
              <a:rPr lang="en-US" sz="1400" b="1" i="1" dirty="0" smtClean="0"/>
            </a:br>
            <a:r>
              <a:rPr lang="en-US" sz="1400" b="1" dirty="0" smtClean="0"/>
              <a:t>Lynne M. Thomas</a:t>
            </a:r>
            <a:r>
              <a:rPr lang="en-US" sz="1400" dirty="0" smtClean="0"/>
              <a:t>        Curator, RBSC</a:t>
            </a:r>
            <a:br>
              <a:rPr lang="en-US" sz="1400" dirty="0" smtClean="0"/>
            </a:br>
            <a:r>
              <a:rPr lang="en-US" sz="1400" dirty="0" smtClean="0"/>
              <a:t>lmthomas@niu.edu        815.753.0255</a:t>
            </a:r>
          </a:p>
          <a:p>
            <a:r>
              <a:rPr lang="en-US" sz="1400" dirty="0"/>
              <a:t>	</a:t>
            </a:r>
            <a:r>
              <a:rPr lang="en-US" sz="1400" b="1" dirty="0" smtClean="0"/>
              <a:t>Drew </a:t>
            </a:r>
            <a:r>
              <a:rPr lang="en-US" sz="1400" b="1" dirty="0" err="1" smtClean="0"/>
              <a:t>VandeCreek</a:t>
            </a:r>
            <a:r>
              <a:rPr lang="en-US" sz="1400" b="1" dirty="0" smtClean="0"/>
              <a:t>        </a:t>
            </a:r>
            <a:r>
              <a:rPr lang="en-US" sz="1400" dirty="0" smtClean="0"/>
              <a:t>Director Digital Scholarship</a:t>
            </a:r>
            <a:br>
              <a:rPr lang="en-US" sz="1400" dirty="0" smtClean="0"/>
            </a:br>
            <a:r>
              <a:rPr lang="en-US" sz="1400" dirty="0" smtClean="0"/>
              <a:t>drew@niu.edu 	         815.753.7179</a:t>
            </a:r>
          </a:p>
          <a:p>
            <a:r>
              <a:rPr lang="en-US" sz="1400" dirty="0"/>
              <a:t>	</a:t>
            </a:r>
            <a:r>
              <a:rPr lang="en-US" sz="1400" b="1" dirty="0" smtClean="0"/>
              <a:t>Jaime Schumacher     </a:t>
            </a:r>
            <a:r>
              <a:rPr lang="en-US" sz="1400" dirty="0" smtClean="0"/>
              <a:t>Digital POWRR Director</a:t>
            </a:r>
            <a:br>
              <a:rPr lang="en-US" sz="1400" dirty="0" smtClean="0"/>
            </a:br>
            <a:r>
              <a:rPr lang="en-US" sz="1400" dirty="0" smtClean="0"/>
              <a:t>jschumacher@niu.edu</a:t>
            </a:r>
            <a:r>
              <a:rPr lang="en-US" sz="1400" dirty="0"/>
              <a:t> </a:t>
            </a:r>
            <a:r>
              <a:rPr lang="en-US" sz="1400" dirty="0" smtClean="0"/>
              <a:t>  815.753.0576</a:t>
            </a:r>
          </a:p>
          <a:p>
            <a:r>
              <a:rPr lang="en-US" sz="1400" dirty="0"/>
              <a:t>	</a:t>
            </a:r>
            <a:r>
              <a:rPr lang="en-US" sz="1400" b="1" dirty="0" smtClean="0"/>
              <a:t>Stacey Erdman  	         </a:t>
            </a:r>
            <a:r>
              <a:rPr lang="en-US" sz="1400" dirty="0" smtClean="0"/>
              <a:t>Digital Collections Curator</a:t>
            </a:r>
            <a:br>
              <a:rPr lang="en-US" sz="1400" dirty="0" smtClean="0"/>
            </a:br>
            <a:r>
              <a:rPr lang="en-US" sz="1400" dirty="0" smtClean="0"/>
              <a:t>serdman@niu.edu	         815.753.1004</a:t>
            </a:r>
            <a:endParaRPr lang="en-US" sz="1400" dirty="0"/>
          </a:p>
          <a:p>
            <a:r>
              <a:rPr lang="en-US" sz="1400" dirty="0" smtClean="0"/>
              <a:t>	</a:t>
            </a:r>
            <a:r>
              <a:rPr lang="en-US" sz="1400" b="1" dirty="0" smtClean="0"/>
              <a:t>Danielle </a:t>
            </a:r>
            <a:r>
              <a:rPr lang="en-US" sz="1400" b="1" dirty="0" err="1" smtClean="0"/>
              <a:t>Spalenka</a:t>
            </a:r>
            <a:r>
              <a:rPr lang="en-US" sz="1400" dirty="0"/>
              <a:t> </a:t>
            </a:r>
            <a:r>
              <a:rPr lang="en-US" sz="1400" dirty="0" smtClean="0"/>
              <a:t>      Regional </a:t>
            </a:r>
            <a:r>
              <a:rPr lang="en-US" sz="1400" dirty="0" err="1" smtClean="0"/>
              <a:t>Hist</a:t>
            </a:r>
            <a:r>
              <a:rPr lang="en-US" sz="1400" dirty="0" smtClean="0"/>
              <a:t> </a:t>
            </a:r>
            <a:r>
              <a:rPr lang="en-US" sz="1400" dirty="0" err="1" smtClean="0"/>
              <a:t>Cntr</a:t>
            </a:r>
            <a:r>
              <a:rPr lang="en-US" sz="1400" dirty="0" smtClean="0"/>
              <a:t> Curator</a:t>
            </a:r>
            <a:br>
              <a:rPr lang="en-US" sz="1400" dirty="0" smtClean="0"/>
            </a:br>
            <a:r>
              <a:rPr lang="en-US" sz="1400" dirty="0" smtClean="0"/>
              <a:t>dspalenka@niu.edu</a:t>
            </a:r>
            <a:r>
              <a:rPr lang="en-US" sz="1400" dirty="0"/>
              <a:t> </a:t>
            </a:r>
            <a:r>
              <a:rPr lang="en-US" sz="1400" dirty="0" smtClean="0"/>
              <a:t>       815.753.9394</a:t>
            </a:r>
          </a:p>
          <a:p>
            <a:r>
              <a:rPr lang="en-US" sz="1400" dirty="0"/>
              <a:t>	</a:t>
            </a:r>
            <a:r>
              <a:rPr lang="en-US" sz="1400" b="1" dirty="0" smtClean="0"/>
              <a:t>Matthew Short</a:t>
            </a:r>
            <a:r>
              <a:rPr lang="en-US" sz="1400" dirty="0" smtClean="0"/>
              <a:t>	          Metadata Librarian</a:t>
            </a:r>
            <a:br>
              <a:rPr lang="en-US" sz="1400" dirty="0" smtClean="0"/>
            </a:br>
            <a:r>
              <a:rPr lang="en-US" sz="1400" dirty="0" smtClean="0"/>
              <a:t>mshort@niu.edu	          815.753.9868</a:t>
            </a:r>
          </a:p>
          <a:p>
            <a:r>
              <a:rPr lang="en-US" sz="1400" dirty="0"/>
              <a:t>	</a:t>
            </a:r>
            <a:r>
              <a:rPr lang="en-US" sz="1400" b="1" dirty="0" smtClean="0"/>
              <a:t>Nathan Books</a:t>
            </a:r>
            <a:r>
              <a:rPr lang="en-US" sz="1400" dirty="0" smtClean="0"/>
              <a:t>	          Technical Associate</a:t>
            </a:r>
            <a:br>
              <a:rPr lang="en-US" sz="1400" dirty="0" smtClean="0"/>
            </a:br>
            <a:r>
              <a:rPr lang="en-US" sz="1400" dirty="0" smtClean="0"/>
              <a:t>nbooks@niu.edu	          815.753.9653</a:t>
            </a:r>
            <a:endParaRPr lang="en-US" sz="1400" dirty="0"/>
          </a:p>
        </p:txBody>
      </p:sp>
      <p:cxnSp>
        <p:nvCxnSpPr>
          <p:cNvPr id="6" name="Straight Connector 5"/>
          <p:cNvCxnSpPr/>
          <p:nvPr/>
        </p:nvCxnSpPr>
        <p:spPr>
          <a:xfrm>
            <a:off x="4648200" y="135255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4572000" y="1047750"/>
            <a:ext cx="4572000" cy="3725680"/>
          </a:xfrm>
          <a:prstGeom prst="rect">
            <a:avLst/>
          </a:prstGeom>
        </p:spPr>
        <p:txBody>
          <a:bodyPr lIns="91425" tIns="91425" rIns="91425" bIns="91425" anchor="t" anchorCtr="0"/>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r>
              <a:rPr lang="en-US" sz="1400" i="1" dirty="0" smtClean="0"/>
              <a:t>Chicago State University</a:t>
            </a:r>
            <a:r>
              <a:rPr lang="en-US" sz="1400" b="1" dirty="0" smtClean="0"/>
              <a:t/>
            </a:r>
            <a:br>
              <a:rPr lang="en-US" sz="1400" b="1" dirty="0" smtClean="0"/>
            </a:br>
            <a:r>
              <a:rPr lang="en-US" sz="1400" b="1" dirty="0" err="1" smtClean="0"/>
              <a:t>Aaisha</a:t>
            </a:r>
            <a:r>
              <a:rPr lang="en-US" sz="1400" b="1" dirty="0" smtClean="0"/>
              <a:t> </a:t>
            </a:r>
            <a:r>
              <a:rPr lang="en-US" sz="1400" b="1" dirty="0" err="1" smtClean="0"/>
              <a:t>Haykal</a:t>
            </a:r>
            <a:r>
              <a:rPr lang="en-US" sz="1400" dirty="0" smtClean="0"/>
              <a:t>	         University Archivist</a:t>
            </a:r>
            <a:br>
              <a:rPr lang="en-US" sz="1400" dirty="0" smtClean="0"/>
            </a:br>
            <a:r>
              <a:rPr lang="en-US" sz="1400" dirty="0" smtClean="0"/>
              <a:t>ahaykal@csu.edu           773.995.3843</a:t>
            </a:r>
          </a:p>
          <a:p>
            <a:r>
              <a:rPr lang="en-US" sz="1400" dirty="0" smtClean="0"/>
              <a:t>	</a:t>
            </a:r>
            <a:r>
              <a:rPr lang="en-US" sz="1400" b="1" dirty="0" smtClean="0">
                <a:solidFill>
                  <a:schemeClr val="tx1"/>
                </a:solidFill>
              </a:rPr>
              <a:t>Martin Kong</a:t>
            </a:r>
            <a:r>
              <a:rPr lang="en-US" sz="1400" b="1" dirty="0" smtClean="0">
                <a:solidFill>
                  <a:srgbClr val="FF0000"/>
                </a:solidFill>
              </a:rPr>
              <a:t> 	         </a:t>
            </a:r>
            <a:r>
              <a:rPr lang="en-US" sz="1400" dirty="0" smtClean="0">
                <a:solidFill>
                  <a:schemeClr val="tx1"/>
                </a:solidFill>
              </a:rPr>
              <a:t>Systems Librarian</a:t>
            </a:r>
            <a:r>
              <a:rPr lang="en-US" sz="1400" dirty="0" smtClean="0"/>
              <a:t/>
            </a:r>
            <a:br>
              <a:rPr lang="en-US" sz="1400" dirty="0" smtClean="0"/>
            </a:br>
            <a:r>
              <a:rPr lang="en-US" sz="1400" dirty="0" smtClean="0"/>
              <a:t>mkong@csu.edu 	         773.995.3908</a:t>
            </a:r>
          </a:p>
          <a:p>
            <a:r>
              <a:rPr lang="en-US" sz="1400" i="1" dirty="0" smtClean="0"/>
              <a:t>Illinois </a:t>
            </a:r>
            <a:r>
              <a:rPr lang="en-US" sz="1400" i="1" dirty="0"/>
              <a:t>State University</a:t>
            </a:r>
            <a:r>
              <a:rPr lang="en-US" sz="1400" b="1" dirty="0"/>
              <a:t/>
            </a:r>
            <a:br>
              <a:rPr lang="en-US" sz="1400" b="1" dirty="0"/>
            </a:br>
            <a:r>
              <a:rPr lang="en-US" sz="1100" b="1" dirty="0" smtClean="0"/>
              <a:t>Patrice-Andre </a:t>
            </a:r>
            <a:r>
              <a:rPr lang="en-US" sz="1100" b="1" dirty="0" err="1" smtClean="0"/>
              <a:t>Prud’homme</a:t>
            </a:r>
            <a:r>
              <a:rPr lang="en-US" sz="1100" b="1" dirty="0" smtClean="0"/>
              <a:t>   </a:t>
            </a:r>
            <a:r>
              <a:rPr lang="en-US" sz="1400" dirty="0" smtClean="0"/>
              <a:t>Digital Collections Head</a:t>
            </a:r>
            <a:r>
              <a:rPr lang="en-US" sz="1400" dirty="0"/>
              <a:t/>
            </a:r>
            <a:br>
              <a:rPr lang="en-US" sz="1400" dirty="0"/>
            </a:br>
            <a:r>
              <a:rPr lang="en-US" sz="1400" dirty="0" smtClean="0"/>
              <a:t>ppprudh@ilstu.edu        309.438.5385</a:t>
            </a:r>
            <a:endParaRPr lang="en-US" sz="1400" dirty="0"/>
          </a:p>
          <a:p>
            <a:r>
              <a:rPr lang="en-US" sz="1400" i="1" dirty="0" smtClean="0"/>
              <a:t>Illinois Wesleyan </a:t>
            </a:r>
            <a:r>
              <a:rPr lang="en-US" sz="1400" i="1" dirty="0"/>
              <a:t>University</a:t>
            </a:r>
            <a:r>
              <a:rPr lang="en-US" sz="1400" b="1" dirty="0"/>
              <a:t/>
            </a:r>
            <a:br>
              <a:rPr lang="en-US" sz="1400" b="1" dirty="0"/>
            </a:br>
            <a:r>
              <a:rPr lang="en-US" sz="1400" b="1" dirty="0" smtClean="0"/>
              <a:t>*Meg Miner</a:t>
            </a:r>
            <a:r>
              <a:rPr lang="en-US" sz="1400" dirty="0"/>
              <a:t>	         </a:t>
            </a:r>
            <a:r>
              <a:rPr lang="en-US" sz="1400" dirty="0" smtClean="0"/>
              <a:t>University Archivist</a:t>
            </a:r>
            <a:r>
              <a:rPr lang="en-US" sz="1400" dirty="0"/>
              <a:t/>
            </a:r>
            <a:br>
              <a:rPr lang="en-US" sz="1400" dirty="0"/>
            </a:br>
            <a:r>
              <a:rPr lang="en-US" sz="1400" dirty="0" smtClean="0"/>
              <a:t>mminer@iwu.edu           309.556.1538</a:t>
            </a:r>
            <a:endParaRPr lang="en-US" sz="1400" dirty="0"/>
          </a:p>
          <a:p>
            <a:r>
              <a:rPr lang="en-US" sz="1400" i="1" dirty="0" smtClean="0"/>
              <a:t>Western Illinois University</a:t>
            </a:r>
            <a:r>
              <a:rPr lang="en-US" sz="1400" b="1" dirty="0"/>
              <a:t/>
            </a:r>
            <a:br>
              <a:rPr lang="en-US" sz="1400" b="1" dirty="0"/>
            </a:br>
            <a:r>
              <a:rPr lang="en-US" sz="1400" b="1" dirty="0" smtClean="0"/>
              <a:t>Jeff </a:t>
            </a:r>
            <a:r>
              <a:rPr lang="en-US" sz="1400" b="1" dirty="0" err="1" smtClean="0"/>
              <a:t>Hancks</a:t>
            </a:r>
            <a:r>
              <a:rPr lang="en-US" sz="1400" dirty="0"/>
              <a:t>	         </a:t>
            </a:r>
            <a:r>
              <a:rPr lang="en-US" sz="1400" dirty="0" smtClean="0"/>
              <a:t>Director, Archives and</a:t>
            </a:r>
            <a:br>
              <a:rPr lang="en-US" sz="1400" dirty="0" smtClean="0"/>
            </a:br>
            <a:r>
              <a:rPr lang="en-US" sz="1400" dirty="0" smtClean="0"/>
              <a:t>		         Special Collections</a:t>
            </a:r>
            <a:r>
              <a:rPr lang="en-US" sz="1400" dirty="0"/>
              <a:t/>
            </a:r>
            <a:br>
              <a:rPr lang="en-US" sz="1400" dirty="0"/>
            </a:br>
            <a:r>
              <a:rPr lang="en-US" sz="1400" dirty="0" smtClean="0"/>
              <a:t>jl-hancks@wiu.edu         309.298.2717</a:t>
            </a:r>
            <a:endParaRPr lang="en-US" sz="1400" dirty="0"/>
          </a:p>
          <a:p>
            <a:r>
              <a:rPr lang="en-US" sz="1400" dirty="0" smtClean="0"/>
              <a:t>	</a:t>
            </a:r>
            <a:endParaRPr lang="en-US" sz="1400" dirty="0"/>
          </a:p>
        </p:txBody>
      </p:sp>
      <p:sp>
        <p:nvSpPr>
          <p:cNvPr id="4" name="TextBox 3"/>
          <p:cNvSpPr txBox="1"/>
          <p:nvPr/>
        </p:nvSpPr>
        <p:spPr>
          <a:xfrm>
            <a:off x="2286000" y="4854773"/>
            <a:ext cx="6659857" cy="307777"/>
          </a:xfrm>
          <a:prstGeom prst="rect">
            <a:avLst/>
          </a:prstGeom>
          <a:noFill/>
        </p:spPr>
        <p:txBody>
          <a:bodyPr wrap="square" rtlCol="0">
            <a:spAutoFit/>
          </a:bodyPr>
          <a:lstStyle/>
          <a:p>
            <a:r>
              <a:rPr lang="en-US" b="1" dirty="0" smtClean="0"/>
              <a:t>* Presented at </a:t>
            </a:r>
            <a:r>
              <a:rPr lang="en-US" b="1" i="1" dirty="0"/>
              <a:t>National Archives Conference for Fraternities and Sororities</a:t>
            </a:r>
          </a:p>
        </p:txBody>
      </p:sp>
    </p:spTree>
    <p:extLst>
      <p:ext uri="{BB962C8B-B14F-4D97-AF65-F5344CB8AC3E}">
        <p14:creationId xmlns:p14="http://schemas.microsoft.com/office/powerpoint/2010/main" val="175996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22818" y="971550"/>
            <a:ext cx="2819400" cy="1569660"/>
          </a:xfrm>
          <a:prstGeom prst="rect">
            <a:avLst/>
          </a:prstGeom>
          <a:noFill/>
        </p:spPr>
        <p:txBody>
          <a:bodyPr wrap="square" rtlCol="0">
            <a:spAutoFit/>
          </a:bodyPr>
          <a:lstStyle/>
          <a:p>
            <a:pPr algn="ctr"/>
            <a:r>
              <a:rPr lang="en-US" sz="3200" dirty="0" smtClean="0">
                <a:latin typeface="+mj-lt"/>
              </a:rPr>
              <a:t>Storage </a:t>
            </a:r>
          </a:p>
          <a:p>
            <a:pPr algn="ctr"/>
            <a:r>
              <a:rPr lang="en-US" sz="3200" dirty="0" smtClean="0">
                <a:latin typeface="+mj-lt"/>
              </a:rPr>
              <a:t>≠ </a:t>
            </a:r>
          </a:p>
          <a:p>
            <a:pPr algn="ctr"/>
            <a:r>
              <a:rPr lang="en-US" sz="3200" dirty="0" smtClean="0">
                <a:latin typeface="+mj-lt"/>
              </a:rPr>
              <a:t>Preservation</a:t>
            </a:r>
            <a:endParaRPr lang="en-US" sz="3200"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228601"/>
            <a:ext cx="4856195" cy="475384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297" y="4000501"/>
            <a:ext cx="7952064" cy="981941"/>
          </a:xfrm>
          <a:prstGeom prst="rect">
            <a:avLst/>
          </a:prstGeom>
        </p:spPr>
      </p:pic>
    </p:spTree>
    <p:extLst>
      <p:ext uri="{BB962C8B-B14F-4D97-AF65-F5344CB8AC3E}">
        <p14:creationId xmlns:p14="http://schemas.microsoft.com/office/powerpoint/2010/main" val="23193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Storage options are cheap and everywhere!</a:t>
            </a:r>
          </a:p>
          <a:p>
            <a:pPr lvl="1"/>
            <a:r>
              <a:rPr lang="en-US" dirty="0"/>
              <a:t>But human intervention is not  (and we are so busy that it is easy to put off) </a:t>
            </a:r>
          </a:p>
          <a:p>
            <a:pPr lvl="2"/>
            <a:r>
              <a:rPr lang="en-US" sz="2200" dirty="0"/>
              <a:t>Files need naming, tagging, </a:t>
            </a:r>
            <a:r>
              <a:rPr lang="en-US" sz="2200" dirty="0" smtClean="0"/>
              <a:t>organizing </a:t>
            </a:r>
            <a:br>
              <a:rPr lang="en-US" sz="2200" dirty="0" smtClean="0"/>
            </a:br>
            <a:r>
              <a:rPr lang="en-US" sz="2200" dirty="0" smtClean="0"/>
              <a:t>AKA </a:t>
            </a:r>
            <a:r>
              <a:rPr lang="en-US" sz="2200" b="1" i="1" dirty="0" smtClean="0"/>
              <a:t>metadata</a:t>
            </a:r>
            <a:endParaRPr lang="en-US" sz="2200" b="1" dirty="0"/>
          </a:p>
          <a:p>
            <a:pPr lvl="1"/>
            <a:r>
              <a:rPr lang="en-US" dirty="0"/>
              <a:t>Do your backed up versions all match?</a:t>
            </a:r>
          </a:p>
          <a:p>
            <a:pPr lvl="2"/>
            <a:r>
              <a:rPr lang="en-US" sz="2200" dirty="0"/>
              <a:t>Do you spend time synching devices? How much</a:t>
            </a:r>
            <a:r>
              <a:rPr lang="en-US" sz="2200" dirty="0" smtClean="0"/>
              <a:t>?</a:t>
            </a:r>
            <a:endParaRPr lang="en-US" sz="2200" dirty="0"/>
          </a:p>
        </p:txBody>
      </p:sp>
      <p:sp>
        <p:nvSpPr>
          <p:cNvPr id="6" name="Title 1"/>
          <p:cNvSpPr txBox="1">
            <a:spLocks/>
          </p:cNvSpPr>
          <p:nvPr/>
        </p:nvSpPr>
        <p:spPr>
          <a:xfrm>
            <a:off x="609600" y="3202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dirty="0" smtClean="0"/>
              <a:t>Storage (cont’d)</a:t>
            </a:r>
            <a:endParaRPr lang="en-US" sz="3200" dirty="0"/>
          </a:p>
        </p:txBody>
      </p:sp>
    </p:spTree>
    <p:extLst>
      <p:ext uri="{BB962C8B-B14F-4D97-AF65-F5344CB8AC3E}">
        <p14:creationId xmlns:p14="http://schemas.microsoft.com/office/powerpoint/2010/main" val="39625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5201" y="1213924"/>
            <a:ext cx="5164157" cy="2571750"/>
          </a:xfrm>
        </p:spPr>
      </p:pic>
      <p:sp>
        <p:nvSpPr>
          <p:cNvPr id="5" name="TextBox 4"/>
          <p:cNvSpPr txBox="1"/>
          <p:nvPr/>
        </p:nvSpPr>
        <p:spPr>
          <a:xfrm>
            <a:off x="838200" y="4476750"/>
            <a:ext cx="7065580" cy="369332"/>
          </a:xfrm>
          <a:prstGeom prst="rect">
            <a:avLst/>
          </a:prstGeom>
          <a:noFill/>
        </p:spPr>
        <p:txBody>
          <a:bodyPr wrap="square" rtlCol="0">
            <a:spAutoFit/>
          </a:bodyPr>
          <a:lstStyle/>
          <a:p>
            <a:r>
              <a:rPr lang="en-US" sz="1800" dirty="0" smtClean="0">
                <a:latin typeface="+mn-lt"/>
              </a:rPr>
              <a:t>http</a:t>
            </a:r>
            <a:r>
              <a:rPr lang="en-US" sz="1800" dirty="0">
                <a:latin typeface="+mn-lt"/>
              </a:rPr>
              <a:t>://www.flickr.com/photos/johnkay/5200871042</a:t>
            </a:r>
            <a:r>
              <a:rPr lang="en-US" sz="1800" dirty="0" smtClean="0">
                <a:latin typeface="+mn-lt"/>
              </a:rPr>
              <a:t>/</a:t>
            </a:r>
            <a:endParaRPr lang="en-US" sz="1800" dirty="0">
              <a:latin typeface="+mn-lt"/>
            </a:endParaRPr>
          </a:p>
        </p:txBody>
      </p:sp>
      <p:sp>
        <p:nvSpPr>
          <p:cNvPr id="2" name="TextBox 1"/>
          <p:cNvSpPr txBox="1"/>
          <p:nvPr/>
        </p:nvSpPr>
        <p:spPr>
          <a:xfrm>
            <a:off x="344213" y="1245549"/>
            <a:ext cx="2514600" cy="1384995"/>
          </a:xfrm>
          <a:prstGeom prst="rect">
            <a:avLst/>
          </a:prstGeom>
          <a:noFill/>
        </p:spPr>
        <p:txBody>
          <a:bodyPr wrap="square" rtlCol="0">
            <a:spAutoFit/>
          </a:bodyPr>
          <a:lstStyle/>
          <a:p>
            <a:r>
              <a:rPr lang="en-US" sz="2800" dirty="0" smtClean="0">
                <a:latin typeface="Calibri" panose="020F0502020204030204" pitchFamily="34" charset="0"/>
              </a:rPr>
              <a:t>Don’t forget: all drives fail eventually</a:t>
            </a:r>
            <a:endParaRPr lang="en-US" sz="2800" dirty="0">
              <a:latin typeface="Calibri" panose="020F0502020204030204" pitchFamily="34" charset="0"/>
            </a:endParaRPr>
          </a:p>
        </p:txBody>
      </p:sp>
      <p:sp>
        <p:nvSpPr>
          <p:cNvPr id="7" name="Title 1"/>
          <p:cNvSpPr>
            <a:spLocks noGrp="1"/>
          </p:cNvSpPr>
          <p:nvPr>
            <p:ph type="title"/>
          </p:nvPr>
        </p:nvSpPr>
        <p:spPr>
          <a:xfrm>
            <a:off x="457200" y="205979"/>
            <a:ext cx="8229600" cy="857250"/>
          </a:xfrm>
        </p:spPr>
        <p:txBody>
          <a:bodyPr>
            <a:normAutofit/>
          </a:bodyPr>
          <a:lstStyle/>
          <a:p>
            <a:r>
              <a:rPr lang="en-US" sz="3200" dirty="0" smtClean="0"/>
              <a:t>Storage (cont’d)</a:t>
            </a:r>
            <a:endParaRPr lang="en-US" sz="3200" dirty="0"/>
          </a:p>
        </p:txBody>
      </p:sp>
      <p:sp>
        <p:nvSpPr>
          <p:cNvPr id="6" name="TextBox 5"/>
          <p:cNvSpPr txBox="1"/>
          <p:nvPr/>
        </p:nvSpPr>
        <p:spPr>
          <a:xfrm>
            <a:off x="199697" y="3443154"/>
            <a:ext cx="2362200" cy="1107996"/>
          </a:xfrm>
          <a:prstGeom prst="rect">
            <a:avLst/>
          </a:prstGeom>
          <a:noFill/>
        </p:spPr>
        <p:txBody>
          <a:bodyPr wrap="square" rtlCol="0">
            <a:spAutoFit/>
          </a:bodyPr>
          <a:lstStyle/>
          <a:p>
            <a:r>
              <a:rPr lang="en-US" sz="2200" dirty="0" smtClean="0">
                <a:latin typeface="+mn-lt"/>
              </a:rPr>
              <a:t>“Do you have a back-up plan?” by John K</a:t>
            </a:r>
            <a:endParaRPr lang="en-US" sz="2200" dirty="0">
              <a:latin typeface="+mn-lt"/>
            </a:endParaRPr>
          </a:p>
        </p:txBody>
      </p:sp>
    </p:spTree>
    <p:extLst>
      <p:ext uri="{BB962C8B-B14F-4D97-AF65-F5344CB8AC3E}">
        <p14:creationId xmlns:p14="http://schemas.microsoft.com/office/powerpoint/2010/main" val="274375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143000"/>
            <a:ext cx="3162300" cy="1976243"/>
          </a:xfrm>
        </p:spPr>
        <p:txBody>
          <a:bodyPr>
            <a:noAutofit/>
          </a:bodyPr>
          <a:lstStyle/>
          <a:p>
            <a:pPr marL="0" indent="0">
              <a:buNone/>
            </a:pPr>
            <a:r>
              <a:rPr lang="en-US" sz="2800" dirty="0"/>
              <a:t>Media needs to be replaced every five </a:t>
            </a:r>
            <a:r>
              <a:rPr lang="en-US" sz="2800" dirty="0" smtClean="0"/>
              <a:t>years (aka migration)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051" y="1028700"/>
            <a:ext cx="5842487" cy="3124962"/>
          </a:xfrm>
          <a:prstGeom prst="rect">
            <a:avLst/>
          </a:prstGeom>
        </p:spPr>
      </p:pic>
      <p:sp>
        <p:nvSpPr>
          <p:cNvPr id="5" name="TextBox 4"/>
          <p:cNvSpPr txBox="1"/>
          <p:nvPr/>
        </p:nvSpPr>
        <p:spPr>
          <a:xfrm>
            <a:off x="199697" y="3443154"/>
            <a:ext cx="2362200" cy="1107996"/>
          </a:xfrm>
          <a:prstGeom prst="rect">
            <a:avLst/>
          </a:prstGeom>
          <a:noFill/>
        </p:spPr>
        <p:txBody>
          <a:bodyPr wrap="square" rtlCol="0">
            <a:spAutoFit/>
          </a:bodyPr>
          <a:lstStyle/>
          <a:p>
            <a:r>
              <a:rPr lang="en-US" sz="2200" dirty="0" smtClean="0">
                <a:latin typeface="+mn-lt"/>
              </a:rPr>
              <a:t>“Bit Rot” by </a:t>
            </a:r>
            <a:br>
              <a:rPr lang="en-US" sz="2200" dirty="0" smtClean="0">
                <a:latin typeface="+mn-lt"/>
              </a:rPr>
            </a:br>
            <a:r>
              <a:rPr lang="en-US" sz="2200" dirty="0" smtClean="0">
                <a:latin typeface="+mn-lt"/>
              </a:rPr>
              <a:t>The </a:t>
            </a:r>
            <a:r>
              <a:rPr lang="en-US" sz="2200" dirty="0">
                <a:latin typeface="+mn-lt"/>
              </a:rPr>
              <a:t>Joy of the </a:t>
            </a:r>
            <a:r>
              <a:rPr lang="en-US" sz="2200" dirty="0" smtClean="0">
                <a:latin typeface="+mn-lt"/>
              </a:rPr>
              <a:t>Mundane</a:t>
            </a:r>
            <a:endParaRPr lang="en-US" sz="2200" dirty="0">
              <a:latin typeface="+mn-lt"/>
            </a:endParaRPr>
          </a:p>
        </p:txBody>
      </p:sp>
      <p:sp>
        <p:nvSpPr>
          <p:cNvPr id="6" name="TextBox 5"/>
          <p:cNvSpPr txBox="1"/>
          <p:nvPr/>
        </p:nvSpPr>
        <p:spPr>
          <a:xfrm>
            <a:off x="457200" y="4476749"/>
            <a:ext cx="6781800" cy="369332"/>
          </a:xfrm>
          <a:prstGeom prst="rect">
            <a:avLst/>
          </a:prstGeom>
          <a:noFill/>
        </p:spPr>
        <p:txBody>
          <a:bodyPr wrap="square" rtlCol="0">
            <a:spAutoFit/>
          </a:bodyPr>
          <a:lstStyle/>
          <a:p>
            <a:r>
              <a:rPr lang="en-US" sz="1800" dirty="0">
                <a:latin typeface="Calibri" panose="020F0502020204030204" pitchFamily="34" charset="0"/>
              </a:rPr>
              <a:t>http://www.flickr.com/photos/mundane_joy/2316921309</a:t>
            </a:r>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7" name="Title 1"/>
          <p:cNvSpPr>
            <a:spLocks noGrp="1"/>
          </p:cNvSpPr>
          <p:nvPr>
            <p:ph type="title"/>
          </p:nvPr>
        </p:nvSpPr>
        <p:spPr>
          <a:xfrm>
            <a:off x="457200" y="205979"/>
            <a:ext cx="8229600" cy="857250"/>
          </a:xfrm>
        </p:spPr>
        <p:txBody>
          <a:bodyPr>
            <a:normAutofit/>
          </a:bodyPr>
          <a:lstStyle/>
          <a:p>
            <a:r>
              <a:rPr lang="en-US" sz="3200" dirty="0" smtClean="0"/>
              <a:t>Storage (cont’d)</a:t>
            </a:r>
            <a:endParaRPr lang="en-US" sz="3200" dirty="0"/>
          </a:p>
        </p:txBody>
      </p:sp>
    </p:spTree>
    <p:extLst>
      <p:ext uri="{BB962C8B-B14F-4D97-AF65-F5344CB8AC3E}">
        <p14:creationId xmlns:p14="http://schemas.microsoft.com/office/powerpoint/2010/main" val="46725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(cont’d)</a:t>
            </a:r>
            <a:endParaRPr lang="en-US" sz="3200" dirty="0"/>
          </a:p>
        </p:txBody>
      </p:sp>
      <p:sp>
        <p:nvSpPr>
          <p:cNvPr id="3" name="Content Placeholder 2"/>
          <p:cNvSpPr>
            <a:spLocks noGrp="1"/>
          </p:cNvSpPr>
          <p:nvPr>
            <p:ph idx="1"/>
          </p:nvPr>
        </p:nvSpPr>
        <p:spPr/>
        <p:txBody>
          <a:bodyPr>
            <a:normAutofit/>
          </a:bodyPr>
          <a:lstStyle/>
          <a:p>
            <a:r>
              <a:rPr lang="en-US" sz="2800" dirty="0"/>
              <a:t>Storage options are cheap and everywhere</a:t>
            </a:r>
            <a:r>
              <a:rPr lang="en-US" sz="2800" dirty="0" smtClean="0"/>
              <a:t>!</a:t>
            </a:r>
          </a:p>
          <a:p>
            <a:pPr lvl="1"/>
            <a:r>
              <a:rPr lang="en-US" dirty="0" smtClean="0"/>
              <a:t>But human intervention is not (and we are so busy that it is easy to put off) </a:t>
            </a:r>
          </a:p>
          <a:p>
            <a:pPr lvl="1"/>
            <a:r>
              <a:rPr lang="en-US" dirty="0" smtClean="0"/>
              <a:t>Do your backed up versions all match?</a:t>
            </a:r>
          </a:p>
          <a:p>
            <a:pPr lvl="1"/>
            <a:r>
              <a:rPr lang="en-US" dirty="0" smtClean="0"/>
              <a:t>Remember: you </a:t>
            </a:r>
            <a:r>
              <a:rPr lang="en-US" dirty="0"/>
              <a:t>get what you pay </a:t>
            </a:r>
            <a:r>
              <a:rPr lang="en-US" dirty="0" smtClean="0"/>
              <a:t>for</a:t>
            </a:r>
            <a:r>
              <a:rPr lang="en-US" dirty="0"/>
              <a:t> </a:t>
            </a:r>
            <a:r>
              <a:rPr lang="en-US" dirty="0" smtClean="0"/>
              <a:t>with physical storage and in the Cloud!</a:t>
            </a:r>
          </a:p>
          <a:p>
            <a:endParaRPr lang="en-US" dirty="0"/>
          </a:p>
          <a:p>
            <a:endParaRPr lang="en-US" dirty="0"/>
          </a:p>
        </p:txBody>
      </p:sp>
    </p:spTree>
    <p:extLst>
      <p:ext uri="{BB962C8B-B14F-4D97-AF65-F5344CB8AC3E}">
        <p14:creationId xmlns:p14="http://schemas.microsoft.com/office/powerpoint/2010/main" val="31536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gitalPOWR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4780</TotalTime>
  <Words>5676</Words>
  <Application>Microsoft Office PowerPoint</Application>
  <PresentationFormat>On-screen Show (16:9)</PresentationFormat>
  <Paragraphs>429</Paragraphs>
  <Slides>49</Slides>
  <Notes>49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simple-light</vt:lpstr>
      <vt:lpstr>1_DigitalPOWRR</vt:lpstr>
      <vt:lpstr>Digital POWRR</vt:lpstr>
      <vt:lpstr>Who we are….and how we got here….</vt:lpstr>
      <vt:lpstr>Assumptions in the Digital Age</vt:lpstr>
      <vt:lpstr>Storage</vt:lpstr>
      <vt:lpstr>PowerPoint Presentation</vt:lpstr>
      <vt:lpstr>PowerPoint Presentation</vt:lpstr>
      <vt:lpstr>Storage (cont’d)</vt:lpstr>
      <vt:lpstr>Storage (cont’d)</vt:lpstr>
      <vt:lpstr>Storage (cont’d)</vt:lpstr>
      <vt:lpstr>Storage (cont’d)</vt:lpstr>
      <vt:lpstr>Storage (cont’d)</vt:lpstr>
      <vt:lpstr>Served ≠ preserved</vt:lpstr>
      <vt:lpstr>
Clarification: Preservation vs. Access </vt:lpstr>
      <vt:lpstr>Two steps towards preservation</vt:lpstr>
      <vt:lpstr>Full digital preservation</vt:lpstr>
      <vt:lpstr>PowerPoint Presentation</vt:lpstr>
      <vt:lpstr>Digital inherent vices</vt:lpstr>
      <vt:lpstr>Solution in Practice  AKA Good Enough DP for real people!!</vt:lpstr>
      <vt:lpstr>PowerPoint Presentation</vt:lpstr>
      <vt:lpstr>Activity Time! 5 Minutes</vt:lpstr>
      <vt:lpstr>Format examples</vt:lpstr>
      <vt:lpstr>Saving originals is good practice but…</vt:lpstr>
      <vt:lpstr>Format bottom-line</vt:lpstr>
      <vt:lpstr>Transfer questions</vt:lpstr>
      <vt:lpstr>Transfer template</vt:lpstr>
      <vt:lpstr>Pre-Ingest Inventory Spreadsheet Categories</vt:lpstr>
      <vt:lpstr>PowerPoint Presentation</vt:lpstr>
      <vt:lpstr>National Digital Stewardship Alliance</vt:lpstr>
      <vt:lpstr>PowerPoint Presentation</vt:lpstr>
      <vt:lpstr>Collection decision points</vt:lpstr>
      <vt:lpstr>PowerPoint Presentation</vt:lpstr>
      <vt:lpstr>Collection decision points</vt:lpstr>
      <vt:lpstr>Storage decision points</vt:lpstr>
      <vt:lpstr>Storage decision points</vt:lpstr>
      <vt:lpstr>Storage decision types</vt:lpstr>
      <vt:lpstr>Storage decision types</vt:lpstr>
      <vt:lpstr>Storage decision types</vt:lpstr>
      <vt:lpstr>Remember this?</vt:lpstr>
      <vt:lpstr>Don’t Panic - Your Pre-Ingest Workflow aka Wrangling your digital stuff before you can get it into a shiny system </vt:lpstr>
      <vt:lpstr>CONGRATULATIONS!</vt:lpstr>
      <vt:lpstr>A tale of two centuries:   Class of 1914</vt:lpstr>
      <vt:lpstr>PowerPoint Presentation</vt:lpstr>
      <vt:lpstr>Outside Your Office</vt:lpstr>
      <vt:lpstr>Assemble Your Team!</vt:lpstr>
      <vt:lpstr>Outside Your Office Group Activity: 3-3-3 Action Plan</vt:lpstr>
      <vt:lpstr>3-3-3 Action Plan: Build Your Team</vt:lpstr>
      <vt:lpstr>Advocacy Before Policy</vt:lpstr>
      <vt:lpstr>Wrapping Up</vt:lpstr>
      <vt:lpstr>POWRR Project Team Members Contact us…we are here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Theory to Action</dc:title>
  <dc:creator>a1691665</dc:creator>
  <cp:lastModifiedBy>default</cp:lastModifiedBy>
  <cp:revision>510</cp:revision>
  <cp:lastPrinted>2014-06-12T20:45:07Z</cp:lastPrinted>
  <dcterms:modified xsi:type="dcterms:W3CDTF">2014-06-30T14:19:52Z</dcterms:modified>
</cp:coreProperties>
</file>